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5" r:id="rId9"/>
    <p:sldId id="263" r:id="rId10"/>
    <p:sldId id="264"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4" autoAdjust="0"/>
    <p:restoredTop sz="93768" autoAdjust="0"/>
  </p:normalViewPr>
  <p:slideViewPr>
    <p:cSldViewPr snapToGrid="0" snapToObjects="1">
      <p:cViewPr varScale="1">
        <p:scale>
          <a:sx n="115" d="100"/>
          <a:sy n="115" d="100"/>
        </p:scale>
        <p:origin x="-1440"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s-ES_tradnl" smtClean="0"/>
              <a:t>Clic para editar título</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3F150D65-C64D-44FB-9152-4CC2DE0C9198}" type="datetime1">
              <a:rPr lang="en-US" smtClean="0"/>
              <a:pPr/>
              <a:t>5/04/17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‹Nr.›</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Content Placeholder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0FFE64A4-35FB-42B6-9183-2C0CE0E36649}" type="datetime1">
              <a:rPr lang="en-US" smtClean="0"/>
              <a:pPr/>
              <a:t>5/04/17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s-ES_tradnl" smtClean="0"/>
              <a:t>Clic para editar título</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Date Placeholder 3"/>
          <p:cNvSpPr>
            <a:spLocks noGrp="1"/>
          </p:cNvSpPr>
          <p:nvPr>
            <p:ph type="dt" sz="half" idx="10"/>
          </p:nvPr>
        </p:nvSpPr>
        <p:spPr/>
        <p:txBody>
          <a:bodyPr/>
          <a:lstStyle/>
          <a:p>
            <a:fld id="{2A2683B9-6ECA-47FA-93CF-B124A0FAC208}" type="datetime1">
              <a:rPr lang="en-US" smtClean="0"/>
              <a:pPr/>
              <a:t>5/04/17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‹Nr.›</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5" name="Date Placeholder 4"/>
          <p:cNvSpPr>
            <a:spLocks noGrp="1"/>
          </p:cNvSpPr>
          <p:nvPr>
            <p:ph type="dt" sz="half" idx="10"/>
          </p:nvPr>
        </p:nvSpPr>
        <p:spPr/>
        <p:txBody>
          <a:bodyPr/>
          <a:lstStyle/>
          <a:p>
            <a:fld id="{305FF66B-9476-4BB3-85E9-E01854F07F90}" type="datetime1">
              <a:rPr lang="en-US" smtClean="0"/>
              <a:pPr/>
              <a:t>5/04/17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EBEB0A-9E3D-4B14-9782-E2AE3DA60D96}"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smtClean="0"/>
              <a:t>Clic para editar título</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7" name="Date Placeholder 6"/>
          <p:cNvSpPr>
            <a:spLocks noGrp="1"/>
          </p:cNvSpPr>
          <p:nvPr>
            <p:ph type="dt" sz="half" idx="10"/>
          </p:nvPr>
        </p:nvSpPr>
        <p:spPr/>
        <p:txBody>
          <a:bodyPr/>
          <a:lstStyle/>
          <a:p>
            <a:fld id="{56B23FBD-8F7D-4F85-8085-67BFDB05CB71}" type="datetime1">
              <a:rPr lang="en-US" smtClean="0"/>
              <a:pPr/>
              <a:t>5/04/17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EBEB0A-9E3D-4B14-9782-E2AE3DA60D96}" type="slidenum">
              <a:rPr lang="en-US" smtClean="0"/>
              <a:pPr/>
              <a:t>‹Nr.›</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dirty="0"/>
          </a:p>
        </p:txBody>
      </p:sp>
      <p:sp>
        <p:nvSpPr>
          <p:cNvPr id="3" name="Date Placeholder 2"/>
          <p:cNvSpPr>
            <a:spLocks noGrp="1"/>
          </p:cNvSpPr>
          <p:nvPr>
            <p:ph type="dt" sz="half" idx="10"/>
          </p:nvPr>
        </p:nvSpPr>
        <p:spPr/>
        <p:txBody>
          <a:bodyPr/>
          <a:lstStyle/>
          <a:p>
            <a:fld id="{465D789A-1220-4441-8676-44A034051BFD}" type="datetime1">
              <a:rPr lang="en-US" smtClean="0"/>
              <a:pPr/>
              <a:t>5/04/17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EBEB0A-9E3D-4B14-9782-E2AE3DA60D96}"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98A266-E364-4B5E-98DD-432668182E1E}" type="datetime1">
              <a:rPr lang="en-US" smtClean="0"/>
              <a:pPr/>
              <a:t>5/04/17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EBEB0A-9E3D-4B14-9782-E2AE3DA60D96}"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s-ES_tradnl" smtClean="0"/>
              <a:t>Clic para editar título</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493F2040-9975-4642-A906-1DF87F8BE202}" type="datetime1">
              <a:rPr lang="en-US" smtClean="0"/>
              <a:pPr/>
              <a:t>5/04/17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EBEB0A-9E3D-4B14-9782-E2AE3DA60D96}" type="slidenum">
              <a:rPr lang="en-US" smtClean="0"/>
              <a:pPr/>
              <a:t>‹Nr.›</a:t>
            </a:fld>
            <a:endParaRPr lang="en-US"/>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s-ES_tradnl" smtClean="0"/>
              <a:t>Clic para editar título</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51E52B4A-BA08-4841-AB08-A0D822ABC34D}" type="datetime1">
              <a:rPr lang="en-US" smtClean="0"/>
              <a:pPr/>
              <a:t>5/04/17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EBEB0A-9E3D-4B14-9782-E2AE3DA60D96}"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42635EB0-D091-417E-ACD5-D65E1C7D8524}" type="datetime1">
              <a:rPr lang="en-US" smtClean="0"/>
              <a:pPr/>
              <a:t>5/04/17</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FEBEB0A-9E3D-4B14-9782-E2AE3DA60D96}"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s-ES_tradnl" smtClean="0"/>
              <a:t>Clic para editar título</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7FCA09F9-C7D6-4C52-A7E8-5101239A0BA2}" type="datetime1">
              <a:rPr lang="en-US" smtClean="0"/>
              <a:pPr/>
              <a:t>5/04/17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s-ES_tradnl" smtClean="0"/>
              <a:t>Clic para editar título</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75D48070-6A81-47D0-9810-1540B9FEFF61}" type="datetime1">
              <a:rPr lang="en-US" smtClean="0"/>
              <a:pPr/>
              <a:t>5/04/17</a:t>
            </a:fld>
            <a:endParaRPr lang="en-US"/>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US" dirty="0"/>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BFEBEB0A-9E3D-4B14-9782-E2AE3DA60D96}" type="slidenum">
              <a:rPr lang="en-US" smtClean="0"/>
              <a:pPr/>
              <a:t>‹Nr.›</a:t>
            </a:fld>
            <a:endParaRPr lang="en-US" dirty="0"/>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emf"/><Relationship Id="rId1" Type="http://schemas.openxmlformats.org/officeDocument/2006/relationships/slideLayout" Target="../slideLayouts/slideLayout2.xml"/><Relationship Id="rId2" Type="http://schemas.openxmlformats.org/officeDocument/2006/relationships/image" Target="../media/image4.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emf"/><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emf"/><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emf"/><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image" Target="../media/image18.emf"/></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4" Type="http://schemas.openxmlformats.org/officeDocument/2006/relationships/image" Target="../media/image23.png"/><Relationship Id="rId5"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image" Target="../media/image21.jpg"/></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4" Type="http://schemas.openxmlformats.org/officeDocument/2006/relationships/image" Target="../media/image27.jpg"/><Relationship Id="rId5"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image" Target="../media/image2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 Id="rId3"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 dirty="0" smtClean="0">
                <a:solidFill>
                  <a:srgbClr val="16649A"/>
                </a:solidFill>
                <a:latin typeface="Abadi MT Condensed Extra Bold"/>
                <a:cs typeface="Abadi MT Condensed Extra Bold"/>
              </a:rPr>
              <a:t>RENDICION DE CUENTAS 2017 HISJC</a:t>
            </a:r>
            <a:endParaRPr lang="es-ES" dirty="0">
              <a:solidFill>
                <a:srgbClr val="16649A"/>
              </a:solidFill>
              <a:latin typeface="Abadi MT Condensed Extra Bold"/>
              <a:cs typeface="Abadi MT Condensed Extra Bold"/>
            </a:endParaRPr>
          </a:p>
        </p:txBody>
      </p:sp>
      <p:sp>
        <p:nvSpPr>
          <p:cNvPr id="3" name="Subtítulo 2"/>
          <p:cNvSpPr>
            <a:spLocks noGrp="1"/>
          </p:cNvSpPr>
          <p:nvPr>
            <p:ph type="subTitle" idx="1"/>
          </p:nvPr>
        </p:nvSpPr>
        <p:spPr/>
        <p:txBody>
          <a:bodyPr>
            <a:normAutofit lnSpcReduction="10000"/>
          </a:bodyPr>
          <a:lstStyle/>
          <a:p>
            <a:r>
              <a:rPr lang="es-ES" dirty="0" smtClean="0">
                <a:solidFill>
                  <a:srgbClr val="16649A"/>
                </a:solidFill>
                <a:latin typeface="Abadi MT Condensed Extra Bold"/>
                <a:cs typeface="Abadi MT Condensed Extra Bold"/>
              </a:rPr>
              <a:t>AYMER ALVARADO GUTIERREZ</a:t>
            </a:r>
          </a:p>
          <a:p>
            <a:r>
              <a:rPr lang="es-ES" dirty="0" smtClean="0">
                <a:solidFill>
                  <a:srgbClr val="16649A"/>
                </a:solidFill>
                <a:latin typeface="Abadi MT Condensed Extra Bold"/>
                <a:cs typeface="Abadi MT Condensed Extra Bold"/>
              </a:rPr>
              <a:t>GERENTE</a:t>
            </a:r>
            <a:endParaRPr lang="es-ES" dirty="0">
              <a:solidFill>
                <a:srgbClr val="16649A"/>
              </a:solidFill>
              <a:latin typeface="Abadi MT Condensed Extra Bold"/>
              <a:cs typeface="Abadi MT Condensed Extra Bold"/>
            </a:endParaRPr>
          </a:p>
        </p:txBody>
      </p:sp>
      <p:pic>
        <p:nvPicPr>
          <p:cNvPr id="6" name="Imagen 5"/>
          <p:cNvPicPr>
            <a:picLocks noChangeAspect="1"/>
          </p:cNvPicPr>
          <p:nvPr/>
        </p:nvPicPr>
        <p:blipFill>
          <a:blip r:embed="rId2"/>
          <a:stretch>
            <a:fillRect/>
          </a:stretch>
        </p:blipFill>
        <p:spPr>
          <a:xfrm>
            <a:off x="6420753" y="5446676"/>
            <a:ext cx="1841500" cy="635000"/>
          </a:xfrm>
          <a:prstGeom prst="rect">
            <a:avLst/>
          </a:prstGeom>
        </p:spPr>
      </p:pic>
      <p:sp>
        <p:nvSpPr>
          <p:cNvPr id="4" name="CuadroTexto 3"/>
          <p:cNvSpPr txBox="1"/>
          <p:nvPr/>
        </p:nvSpPr>
        <p:spPr>
          <a:xfrm>
            <a:off x="839884" y="6261140"/>
            <a:ext cx="2724507" cy="369332"/>
          </a:xfrm>
          <a:prstGeom prst="rect">
            <a:avLst/>
          </a:prstGeom>
          <a:noFill/>
        </p:spPr>
        <p:txBody>
          <a:bodyPr wrap="square" rtlCol="0">
            <a:spAutoFit/>
          </a:bodyPr>
          <a:lstStyle/>
          <a:p>
            <a:r>
              <a:rPr lang="es-ES" dirty="0" smtClean="0">
                <a:solidFill>
                  <a:srgbClr val="256B94"/>
                </a:solidFill>
                <a:latin typeface="Arial Narrow"/>
                <a:cs typeface="Arial Narrow"/>
              </a:rPr>
              <a:t>De corazón por tu salud !</a:t>
            </a:r>
            <a:endParaRPr lang="es-ES" dirty="0">
              <a:solidFill>
                <a:srgbClr val="256B94"/>
              </a:solidFill>
              <a:latin typeface="Arial Narrow"/>
              <a:cs typeface="Arial Narrow"/>
            </a:endParaRPr>
          </a:p>
        </p:txBody>
      </p:sp>
    </p:spTree>
    <p:extLst>
      <p:ext uri="{BB962C8B-B14F-4D97-AF65-F5344CB8AC3E}">
        <p14:creationId xmlns:p14="http://schemas.microsoft.com/office/powerpoint/2010/main" val="117356056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62000" y="-671904"/>
            <a:ext cx="6781800" cy="1600200"/>
          </a:xfrm>
        </p:spPr>
        <p:txBody>
          <a:bodyPr/>
          <a:lstStyle/>
          <a:p>
            <a:r>
              <a:rPr lang="es-ES" dirty="0" smtClean="0">
                <a:solidFill>
                  <a:srgbClr val="16649A"/>
                </a:solidFill>
                <a:latin typeface="Abadi MT Condensed Extra Bold"/>
                <a:cs typeface="Abadi MT Condensed Extra Bold"/>
              </a:rPr>
              <a:t>CONTENIDOS</a:t>
            </a:r>
            <a:endParaRPr lang="es-ES" dirty="0">
              <a:solidFill>
                <a:srgbClr val="16649A"/>
              </a:solidFill>
              <a:latin typeface="Abadi MT Condensed Extra Bold"/>
              <a:cs typeface="Abadi MT Condensed Extra Bold"/>
            </a:endParaRPr>
          </a:p>
        </p:txBody>
      </p:sp>
      <p:sp>
        <p:nvSpPr>
          <p:cNvPr id="3" name="Marcador de contenido 2"/>
          <p:cNvSpPr>
            <a:spLocks noGrp="1"/>
          </p:cNvSpPr>
          <p:nvPr>
            <p:ph idx="1"/>
          </p:nvPr>
        </p:nvSpPr>
        <p:spPr>
          <a:xfrm>
            <a:off x="762000" y="1474784"/>
            <a:ext cx="7543800" cy="4131658"/>
          </a:xfrm>
        </p:spPr>
        <p:txBody>
          <a:bodyPr>
            <a:normAutofit fontScale="92500" lnSpcReduction="10000"/>
          </a:bodyPr>
          <a:lstStyle/>
          <a:p>
            <a:pPr marL="0" indent="0">
              <a:buNone/>
            </a:pPr>
            <a:r>
              <a:rPr lang="es-ES" dirty="0" smtClean="0">
                <a:solidFill>
                  <a:srgbClr val="16649A"/>
                </a:solidFill>
                <a:latin typeface="Abadi MT Condensed Extra Bold"/>
                <a:cs typeface="Abadi MT Condensed Extra Bold"/>
              </a:rPr>
              <a:t>1-Plataforma estratégica</a:t>
            </a:r>
          </a:p>
          <a:p>
            <a:pPr marL="0" indent="0">
              <a:buNone/>
            </a:pPr>
            <a:endParaRPr lang="es-ES" dirty="0" smtClean="0">
              <a:solidFill>
                <a:srgbClr val="16649A"/>
              </a:solidFill>
              <a:latin typeface="Abadi MT Condensed Extra Bold"/>
              <a:cs typeface="Abadi MT Condensed Extra Bold"/>
            </a:endParaRPr>
          </a:p>
          <a:p>
            <a:pPr marL="0" indent="0">
              <a:buNone/>
            </a:pPr>
            <a:r>
              <a:rPr lang="es-ES" dirty="0" smtClean="0">
                <a:solidFill>
                  <a:srgbClr val="16649A"/>
                </a:solidFill>
                <a:latin typeface="Abadi MT Condensed Extra Bold"/>
                <a:cs typeface="Abadi MT Condensed Extra Bold"/>
              </a:rPr>
              <a:t>2-Indicadores de Calidad</a:t>
            </a:r>
          </a:p>
          <a:p>
            <a:pPr marL="0" indent="0">
              <a:buNone/>
            </a:pPr>
            <a:endParaRPr lang="es-ES" dirty="0" smtClean="0">
              <a:solidFill>
                <a:srgbClr val="16649A"/>
              </a:solidFill>
              <a:latin typeface="Abadi MT Condensed Extra Bold"/>
              <a:cs typeface="Abadi MT Condensed Extra Bold"/>
            </a:endParaRPr>
          </a:p>
          <a:p>
            <a:pPr marL="0" indent="0">
              <a:buNone/>
            </a:pPr>
            <a:r>
              <a:rPr lang="es-ES" dirty="0" smtClean="0">
                <a:solidFill>
                  <a:srgbClr val="16649A"/>
                </a:solidFill>
                <a:latin typeface="Abadi MT Condensed Extra Bold"/>
                <a:cs typeface="Abadi MT Condensed Extra Bold"/>
              </a:rPr>
              <a:t>3-Indicadores de Producción</a:t>
            </a:r>
          </a:p>
          <a:p>
            <a:pPr marL="0" indent="0">
              <a:buNone/>
            </a:pPr>
            <a:endParaRPr lang="es-ES" dirty="0" smtClean="0">
              <a:solidFill>
                <a:srgbClr val="16649A"/>
              </a:solidFill>
              <a:latin typeface="Abadi MT Condensed Extra Bold"/>
              <a:cs typeface="Abadi MT Condensed Extra Bold"/>
            </a:endParaRPr>
          </a:p>
          <a:p>
            <a:pPr marL="0" indent="0">
              <a:buNone/>
            </a:pPr>
            <a:r>
              <a:rPr lang="es-ES" dirty="0" smtClean="0">
                <a:solidFill>
                  <a:srgbClr val="16649A"/>
                </a:solidFill>
                <a:latin typeface="Abadi MT Condensed Extra Bold"/>
                <a:cs typeface="Abadi MT Condensed Extra Bold"/>
              </a:rPr>
              <a:t>4-Indicadores Financieros</a:t>
            </a:r>
          </a:p>
          <a:p>
            <a:pPr marL="0" indent="0">
              <a:buNone/>
            </a:pPr>
            <a:endParaRPr lang="es-ES" dirty="0" smtClean="0">
              <a:solidFill>
                <a:srgbClr val="16649A"/>
              </a:solidFill>
              <a:latin typeface="Abadi MT Condensed Extra Bold"/>
              <a:cs typeface="Abadi MT Condensed Extra Bold"/>
            </a:endParaRPr>
          </a:p>
          <a:p>
            <a:pPr marL="0" indent="0">
              <a:buNone/>
            </a:pPr>
            <a:r>
              <a:rPr lang="es-ES" dirty="0" smtClean="0">
                <a:solidFill>
                  <a:srgbClr val="16649A"/>
                </a:solidFill>
                <a:latin typeface="Abadi MT Condensed Extra Bold"/>
                <a:cs typeface="Abadi MT Condensed Extra Bold"/>
              </a:rPr>
              <a:t>5-Adquisiciones y servicios</a:t>
            </a:r>
          </a:p>
          <a:p>
            <a:pPr marL="0" indent="0">
              <a:buNone/>
            </a:pPr>
            <a:endParaRPr lang="es-ES" dirty="0" smtClean="0">
              <a:solidFill>
                <a:srgbClr val="16649A"/>
              </a:solidFill>
              <a:latin typeface="Abadi MT Condensed Extra Bold"/>
              <a:cs typeface="Abadi MT Condensed Extra Bold"/>
            </a:endParaRPr>
          </a:p>
          <a:p>
            <a:pPr marL="0" indent="0">
              <a:buNone/>
            </a:pPr>
            <a:r>
              <a:rPr lang="es-ES" dirty="0" smtClean="0">
                <a:solidFill>
                  <a:srgbClr val="16649A"/>
                </a:solidFill>
                <a:latin typeface="Abadi MT Condensed Extra Bold"/>
                <a:cs typeface="Abadi MT Condensed Extra Bold"/>
              </a:rPr>
              <a:t>6-Proyección</a:t>
            </a:r>
          </a:p>
          <a:p>
            <a:pPr marL="0" indent="0">
              <a:buNone/>
            </a:pPr>
            <a:endParaRPr lang="es-ES" dirty="0" smtClean="0">
              <a:solidFill>
                <a:srgbClr val="16649A"/>
              </a:solidFill>
            </a:endParaRPr>
          </a:p>
          <a:p>
            <a:pPr marL="0" indent="0">
              <a:buNone/>
            </a:pPr>
            <a:endParaRPr lang="es-ES" dirty="0">
              <a:solidFill>
                <a:srgbClr val="16649A"/>
              </a:solidFill>
            </a:endParaRPr>
          </a:p>
        </p:txBody>
      </p:sp>
      <p:pic>
        <p:nvPicPr>
          <p:cNvPr id="4" name="Imagen 3"/>
          <p:cNvPicPr>
            <a:picLocks noChangeAspect="1"/>
          </p:cNvPicPr>
          <p:nvPr/>
        </p:nvPicPr>
        <p:blipFill>
          <a:blip r:embed="rId2"/>
          <a:stretch>
            <a:fillRect/>
          </a:stretch>
        </p:blipFill>
        <p:spPr>
          <a:xfrm>
            <a:off x="6400267" y="5456918"/>
            <a:ext cx="1841500" cy="635000"/>
          </a:xfrm>
          <a:prstGeom prst="rect">
            <a:avLst/>
          </a:prstGeom>
        </p:spPr>
      </p:pic>
    </p:spTree>
    <p:extLst>
      <p:ext uri="{BB962C8B-B14F-4D97-AF65-F5344CB8AC3E}">
        <p14:creationId xmlns:p14="http://schemas.microsoft.com/office/powerpoint/2010/main" val="3968018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762000" y="4162320"/>
            <a:ext cx="6781800" cy="1600200"/>
          </a:xfrm>
        </p:spPr>
        <p:txBody>
          <a:bodyPr/>
          <a:lstStyle/>
          <a:p>
            <a:r>
              <a:rPr lang="es-ES" dirty="0" smtClean="0">
                <a:solidFill>
                  <a:srgbClr val="256B94"/>
                </a:solidFill>
                <a:latin typeface="Abadi MT Condensed Extra Bold"/>
                <a:cs typeface="Abadi MT Condensed Extra Bold"/>
              </a:rPr>
              <a:t>MISION</a:t>
            </a:r>
            <a:endParaRPr lang="es-ES" dirty="0">
              <a:solidFill>
                <a:srgbClr val="256B94"/>
              </a:solidFill>
              <a:latin typeface="Abadi MT Condensed Extra Bold"/>
              <a:cs typeface="Abadi MT Condensed Extra Bold"/>
            </a:endParaRPr>
          </a:p>
        </p:txBody>
      </p:sp>
      <p:sp>
        <p:nvSpPr>
          <p:cNvPr id="14" name="Marcador de contenido 13"/>
          <p:cNvSpPr>
            <a:spLocks noGrp="1"/>
          </p:cNvSpPr>
          <p:nvPr>
            <p:ph idx="1"/>
          </p:nvPr>
        </p:nvSpPr>
        <p:spPr/>
        <p:txBody>
          <a:bodyPr>
            <a:normAutofit fontScale="92500"/>
          </a:bodyPr>
          <a:lstStyle/>
          <a:p>
            <a:pPr algn="just"/>
            <a:r>
              <a:rPr lang="es-ES_tradnl" sz="2200" b="1" dirty="0">
                <a:solidFill>
                  <a:srgbClr val="16649A"/>
                </a:solidFill>
                <a:latin typeface="Abadi MT Condensed Extra Bold"/>
                <a:cs typeface="Abadi MT Condensed Extra Bold"/>
              </a:rPr>
              <a:t>EL HOSPITAL INTEGRADO SAN JUAN DE CIMITARRA:</a:t>
            </a:r>
            <a:r>
              <a:rPr lang="es-ES_tradnl" sz="2200" dirty="0">
                <a:solidFill>
                  <a:srgbClr val="16649A"/>
                </a:solidFill>
                <a:latin typeface="Abadi MT Condensed Extra Bold"/>
                <a:cs typeface="Abadi MT Condensed Extra Bold"/>
              </a:rPr>
              <a:t> Es una Empresa Social del Estado del orden municipal que ofrece sus servicios de salud de baja y mediana complejidad de acuerdo con los perfiles epidemiológicos de la población, mediante acciones de promoción y prevención de la salud, intervención de la enfermedad con criterios de Calidad, Seguridad, Equidad y Solidaridad, buscando mantener y mejorar la Calidad de vida y el mejor estado de salud  de la comunidad del municipio de Cimitarra – Santander - y su área de influencia, p</a:t>
            </a:r>
            <a:r>
              <a:rPr lang="es-CO" sz="2200" dirty="0">
                <a:solidFill>
                  <a:srgbClr val="16649A"/>
                </a:solidFill>
                <a:latin typeface="Abadi MT Condensed Extra Bold"/>
                <a:cs typeface="Abadi MT Condensed Extra Bold"/>
              </a:rPr>
              <a:t>ara lo cual contamos con un equipo humano comprometido con la calidad en la atención y seguridad del paciente, garantizando el bienestar  de nuestros usuarios y la  satisfacción de sus necesidades</a:t>
            </a:r>
            <a:r>
              <a:rPr lang="es-CO" dirty="0">
                <a:solidFill>
                  <a:srgbClr val="16649A"/>
                </a:solidFill>
              </a:rPr>
              <a:t>.</a:t>
            </a:r>
            <a:endParaRPr lang="es-ES_tradnl" dirty="0">
              <a:solidFill>
                <a:srgbClr val="16649A"/>
              </a:solidFill>
            </a:endParaRPr>
          </a:p>
          <a:p>
            <a:endParaRPr lang="es-ES" dirty="0">
              <a:solidFill>
                <a:srgbClr val="16649A"/>
              </a:solidFill>
            </a:endParaRPr>
          </a:p>
        </p:txBody>
      </p:sp>
      <p:pic>
        <p:nvPicPr>
          <p:cNvPr id="2" name="Imagen 1"/>
          <p:cNvPicPr>
            <a:picLocks noChangeAspect="1"/>
          </p:cNvPicPr>
          <p:nvPr/>
        </p:nvPicPr>
        <p:blipFill>
          <a:blip r:embed="rId2"/>
          <a:stretch>
            <a:fillRect/>
          </a:stretch>
        </p:blipFill>
        <p:spPr>
          <a:xfrm>
            <a:off x="6349052" y="5456918"/>
            <a:ext cx="1841500" cy="635000"/>
          </a:xfrm>
          <a:prstGeom prst="rect">
            <a:avLst/>
          </a:prstGeom>
        </p:spPr>
      </p:pic>
    </p:spTree>
    <p:extLst>
      <p:ext uri="{BB962C8B-B14F-4D97-AF65-F5344CB8AC3E}">
        <p14:creationId xmlns:p14="http://schemas.microsoft.com/office/powerpoint/2010/main" val="194927554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rgbClr val="16649A"/>
                </a:solidFill>
                <a:latin typeface="Abadi MT Condensed Extra Bold"/>
                <a:cs typeface="Abadi MT Condensed Extra Bold"/>
              </a:rPr>
              <a:t>VISION</a:t>
            </a:r>
            <a:endParaRPr lang="es-ES" dirty="0">
              <a:solidFill>
                <a:srgbClr val="16649A"/>
              </a:solidFill>
              <a:latin typeface="Abadi MT Condensed Extra Bold"/>
              <a:cs typeface="Abadi MT Condensed Extra Bold"/>
            </a:endParaRPr>
          </a:p>
        </p:txBody>
      </p:sp>
      <p:sp>
        <p:nvSpPr>
          <p:cNvPr id="3" name="Marcador de contenido 2"/>
          <p:cNvSpPr>
            <a:spLocks noGrp="1"/>
          </p:cNvSpPr>
          <p:nvPr>
            <p:ph idx="1"/>
          </p:nvPr>
        </p:nvSpPr>
        <p:spPr>
          <a:xfrm>
            <a:off x="383009" y="685800"/>
            <a:ext cx="7543800" cy="3886200"/>
          </a:xfrm>
        </p:spPr>
        <p:txBody>
          <a:bodyPr>
            <a:normAutofit fontScale="92500"/>
          </a:bodyPr>
          <a:lstStyle/>
          <a:p>
            <a:pPr algn="just"/>
            <a:r>
              <a:rPr lang="es-CO" dirty="0">
                <a:solidFill>
                  <a:srgbClr val="16649A"/>
                </a:solidFill>
                <a:latin typeface="Abadi MT Condensed Extra Bold"/>
                <a:cs typeface="Abadi MT Condensed Extra Bold"/>
              </a:rPr>
              <a:t>La </a:t>
            </a:r>
            <a:r>
              <a:rPr lang="es-CO" b="1" dirty="0">
                <a:solidFill>
                  <a:srgbClr val="16649A"/>
                </a:solidFill>
                <a:latin typeface="Abadi MT Condensed Extra Bold"/>
                <a:cs typeface="Abadi MT Condensed Extra Bold"/>
              </a:rPr>
              <a:t> E.S.E. HOSPITAL INTEGRADO SAN JUAN DE CIMITARRA </a:t>
            </a:r>
            <a:r>
              <a:rPr lang="es-CO" dirty="0">
                <a:solidFill>
                  <a:srgbClr val="16649A"/>
                </a:solidFill>
                <a:latin typeface="Abadi MT Condensed Extra Bold"/>
                <a:cs typeface="Abadi MT Condensed Extra Bold"/>
              </a:rPr>
              <a:t> tiene como visión: convertirse el 2020 en La Empresa líder  en la prestación de servicios de salud de baja y mediana complejidad  de la región, a través del  mejoramiento continuo de todos sus procesos, logrando la implementación de los estándares superiores de calidad, soportados en una moderna planta física, dotada con tecnología de última generación con talento humano competente, dentro de un clima organizacional adecuado que fortalezca e incremente, la oferta y promoción de los servicios de salud, con un trato humano y digno a sus pacientes y familiares.</a:t>
            </a:r>
            <a:r>
              <a:rPr lang="es-ES_tradnl" dirty="0">
                <a:solidFill>
                  <a:srgbClr val="16649A"/>
                </a:solidFill>
                <a:latin typeface="Abadi MT Condensed Extra Bold"/>
                <a:cs typeface="Abadi MT Condensed Extra Bold"/>
              </a:rPr>
              <a:t> </a:t>
            </a:r>
            <a:endParaRPr lang="es-ES" dirty="0">
              <a:solidFill>
                <a:srgbClr val="16649A"/>
              </a:solidFill>
              <a:latin typeface="Abadi MT Condensed Extra Bold"/>
              <a:cs typeface="Abadi MT Condensed Extra Bold"/>
            </a:endParaRPr>
          </a:p>
        </p:txBody>
      </p:sp>
      <p:pic>
        <p:nvPicPr>
          <p:cNvPr id="4" name="Imagen 3"/>
          <p:cNvPicPr>
            <a:picLocks noChangeAspect="1"/>
          </p:cNvPicPr>
          <p:nvPr/>
        </p:nvPicPr>
        <p:blipFill>
          <a:blip r:embed="rId2"/>
          <a:stretch>
            <a:fillRect/>
          </a:stretch>
        </p:blipFill>
        <p:spPr>
          <a:xfrm>
            <a:off x="5990547" y="5477402"/>
            <a:ext cx="1841500" cy="635000"/>
          </a:xfrm>
          <a:prstGeom prst="rect">
            <a:avLst/>
          </a:prstGeom>
        </p:spPr>
      </p:pic>
    </p:spTree>
    <p:extLst>
      <p:ext uri="{BB962C8B-B14F-4D97-AF65-F5344CB8AC3E}">
        <p14:creationId xmlns:p14="http://schemas.microsoft.com/office/powerpoint/2010/main" val="233438393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62000" y="4449096"/>
            <a:ext cx="6781800" cy="1600200"/>
          </a:xfrm>
        </p:spPr>
        <p:txBody>
          <a:bodyPr>
            <a:normAutofit/>
          </a:bodyPr>
          <a:lstStyle/>
          <a:p>
            <a:r>
              <a:rPr lang="es-ES" sz="4800" dirty="0" smtClean="0">
                <a:solidFill>
                  <a:srgbClr val="16649A"/>
                </a:solidFill>
                <a:latin typeface="Abadi MT Condensed Extra Bold"/>
                <a:cs typeface="Abadi MT Condensed Extra Bold"/>
              </a:rPr>
              <a:t>PRINCIPIOS Y VALORES</a:t>
            </a:r>
            <a:endParaRPr lang="es-ES" sz="4800" dirty="0">
              <a:solidFill>
                <a:srgbClr val="16649A"/>
              </a:solidFill>
              <a:latin typeface="Abadi MT Condensed Extra Bold"/>
              <a:cs typeface="Abadi MT Condensed Extra Bold"/>
            </a:endParaRPr>
          </a:p>
        </p:txBody>
      </p:sp>
      <p:sp>
        <p:nvSpPr>
          <p:cNvPr id="3" name="Marcador de contenido 2"/>
          <p:cNvSpPr>
            <a:spLocks noGrp="1"/>
          </p:cNvSpPr>
          <p:nvPr>
            <p:ph sz="half" idx="1"/>
          </p:nvPr>
        </p:nvSpPr>
        <p:spPr/>
        <p:txBody>
          <a:bodyPr>
            <a:normAutofit/>
          </a:bodyPr>
          <a:lstStyle/>
          <a:p>
            <a:pPr>
              <a:buFont typeface="Wingdings" charset="2"/>
              <a:buChar char="ü"/>
            </a:pPr>
            <a:r>
              <a:rPr lang="es-ES" dirty="0" smtClean="0">
                <a:solidFill>
                  <a:srgbClr val="16649A"/>
                </a:solidFill>
                <a:latin typeface="Abadi MT Condensed Extra Bold"/>
                <a:cs typeface="Abadi MT Condensed Extra Bold"/>
              </a:rPr>
              <a:t>EFICIENCIA</a:t>
            </a:r>
          </a:p>
          <a:p>
            <a:pPr>
              <a:buFont typeface="Wingdings" charset="2"/>
              <a:buChar char="ü"/>
            </a:pPr>
            <a:r>
              <a:rPr lang="es-ES" dirty="0" smtClean="0">
                <a:solidFill>
                  <a:srgbClr val="16649A"/>
                </a:solidFill>
                <a:latin typeface="Abadi MT Condensed Extra Bold"/>
                <a:cs typeface="Abadi MT Condensed Extra Bold"/>
              </a:rPr>
              <a:t>CALIDAD </a:t>
            </a:r>
          </a:p>
          <a:p>
            <a:pPr>
              <a:buFont typeface="Wingdings" charset="2"/>
              <a:buChar char="ü"/>
            </a:pPr>
            <a:r>
              <a:rPr lang="es-ES" dirty="0" smtClean="0">
                <a:solidFill>
                  <a:srgbClr val="16649A"/>
                </a:solidFill>
                <a:latin typeface="Abadi MT Condensed Extra Bold"/>
                <a:cs typeface="Abadi MT Condensed Extra Bold"/>
              </a:rPr>
              <a:t>HUMANIZACION</a:t>
            </a:r>
          </a:p>
          <a:p>
            <a:pPr marL="0" indent="0">
              <a:buNone/>
            </a:pPr>
            <a:endParaRPr lang="es-ES" dirty="0">
              <a:solidFill>
                <a:srgbClr val="16649A"/>
              </a:solidFill>
              <a:latin typeface="Abadi MT Condensed Extra Bold"/>
              <a:cs typeface="Abadi MT Condensed Extra Bold"/>
            </a:endParaRPr>
          </a:p>
          <a:p>
            <a:pPr marL="0" indent="0">
              <a:buNone/>
            </a:pPr>
            <a:r>
              <a:rPr lang="es-ES" dirty="0" smtClean="0">
                <a:solidFill>
                  <a:srgbClr val="16649A"/>
                </a:solidFill>
                <a:latin typeface="Abadi MT Condensed Extra Bold"/>
                <a:cs typeface="Abadi MT Condensed Extra Bold"/>
              </a:rPr>
              <a:t>                                           </a:t>
            </a:r>
            <a:endParaRPr lang="es-ES" dirty="0">
              <a:solidFill>
                <a:srgbClr val="16649A"/>
              </a:solidFill>
              <a:latin typeface="Abadi MT Condensed Extra Bold"/>
              <a:cs typeface="Abadi MT Condensed Extra Bold"/>
            </a:endParaRPr>
          </a:p>
        </p:txBody>
      </p:sp>
      <p:sp>
        <p:nvSpPr>
          <p:cNvPr id="7" name="Marcador de contenido 6"/>
          <p:cNvSpPr>
            <a:spLocks noGrp="1"/>
          </p:cNvSpPr>
          <p:nvPr>
            <p:ph sz="half" idx="2"/>
          </p:nvPr>
        </p:nvSpPr>
        <p:spPr/>
        <p:txBody>
          <a:bodyPr>
            <a:normAutofit/>
          </a:bodyPr>
          <a:lstStyle/>
          <a:p>
            <a:pPr>
              <a:buFont typeface="Wingdings" charset="2"/>
              <a:buChar char="ü"/>
            </a:pPr>
            <a:r>
              <a:rPr lang="es-ES" dirty="0" smtClean="0">
                <a:solidFill>
                  <a:srgbClr val="16649A"/>
                </a:solidFill>
                <a:latin typeface="Abadi MT Condensed Extra Bold"/>
                <a:cs typeface="Abadi MT Condensed Extra Bold"/>
              </a:rPr>
              <a:t>HONESTIDAD</a:t>
            </a:r>
          </a:p>
          <a:p>
            <a:pPr>
              <a:buFont typeface="Wingdings" charset="2"/>
              <a:buChar char="ü"/>
            </a:pPr>
            <a:r>
              <a:rPr lang="es-ES" dirty="0" smtClean="0">
                <a:solidFill>
                  <a:srgbClr val="16649A"/>
                </a:solidFill>
                <a:latin typeface="Abadi MT Condensed Extra Bold"/>
                <a:cs typeface="Abadi MT Condensed Extra Bold"/>
              </a:rPr>
              <a:t>RESPETO</a:t>
            </a:r>
          </a:p>
          <a:p>
            <a:pPr>
              <a:buFont typeface="Wingdings" charset="2"/>
              <a:buChar char="ü"/>
            </a:pPr>
            <a:r>
              <a:rPr lang="es-ES" dirty="0" smtClean="0">
                <a:solidFill>
                  <a:srgbClr val="16649A"/>
                </a:solidFill>
                <a:latin typeface="Abadi MT Condensed Extra Bold"/>
                <a:cs typeface="Abadi MT Condensed Extra Bold"/>
              </a:rPr>
              <a:t>SOLIDARIDAD</a:t>
            </a:r>
            <a:endParaRPr lang="es-ES" dirty="0">
              <a:solidFill>
                <a:srgbClr val="16649A"/>
              </a:solidFill>
              <a:latin typeface="Abadi MT Condensed Extra Bold"/>
              <a:cs typeface="Abadi MT Condensed Extra Bold"/>
            </a:endParaRPr>
          </a:p>
        </p:txBody>
      </p:sp>
      <p:pic>
        <p:nvPicPr>
          <p:cNvPr id="4" name="Imagen 3"/>
          <p:cNvPicPr>
            <a:picLocks noChangeAspect="1"/>
          </p:cNvPicPr>
          <p:nvPr/>
        </p:nvPicPr>
        <p:blipFill>
          <a:blip r:embed="rId2"/>
          <a:stretch>
            <a:fillRect/>
          </a:stretch>
        </p:blipFill>
        <p:spPr>
          <a:xfrm>
            <a:off x="6451482" y="5477402"/>
            <a:ext cx="1841500" cy="635000"/>
          </a:xfrm>
          <a:prstGeom prst="rect">
            <a:avLst/>
          </a:prstGeom>
        </p:spPr>
      </p:pic>
    </p:spTree>
    <p:extLst>
      <p:ext uri="{BB962C8B-B14F-4D97-AF65-F5344CB8AC3E}">
        <p14:creationId xmlns:p14="http://schemas.microsoft.com/office/powerpoint/2010/main" val="164365516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solidFill>
                  <a:srgbClr val="16649A"/>
                </a:solidFill>
                <a:latin typeface="Abadi MT Condensed Extra Bold"/>
                <a:cs typeface="Abadi MT Condensed Extra Bold"/>
              </a:rPr>
              <a:t>POLITICAS INSTITUCIONALES</a:t>
            </a:r>
            <a:endParaRPr lang="es-ES" dirty="0">
              <a:solidFill>
                <a:srgbClr val="16649A"/>
              </a:solidFill>
              <a:latin typeface="Abadi MT Condensed Extra Bold"/>
              <a:cs typeface="Abadi MT Condensed Extra Bold"/>
            </a:endParaRPr>
          </a:p>
        </p:txBody>
      </p:sp>
      <p:sp>
        <p:nvSpPr>
          <p:cNvPr id="3" name="Marcador de contenido 2"/>
          <p:cNvSpPr>
            <a:spLocks noGrp="1"/>
          </p:cNvSpPr>
          <p:nvPr>
            <p:ph idx="1"/>
          </p:nvPr>
        </p:nvSpPr>
        <p:spPr>
          <a:xfrm>
            <a:off x="762000" y="839824"/>
            <a:ext cx="7543800" cy="3768891"/>
          </a:xfrm>
        </p:spPr>
        <p:txBody>
          <a:bodyPr>
            <a:normAutofit/>
          </a:bodyPr>
          <a:lstStyle/>
          <a:p>
            <a:pPr lvl="0" algn="just"/>
            <a:r>
              <a:rPr lang="es-ES" dirty="0" smtClean="0">
                <a:latin typeface="Abadi MT Condensed Extra Bold"/>
                <a:cs typeface="Abadi MT Condensed Extra Bold"/>
              </a:rPr>
              <a:t>1-</a:t>
            </a:r>
            <a:r>
              <a:rPr lang="es-CO" b="1" dirty="0">
                <a:latin typeface="Abadi MT Condensed Extra Bold"/>
                <a:cs typeface="Abadi MT Condensed Extra Bold"/>
              </a:rPr>
              <a:t>Política Atención Centrada en el usuario y su Familia.</a:t>
            </a:r>
            <a:endParaRPr lang="es-ES_tradnl" b="1" dirty="0">
              <a:latin typeface="Abadi MT Condensed Extra Bold"/>
              <a:cs typeface="Abadi MT Condensed Extra Bold"/>
            </a:endParaRPr>
          </a:p>
          <a:p>
            <a:pPr lvl="0" algn="just"/>
            <a:r>
              <a:rPr lang="es-ES" dirty="0" smtClean="0">
                <a:latin typeface="Abadi MT Condensed Extra Bold"/>
                <a:cs typeface="Abadi MT Condensed Extra Bold"/>
              </a:rPr>
              <a:t>2-</a:t>
            </a:r>
            <a:r>
              <a:rPr lang="es-CO" b="1" dirty="0">
                <a:latin typeface="Abadi MT Condensed Extra Bold"/>
                <a:cs typeface="Abadi MT Condensed Extra Bold"/>
              </a:rPr>
              <a:t>Política de Seguridad del Paciente</a:t>
            </a:r>
            <a:endParaRPr lang="es-ES_tradnl" b="1" dirty="0">
              <a:latin typeface="Abadi MT Condensed Extra Bold"/>
              <a:cs typeface="Abadi MT Condensed Extra Bold"/>
            </a:endParaRPr>
          </a:p>
          <a:p>
            <a:pPr algn="just"/>
            <a:r>
              <a:rPr lang="es-ES" dirty="0" smtClean="0">
                <a:latin typeface="Abadi MT Condensed Extra Bold"/>
                <a:cs typeface="Abadi MT Condensed Extra Bold"/>
              </a:rPr>
              <a:t>3-</a:t>
            </a:r>
            <a:r>
              <a:rPr lang="es-CO" dirty="0">
                <a:latin typeface="Abadi MT Condensed Extra Bold"/>
                <a:cs typeface="Abadi MT Condensed Extra Bold"/>
              </a:rPr>
              <a:t>Política de Humanización </a:t>
            </a:r>
            <a:endParaRPr lang="es-CO" dirty="0" smtClean="0">
              <a:latin typeface="Abadi MT Condensed Extra Bold"/>
              <a:cs typeface="Abadi MT Condensed Extra Bold"/>
            </a:endParaRPr>
          </a:p>
          <a:p>
            <a:pPr lvl="0" algn="just"/>
            <a:r>
              <a:rPr lang="es-CO" dirty="0" smtClean="0">
                <a:latin typeface="Abadi MT Condensed Extra Bold"/>
                <a:cs typeface="Abadi MT Condensed Extra Bold"/>
              </a:rPr>
              <a:t>4-</a:t>
            </a:r>
            <a:r>
              <a:rPr lang="es-CO" b="1" dirty="0">
                <a:latin typeface="Abadi MT Condensed Extra Bold"/>
                <a:cs typeface="Abadi MT Condensed Extra Bold"/>
              </a:rPr>
              <a:t>Política Responsabilidad Social </a:t>
            </a:r>
            <a:endParaRPr lang="es-CO" b="1" dirty="0" smtClean="0">
              <a:latin typeface="Abadi MT Condensed Extra Bold"/>
              <a:cs typeface="Abadi MT Condensed Extra Bold"/>
            </a:endParaRPr>
          </a:p>
          <a:p>
            <a:pPr algn="just"/>
            <a:r>
              <a:rPr lang="es-CO" b="1" dirty="0" smtClean="0">
                <a:latin typeface="Abadi MT Condensed Extra Bold"/>
                <a:cs typeface="Abadi MT Condensed Extra Bold"/>
              </a:rPr>
              <a:t>5-</a:t>
            </a:r>
            <a:r>
              <a:rPr lang="es-CO" b="1" dirty="0">
                <a:latin typeface="Abadi MT Condensed Extra Bold"/>
                <a:cs typeface="Abadi MT Condensed Extra Bold"/>
              </a:rPr>
              <a:t>Política de Calidad y del Sistema Integrado de Gestión </a:t>
            </a:r>
            <a:endParaRPr lang="es-ES_tradnl" b="1" dirty="0">
              <a:latin typeface="Abadi MT Condensed Extra Bold"/>
              <a:cs typeface="Abadi MT Condensed Extra Bold"/>
            </a:endParaRPr>
          </a:p>
          <a:p>
            <a:pPr lvl="0" algn="just"/>
            <a:r>
              <a:rPr lang="es-ES_tradnl" b="1" dirty="0" smtClean="0">
                <a:latin typeface="Abadi MT Condensed Extra Bold"/>
                <a:cs typeface="Abadi MT Condensed Extra Bold"/>
              </a:rPr>
              <a:t>6-</a:t>
            </a:r>
            <a:r>
              <a:rPr lang="es-CO" dirty="0">
                <a:latin typeface="Abadi MT Condensed Extra Bold"/>
                <a:cs typeface="Abadi MT Condensed Extra Bold"/>
              </a:rPr>
              <a:t>Política de Gestión de la Tecnología, información y comunicación organizacional</a:t>
            </a:r>
            <a:r>
              <a:rPr lang="es-ES_tradnl" dirty="0">
                <a:latin typeface="Abadi MT Condensed Extra Bold"/>
                <a:cs typeface="Abadi MT Condensed Extra Bold"/>
              </a:rPr>
              <a:t> </a:t>
            </a:r>
            <a:endParaRPr lang="es-ES_tradnl" b="1" dirty="0">
              <a:latin typeface="Abadi MT Condensed Extra Bold"/>
              <a:cs typeface="Abadi MT Condensed Extra Bold"/>
            </a:endParaRPr>
          </a:p>
          <a:p>
            <a:pPr lvl="0" algn="just"/>
            <a:r>
              <a:rPr lang="es-CO" dirty="0">
                <a:latin typeface="Abadi MT Condensed Extra Bold"/>
                <a:cs typeface="Abadi MT Condensed Extra Bold"/>
              </a:rPr>
              <a:t> </a:t>
            </a:r>
            <a:r>
              <a:rPr lang="es-CO" dirty="0" smtClean="0">
                <a:latin typeface="Abadi MT Condensed Extra Bold"/>
                <a:cs typeface="Abadi MT Condensed Extra Bold"/>
              </a:rPr>
              <a:t>7-</a:t>
            </a:r>
            <a:r>
              <a:rPr lang="es-CO" b="1" dirty="0">
                <a:latin typeface="Abadi MT Condensed Extra Bold"/>
                <a:cs typeface="Abadi MT Condensed Extra Bold"/>
              </a:rPr>
              <a:t>Política de Gestión del Riesgo </a:t>
            </a:r>
            <a:endParaRPr lang="es-ES_tradnl" b="1" dirty="0">
              <a:latin typeface="Abadi MT Condensed Extra Bold"/>
              <a:cs typeface="Abadi MT Condensed Extra Bold"/>
            </a:endParaRPr>
          </a:p>
          <a:p>
            <a:pPr marL="0" indent="0" algn="just">
              <a:buNone/>
            </a:pPr>
            <a:endParaRPr lang="es-ES_tradnl" dirty="0"/>
          </a:p>
          <a:p>
            <a:pPr algn="just"/>
            <a:endParaRPr lang="es-ES" dirty="0"/>
          </a:p>
        </p:txBody>
      </p:sp>
      <p:pic>
        <p:nvPicPr>
          <p:cNvPr id="4" name="Imagen 3"/>
          <p:cNvPicPr>
            <a:picLocks noChangeAspect="1"/>
          </p:cNvPicPr>
          <p:nvPr/>
        </p:nvPicPr>
        <p:blipFill>
          <a:blip r:embed="rId2"/>
          <a:stretch>
            <a:fillRect/>
          </a:stretch>
        </p:blipFill>
        <p:spPr>
          <a:xfrm>
            <a:off x="6410510" y="5487644"/>
            <a:ext cx="1841500" cy="635000"/>
          </a:xfrm>
          <a:prstGeom prst="rect">
            <a:avLst/>
          </a:prstGeom>
        </p:spPr>
      </p:pic>
    </p:spTree>
    <p:extLst>
      <p:ext uri="{BB962C8B-B14F-4D97-AF65-F5344CB8AC3E}">
        <p14:creationId xmlns:p14="http://schemas.microsoft.com/office/powerpoint/2010/main" val="147692451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solidFill>
                  <a:srgbClr val="256B94"/>
                </a:solidFill>
                <a:latin typeface="Abadi MT Condensed Extra Bold"/>
                <a:cs typeface="Abadi MT Condensed Extra Bold"/>
              </a:rPr>
              <a:t>INDICADORES DE </a:t>
            </a:r>
            <a:br>
              <a:rPr lang="es-ES" dirty="0" smtClean="0">
                <a:solidFill>
                  <a:srgbClr val="256B94"/>
                </a:solidFill>
                <a:latin typeface="Abadi MT Condensed Extra Bold"/>
                <a:cs typeface="Abadi MT Condensed Extra Bold"/>
              </a:rPr>
            </a:br>
            <a:r>
              <a:rPr lang="es-ES" dirty="0" smtClean="0">
                <a:solidFill>
                  <a:srgbClr val="256B94"/>
                </a:solidFill>
                <a:latin typeface="Abadi MT Condensed Extra Bold"/>
                <a:cs typeface="Abadi MT Condensed Extra Bold"/>
              </a:rPr>
              <a:t>CALIDAD</a:t>
            </a:r>
            <a:endParaRPr lang="es-ES" dirty="0">
              <a:solidFill>
                <a:srgbClr val="256B94"/>
              </a:solidFill>
              <a:latin typeface="Abadi MT Condensed Extra Bold"/>
              <a:cs typeface="Abadi MT Condensed Extra Bold"/>
            </a:endParaRPr>
          </a:p>
        </p:txBody>
      </p:sp>
      <p:pic>
        <p:nvPicPr>
          <p:cNvPr id="4" name="Marcador de contenido 3" descr="BU005259.png"/>
          <p:cNvPicPr>
            <a:picLocks noGrp="1" noChangeAspect="1"/>
          </p:cNvPicPr>
          <p:nvPr>
            <p:ph idx="1"/>
          </p:nvPr>
        </p:nvPicPr>
        <p:blipFill>
          <a:blip r:embed="rId2">
            <a:extLst>
              <a:ext uri="{28A0092B-C50C-407E-A947-70E740481C1C}">
                <a14:useLocalDpi xmlns:a14="http://schemas.microsoft.com/office/drawing/2010/main" val="0"/>
              </a:ext>
            </a:extLst>
          </a:blip>
          <a:srcRect t="21174" b="21174"/>
          <a:stretch>
            <a:fillRect/>
          </a:stretch>
        </p:blipFill>
        <p:spPr>
          <a:xfrm>
            <a:off x="1044736" y="645197"/>
            <a:ext cx="6893209" cy="4055655"/>
          </a:xfrm>
        </p:spPr>
      </p:pic>
      <p:pic>
        <p:nvPicPr>
          <p:cNvPr id="5" name="Imagen 4"/>
          <p:cNvPicPr>
            <a:picLocks noChangeAspect="1"/>
          </p:cNvPicPr>
          <p:nvPr/>
        </p:nvPicPr>
        <p:blipFill>
          <a:blip r:embed="rId3"/>
          <a:stretch>
            <a:fillRect/>
          </a:stretch>
        </p:blipFill>
        <p:spPr>
          <a:xfrm>
            <a:off x="6461725" y="5487644"/>
            <a:ext cx="1841500" cy="635000"/>
          </a:xfrm>
          <a:prstGeom prst="rect">
            <a:avLst/>
          </a:prstGeom>
        </p:spPr>
      </p:pic>
    </p:spTree>
    <p:extLst>
      <p:ext uri="{BB962C8B-B14F-4D97-AF65-F5344CB8AC3E}">
        <p14:creationId xmlns:p14="http://schemas.microsoft.com/office/powerpoint/2010/main" val="271686199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796313" y="596424"/>
            <a:ext cx="7481172" cy="1954623"/>
          </a:xfrm>
          <a:prstGeom prst="rect">
            <a:avLst/>
          </a:prstGeom>
        </p:spPr>
      </p:pic>
      <p:pic>
        <p:nvPicPr>
          <p:cNvPr id="5" name="Imagen 4"/>
          <p:cNvPicPr>
            <a:picLocks noChangeAspect="1"/>
          </p:cNvPicPr>
          <p:nvPr/>
        </p:nvPicPr>
        <p:blipFill>
          <a:blip r:embed="rId3"/>
          <a:stretch>
            <a:fillRect/>
          </a:stretch>
        </p:blipFill>
        <p:spPr>
          <a:xfrm>
            <a:off x="6410510" y="5505670"/>
            <a:ext cx="1854200" cy="647700"/>
          </a:xfrm>
          <a:prstGeom prst="rect">
            <a:avLst/>
          </a:prstGeom>
        </p:spPr>
      </p:pic>
      <p:pic>
        <p:nvPicPr>
          <p:cNvPr id="2" name="Imagen 1"/>
          <p:cNvPicPr>
            <a:picLocks noChangeAspect="1"/>
          </p:cNvPicPr>
          <p:nvPr/>
        </p:nvPicPr>
        <p:blipFill>
          <a:blip r:embed="rId4"/>
          <a:stretch>
            <a:fillRect/>
          </a:stretch>
        </p:blipFill>
        <p:spPr>
          <a:xfrm>
            <a:off x="796313" y="2872858"/>
            <a:ext cx="7481172" cy="2019300"/>
          </a:xfrm>
          <a:prstGeom prst="rect">
            <a:avLst/>
          </a:prstGeom>
        </p:spPr>
      </p:pic>
    </p:spTree>
    <p:extLst>
      <p:ext uri="{BB962C8B-B14F-4D97-AF65-F5344CB8AC3E}">
        <p14:creationId xmlns:p14="http://schemas.microsoft.com/office/powerpoint/2010/main" val="3881695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solidFill>
                  <a:schemeClr val="tx2">
                    <a:lumMod val="75000"/>
                  </a:schemeClr>
                </a:solidFill>
                <a:latin typeface="Abadi MT Condensed Extra Bold"/>
                <a:cs typeface="Abadi MT Condensed Extra Bold"/>
              </a:rPr>
              <a:t>INDICADORES DE PRODUCCION </a:t>
            </a:r>
            <a:endParaRPr lang="es-ES" dirty="0">
              <a:solidFill>
                <a:schemeClr val="tx2">
                  <a:lumMod val="75000"/>
                </a:schemeClr>
              </a:solidFill>
              <a:latin typeface="Abadi MT Condensed Extra Bold"/>
              <a:cs typeface="Abadi MT Condensed Extra Bold"/>
            </a:endParaRPr>
          </a:p>
        </p:txBody>
      </p:sp>
      <p:pic>
        <p:nvPicPr>
          <p:cNvPr id="5" name="Marcador de contenido 4" descr="AA045740.png"/>
          <p:cNvPicPr>
            <a:picLocks noGrp="1" noChangeAspect="1"/>
          </p:cNvPicPr>
          <p:nvPr>
            <p:ph idx="1"/>
          </p:nvPr>
        </p:nvPicPr>
        <p:blipFill>
          <a:blip r:embed="rId2">
            <a:extLst>
              <a:ext uri="{28A0092B-C50C-407E-A947-70E740481C1C}">
                <a14:useLocalDpi xmlns:a14="http://schemas.microsoft.com/office/drawing/2010/main" val="0"/>
              </a:ext>
            </a:extLst>
          </a:blip>
          <a:srcRect t="29572" b="29572"/>
          <a:stretch>
            <a:fillRect/>
          </a:stretch>
        </p:blipFill>
        <p:spPr/>
      </p:pic>
      <p:pic>
        <p:nvPicPr>
          <p:cNvPr id="6" name="Imagen 5"/>
          <p:cNvPicPr>
            <a:picLocks noChangeAspect="1"/>
          </p:cNvPicPr>
          <p:nvPr/>
        </p:nvPicPr>
        <p:blipFill>
          <a:blip r:embed="rId3"/>
          <a:stretch>
            <a:fillRect/>
          </a:stretch>
        </p:blipFill>
        <p:spPr>
          <a:xfrm>
            <a:off x="6420753" y="5487644"/>
            <a:ext cx="1841500" cy="635000"/>
          </a:xfrm>
          <a:prstGeom prst="rect">
            <a:avLst/>
          </a:prstGeom>
        </p:spPr>
      </p:pic>
    </p:spTree>
    <p:extLst>
      <p:ext uri="{BB962C8B-B14F-4D97-AF65-F5344CB8AC3E}">
        <p14:creationId xmlns:p14="http://schemas.microsoft.com/office/powerpoint/2010/main" val="215607179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778427" y="730532"/>
            <a:ext cx="7546186" cy="4369768"/>
          </a:xfrm>
          <a:prstGeom prst="rect">
            <a:avLst/>
          </a:prstGeom>
        </p:spPr>
      </p:pic>
      <p:pic>
        <p:nvPicPr>
          <p:cNvPr id="5" name="Imagen 4"/>
          <p:cNvPicPr>
            <a:picLocks noChangeAspect="1"/>
          </p:cNvPicPr>
          <p:nvPr/>
        </p:nvPicPr>
        <p:blipFill>
          <a:blip r:embed="rId3"/>
          <a:stretch>
            <a:fillRect/>
          </a:stretch>
        </p:blipFill>
        <p:spPr>
          <a:xfrm>
            <a:off x="6420753" y="5526154"/>
            <a:ext cx="1854200" cy="647700"/>
          </a:xfrm>
          <a:prstGeom prst="rect">
            <a:avLst/>
          </a:prstGeom>
        </p:spPr>
      </p:pic>
    </p:spTree>
    <p:extLst>
      <p:ext uri="{BB962C8B-B14F-4D97-AF65-F5344CB8AC3E}">
        <p14:creationId xmlns:p14="http://schemas.microsoft.com/office/powerpoint/2010/main" val="1648576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62000" y="4711114"/>
            <a:ext cx="6781800" cy="1461086"/>
          </a:xfrm>
        </p:spPr>
        <p:txBody>
          <a:bodyPr>
            <a:normAutofit fontScale="90000"/>
          </a:bodyPr>
          <a:lstStyle/>
          <a:p>
            <a:r>
              <a:rPr lang="es-ES" dirty="0" smtClean="0">
                <a:solidFill>
                  <a:schemeClr val="tx2">
                    <a:lumMod val="75000"/>
                  </a:schemeClr>
                </a:solidFill>
                <a:latin typeface="Abadi MT Condensed Extra Bold"/>
                <a:cs typeface="Abadi MT Condensed Extra Bold"/>
              </a:rPr>
              <a:t>INDICADORES </a:t>
            </a:r>
            <a:br>
              <a:rPr lang="es-ES" dirty="0" smtClean="0">
                <a:solidFill>
                  <a:schemeClr val="tx2">
                    <a:lumMod val="75000"/>
                  </a:schemeClr>
                </a:solidFill>
                <a:latin typeface="Abadi MT Condensed Extra Bold"/>
                <a:cs typeface="Abadi MT Condensed Extra Bold"/>
              </a:rPr>
            </a:br>
            <a:r>
              <a:rPr lang="es-ES" dirty="0" smtClean="0">
                <a:solidFill>
                  <a:schemeClr val="tx2">
                    <a:lumMod val="75000"/>
                  </a:schemeClr>
                </a:solidFill>
                <a:latin typeface="Abadi MT Condensed Extra Bold"/>
                <a:cs typeface="Abadi MT Condensed Extra Bold"/>
              </a:rPr>
              <a:t>FINANCIEROS</a:t>
            </a:r>
            <a:endParaRPr lang="es-ES" dirty="0">
              <a:solidFill>
                <a:schemeClr val="tx2">
                  <a:lumMod val="75000"/>
                </a:schemeClr>
              </a:solidFill>
              <a:latin typeface="Abadi MT Condensed Extra Bold"/>
              <a:cs typeface="Abadi MT Condensed Extra Bold"/>
            </a:endParaRPr>
          </a:p>
        </p:txBody>
      </p:sp>
      <p:pic>
        <p:nvPicPr>
          <p:cNvPr id="4" name="Marcador de contenido 3" descr="BU005290.png"/>
          <p:cNvPicPr>
            <a:picLocks noGrp="1" noChangeAspect="1"/>
          </p:cNvPicPr>
          <p:nvPr>
            <p:ph idx="1"/>
          </p:nvPr>
        </p:nvPicPr>
        <p:blipFill>
          <a:blip r:embed="rId2">
            <a:extLst>
              <a:ext uri="{28A0092B-C50C-407E-A947-70E740481C1C}">
                <a14:useLocalDpi xmlns:a14="http://schemas.microsoft.com/office/drawing/2010/main" val="0"/>
              </a:ext>
            </a:extLst>
          </a:blip>
          <a:srcRect t="17397" b="17397"/>
          <a:stretch>
            <a:fillRect/>
          </a:stretch>
        </p:blipFill>
        <p:spPr/>
      </p:pic>
      <p:pic>
        <p:nvPicPr>
          <p:cNvPr id="5" name="Imagen 4"/>
          <p:cNvPicPr>
            <a:picLocks noChangeAspect="1"/>
          </p:cNvPicPr>
          <p:nvPr/>
        </p:nvPicPr>
        <p:blipFill>
          <a:blip r:embed="rId3"/>
          <a:stretch>
            <a:fillRect/>
          </a:stretch>
        </p:blipFill>
        <p:spPr>
          <a:xfrm>
            <a:off x="6420753" y="5474944"/>
            <a:ext cx="1854200" cy="647700"/>
          </a:xfrm>
          <a:prstGeom prst="rect">
            <a:avLst/>
          </a:prstGeom>
        </p:spPr>
      </p:pic>
    </p:spTree>
    <p:extLst>
      <p:ext uri="{BB962C8B-B14F-4D97-AF65-F5344CB8AC3E}">
        <p14:creationId xmlns:p14="http://schemas.microsoft.com/office/powerpoint/2010/main" val="2235580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778431" y="665701"/>
            <a:ext cx="7405334" cy="4752095"/>
          </a:xfrm>
          <a:prstGeom prst="rect">
            <a:avLst/>
          </a:prstGeom>
        </p:spPr>
      </p:pic>
      <p:pic>
        <p:nvPicPr>
          <p:cNvPr id="5" name="Imagen 4"/>
          <p:cNvPicPr>
            <a:picLocks noChangeAspect="1"/>
          </p:cNvPicPr>
          <p:nvPr/>
        </p:nvPicPr>
        <p:blipFill>
          <a:blip r:embed="rId3"/>
          <a:stretch>
            <a:fillRect/>
          </a:stretch>
        </p:blipFill>
        <p:spPr>
          <a:xfrm>
            <a:off x="6315866" y="5495428"/>
            <a:ext cx="1866900" cy="660400"/>
          </a:xfrm>
          <a:prstGeom prst="rect">
            <a:avLst/>
          </a:prstGeom>
        </p:spPr>
      </p:pic>
    </p:spTree>
    <p:extLst>
      <p:ext uri="{BB962C8B-B14F-4D97-AF65-F5344CB8AC3E}">
        <p14:creationId xmlns:p14="http://schemas.microsoft.com/office/powerpoint/2010/main" val="26992003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819403" y="557723"/>
            <a:ext cx="7425819" cy="5109361"/>
          </a:xfrm>
          <a:prstGeom prst="rect">
            <a:avLst/>
          </a:prstGeom>
        </p:spPr>
      </p:pic>
      <p:pic>
        <p:nvPicPr>
          <p:cNvPr id="5" name="Imagen 4"/>
          <p:cNvPicPr>
            <a:picLocks noChangeAspect="1"/>
          </p:cNvPicPr>
          <p:nvPr/>
        </p:nvPicPr>
        <p:blipFill>
          <a:blip r:embed="rId3"/>
          <a:stretch>
            <a:fillRect/>
          </a:stretch>
        </p:blipFill>
        <p:spPr>
          <a:xfrm>
            <a:off x="6387567" y="5441760"/>
            <a:ext cx="1879600" cy="673100"/>
          </a:xfrm>
          <a:prstGeom prst="rect">
            <a:avLst/>
          </a:prstGeom>
        </p:spPr>
      </p:pic>
    </p:spTree>
    <p:extLst>
      <p:ext uri="{BB962C8B-B14F-4D97-AF65-F5344CB8AC3E}">
        <p14:creationId xmlns:p14="http://schemas.microsoft.com/office/powerpoint/2010/main" val="240605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839886" y="620660"/>
            <a:ext cx="7456546" cy="5194300"/>
          </a:xfrm>
          <a:prstGeom prst="rect">
            <a:avLst/>
          </a:prstGeom>
        </p:spPr>
      </p:pic>
      <p:pic>
        <p:nvPicPr>
          <p:cNvPr id="5" name="Imagen 4"/>
          <p:cNvPicPr>
            <a:picLocks noChangeAspect="1"/>
          </p:cNvPicPr>
          <p:nvPr/>
        </p:nvPicPr>
        <p:blipFill>
          <a:blip r:embed="rId3"/>
          <a:stretch>
            <a:fillRect/>
          </a:stretch>
        </p:blipFill>
        <p:spPr>
          <a:xfrm>
            <a:off x="6385110" y="5571404"/>
            <a:ext cx="1892300" cy="586881"/>
          </a:xfrm>
          <a:prstGeom prst="rect">
            <a:avLst/>
          </a:prstGeom>
        </p:spPr>
      </p:pic>
    </p:spTree>
    <p:extLst>
      <p:ext uri="{BB962C8B-B14F-4D97-AF65-F5344CB8AC3E}">
        <p14:creationId xmlns:p14="http://schemas.microsoft.com/office/powerpoint/2010/main" val="1129338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747703" y="145436"/>
            <a:ext cx="7589699" cy="6018689"/>
          </a:xfrm>
          <a:prstGeom prst="rect">
            <a:avLst/>
          </a:prstGeom>
        </p:spPr>
      </p:pic>
      <p:pic>
        <p:nvPicPr>
          <p:cNvPr id="5" name="Imagen 4"/>
          <p:cNvPicPr>
            <a:picLocks noChangeAspect="1"/>
          </p:cNvPicPr>
          <p:nvPr/>
        </p:nvPicPr>
        <p:blipFill>
          <a:blip r:embed="rId3"/>
          <a:stretch>
            <a:fillRect/>
          </a:stretch>
        </p:blipFill>
        <p:spPr>
          <a:xfrm>
            <a:off x="6333895" y="6257588"/>
            <a:ext cx="1905000" cy="515627"/>
          </a:xfrm>
          <a:prstGeom prst="rect">
            <a:avLst/>
          </a:prstGeom>
        </p:spPr>
      </p:pic>
    </p:spTree>
    <p:extLst>
      <p:ext uri="{BB962C8B-B14F-4D97-AF65-F5344CB8AC3E}">
        <p14:creationId xmlns:p14="http://schemas.microsoft.com/office/powerpoint/2010/main" val="1188044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450225" y="921701"/>
            <a:ext cx="7532475" cy="1904928"/>
          </a:xfrm>
          <a:prstGeom prst="rect">
            <a:avLst/>
          </a:prstGeom>
        </p:spPr>
      </p:pic>
      <p:pic>
        <p:nvPicPr>
          <p:cNvPr id="5" name="Imagen 4" descr="rbrs_0019.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05537" y="2765177"/>
            <a:ext cx="3151737" cy="3419970"/>
          </a:xfrm>
          <a:prstGeom prst="rect">
            <a:avLst/>
          </a:prstGeom>
        </p:spPr>
      </p:pic>
      <p:pic>
        <p:nvPicPr>
          <p:cNvPr id="6" name="Imagen 5"/>
          <p:cNvPicPr>
            <a:picLocks noChangeAspect="1"/>
          </p:cNvPicPr>
          <p:nvPr/>
        </p:nvPicPr>
        <p:blipFill>
          <a:blip r:embed="rId4"/>
          <a:stretch>
            <a:fillRect/>
          </a:stretch>
        </p:blipFill>
        <p:spPr>
          <a:xfrm>
            <a:off x="6351924" y="5561277"/>
            <a:ext cx="1917700" cy="533400"/>
          </a:xfrm>
          <a:prstGeom prst="rect">
            <a:avLst/>
          </a:prstGeom>
        </p:spPr>
      </p:pic>
    </p:spTree>
    <p:extLst>
      <p:ext uri="{BB962C8B-B14F-4D97-AF65-F5344CB8AC3E}">
        <p14:creationId xmlns:p14="http://schemas.microsoft.com/office/powerpoint/2010/main" val="4149308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solidFill>
                  <a:schemeClr val="tx2">
                    <a:lumMod val="75000"/>
                  </a:schemeClr>
                </a:solidFill>
                <a:latin typeface="Abadi MT Condensed Extra Bold"/>
                <a:cs typeface="Abadi MT Condensed Extra Bold"/>
              </a:rPr>
              <a:t>ADQUISICION </a:t>
            </a:r>
            <a:br>
              <a:rPr lang="es-ES" dirty="0" smtClean="0">
                <a:solidFill>
                  <a:schemeClr val="tx2">
                    <a:lumMod val="75000"/>
                  </a:schemeClr>
                </a:solidFill>
                <a:latin typeface="Abadi MT Condensed Extra Bold"/>
                <a:cs typeface="Abadi MT Condensed Extra Bold"/>
              </a:rPr>
            </a:br>
            <a:r>
              <a:rPr lang="es-ES" dirty="0" smtClean="0">
                <a:solidFill>
                  <a:schemeClr val="tx2">
                    <a:lumMod val="75000"/>
                  </a:schemeClr>
                </a:solidFill>
                <a:latin typeface="Abadi MT Condensed Extra Bold"/>
                <a:cs typeface="Abadi MT Condensed Extra Bold"/>
              </a:rPr>
              <a:t>Y SERVICOS</a:t>
            </a:r>
            <a:endParaRPr lang="es-ES" dirty="0">
              <a:solidFill>
                <a:schemeClr val="tx2">
                  <a:lumMod val="75000"/>
                </a:schemeClr>
              </a:solidFill>
              <a:latin typeface="Abadi MT Condensed Extra Bold"/>
              <a:cs typeface="Abadi MT Condensed Extra Bold"/>
            </a:endParaRPr>
          </a:p>
        </p:txBody>
      </p:sp>
      <p:pic>
        <p:nvPicPr>
          <p:cNvPr id="4" name="Marcador de contenido 3" descr="j0321062.jpg"/>
          <p:cNvPicPr>
            <a:picLocks noGrp="1" noChangeAspect="1"/>
          </p:cNvPicPr>
          <p:nvPr>
            <p:ph idx="1"/>
          </p:nvPr>
        </p:nvPicPr>
        <p:blipFill>
          <a:blip r:embed="rId2">
            <a:extLst>
              <a:ext uri="{28A0092B-C50C-407E-A947-70E740481C1C}">
                <a14:useLocalDpi xmlns:a14="http://schemas.microsoft.com/office/drawing/2010/main" val="0"/>
              </a:ext>
            </a:extLst>
          </a:blip>
          <a:srcRect t="13891" b="13891"/>
          <a:stretch>
            <a:fillRect/>
          </a:stretch>
        </p:blipFill>
        <p:spPr>
          <a:xfrm>
            <a:off x="762000" y="685800"/>
            <a:ext cx="2993034" cy="3886200"/>
          </a:xfrm>
        </p:spPr>
      </p:pic>
      <p:pic>
        <p:nvPicPr>
          <p:cNvPr id="6" name="Imagen 5" descr="j030890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5034" y="685800"/>
            <a:ext cx="3120072" cy="3886200"/>
          </a:xfrm>
          <a:prstGeom prst="rect">
            <a:avLst/>
          </a:prstGeom>
        </p:spPr>
      </p:pic>
      <p:pic>
        <p:nvPicPr>
          <p:cNvPr id="7" name="Imagen 6" descr="rbso_23.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5504" y="685801"/>
            <a:ext cx="1524819" cy="3886200"/>
          </a:xfrm>
          <a:prstGeom prst="rect">
            <a:avLst/>
          </a:prstGeom>
        </p:spPr>
      </p:pic>
      <p:pic>
        <p:nvPicPr>
          <p:cNvPr id="8" name="Imagen 7"/>
          <p:cNvPicPr>
            <a:picLocks noChangeAspect="1"/>
          </p:cNvPicPr>
          <p:nvPr/>
        </p:nvPicPr>
        <p:blipFill>
          <a:blip r:embed="rId5"/>
          <a:stretch>
            <a:fillRect/>
          </a:stretch>
        </p:blipFill>
        <p:spPr>
          <a:xfrm>
            <a:off x="6207301" y="5441510"/>
            <a:ext cx="2110691" cy="730690"/>
          </a:xfrm>
          <a:prstGeom prst="rect">
            <a:avLst/>
          </a:prstGeom>
        </p:spPr>
      </p:pic>
    </p:spTree>
    <p:extLst>
      <p:ext uri="{BB962C8B-B14F-4D97-AF65-F5344CB8AC3E}">
        <p14:creationId xmlns:p14="http://schemas.microsoft.com/office/powerpoint/2010/main" val="38035258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solidFill>
                  <a:srgbClr val="256B94"/>
                </a:solidFill>
                <a:latin typeface="Abadi MT Condensed Extra Bold"/>
                <a:cs typeface="Abadi MT Condensed Extra Bold"/>
              </a:rPr>
              <a:t>PLAN DE GESTION  2016-2020</a:t>
            </a:r>
            <a:endParaRPr lang="es-ES" dirty="0">
              <a:solidFill>
                <a:srgbClr val="256B94"/>
              </a:solidFill>
              <a:latin typeface="Abadi MT Condensed Extra Bold"/>
              <a:cs typeface="Abadi MT Condensed Extra Bold"/>
            </a:endParaRPr>
          </a:p>
        </p:txBody>
      </p:sp>
      <p:pic>
        <p:nvPicPr>
          <p:cNvPr id="6" name="Imagen 5" descr="j014902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7120" y="821149"/>
            <a:ext cx="2879239" cy="3597565"/>
          </a:xfrm>
          <a:prstGeom prst="rect">
            <a:avLst/>
          </a:prstGeom>
        </p:spPr>
      </p:pic>
      <p:pic>
        <p:nvPicPr>
          <p:cNvPr id="8" name="Marcador de contenido 7" descr="j0179010.jpg"/>
          <p:cNvPicPr>
            <a:picLocks noGrp="1" noChangeAspect="1"/>
          </p:cNvPicPr>
          <p:nvPr>
            <p:ph idx="1"/>
          </p:nvPr>
        </p:nvPicPr>
        <p:blipFill>
          <a:blip r:embed="rId3">
            <a:extLst>
              <a:ext uri="{28A0092B-C50C-407E-A947-70E740481C1C}">
                <a14:useLocalDpi xmlns:a14="http://schemas.microsoft.com/office/drawing/2010/main" val="0"/>
              </a:ext>
            </a:extLst>
          </a:blip>
          <a:srcRect t="11364" b="11364"/>
          <a:stretch>
            <a:fillRect/>
          </a:stretch>
        </p:blipFill>
        <p:spPr>
          <a:xfrm>
            <a:off x="663467" y="821148"/>
            <a:ext cx="2806925" cy="3597565"/>
          </a:xfrm>
        </p:spPr>
      </p:pic>
      <p:pic>
        <p:nvPicPr>
          <p:cNvPr id="9" name="Imagen 8" descr="j0182826.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8804" y="821148"/>
            <a:ext cx="2420112" cy="3591551"/>
          </a:xfrm>
          <a:prstGeom prst="rect">
            <a:avLst/>
          </a:prstGeom>
        </p:spPr>
      </p:pic>
      <p:pic>
        <p:nvPicPr>
          <p:cNvPr id="10" name="Imagen 9"/>
          <p:cNvPicPr>
            <a:picLocks noChangeAspect="1"/>
          </p:cNvPicPr>
          <p:nvPr/>
        </p:nvPicPr>
        <p:blipFill>
          <a:blip r:embed="rId5"/>
          <a:stretch>
            <a:fillRect/>
          </a:stretch>
        </p:blipFill>
        <p:spPr>
          <a:xfrm>
            <a:off x="791840" y="6227577"/>
            <a:ext cx="2730500" cy="381000"/>
          </a:xfrm>
          <a:prstGeom prst="rect">
            <a:avLst/>
          </a:prstGeom>
        </p:spPr>
      </p:pic>
    </p:spTree>
    <p:extLst>
      <p:ext uri="{BB962C8B-B14F-4D97-AF65-F5344CB8AC3E}">
        <p14:creationId xmlns:p14="http://schemas.microsoft.com/office/powerpoint/2010/main" val="2493475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38704" y="4185495"/>
            <a:ext cx="6781800" cy="1600200"/>
          </a:xfrm>
        </p:spPr>
        <p:txBody>
          <a:bodyPr/>
          <a:lstStyle/>
          <a:p>
            <a:r>
              <a:rPr lang="es-ES" dirty="0" smtClean="0">
                <a:solidFill>
                  <a:srgbClr val="256B94"/>
                </a:solidFill>
                <a:latin typeface="Abadi MT Condensed Extra Bold"/>
                <a:cs typeface="Abadi MT Condensed Extra Bold"/>
              </a:rPr>
              <a:t>MUCHAS GRACIAS !</a:t>
            </a:r>
            <a:endParaRPr lang="es-ES" dirty="0">
              <a:solidFill>
                <a:srgbClr val="256B94"/>
              </a:solidFill>
              <a:latin typeface="Abadi MT Condensed Extra Bold"/>
              <a:cs typeface="Abadi MT Condensed Extra Bold"/>
            </a:endParaRPr>
          </a:p>
        </p:txBody>
      </p:sp>
      <p:pic>
        <p:nvPicPr>
          <p:cNvPr id="6" name="Marcador de contenido 5" descr="LS012786.png"/>
          <p:cNvPicPr>
            <a:picLocks noGrp="1" noChangeAspect="1"/>
          </p:cNvPicPr>
          <p:nvPr>
            <p:ph idx="1"/>
          </p:nvPr>
        </p:nvPicPr>
        <p:blipFill>
          <a:blip r:embed="rId2">
            <a:extLst>
              <a:ext uri="{28A0092B-C50C-407E-A947-70E740481C1C}">
                <a14:useLocalDpi xmlns:a14="http://schemas.microsoft.com/office/drawing/2010/main" val="0"/>
              </a:ext>
            </a:extLst>
          </a:blip>
          <a:srcRect t="14501" b="14501"/>
          <a:stretch>
            <a:fillRect/>
          </a:stretch>
        </p:blipFill>
        <p:spPr/>
      </p:pic>
      <p:pic>
        <p:nvPicPr>
          <p:cNvPr id="7" name="Imagen 6"/>
          <p:cNvPicPr>
            <a:picLocks noChangeAspect="1"/>
          </p:cNvPicPr>
          <p:nvPr/>
        </p:nvPicPr>
        <p:blipFill>
          <a:blip r:embed="rId3"/>
          <a:stretch>
            <a:fillRect/>
          </a:stretch>
        </p:blipFill>
        <p:spPr>
          <a:xfrm>
            <a:off x="6433808" y="6230597"/>
            <a:ext cx="1930400" cy="546100"/>
          </a:xfrm>
          <a:prstGeom prst="rect">
            <a:avLst/>
          </a:prstGeom>
        </p:spPr>
      </p:pic>
    </p:spTree>
    <p:extLst>
      <p:ext uri="{BB962C8B-B14F-4D97-AF65-F5344CB8AC3E}">
        <p14:creationId xmlns:p14="http://schemas.microsoft.com/office/powerpoint/2010/main" val="29913523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pel de periódico">
  <a:themeElements>
    <a:clrScheme name="Centrado">
      <a:dk1>
        <a:sysClr val="windowText" lastClr="000000"/>
      </a:dk1>
      <a:lt1>
        <a:sysClr val="window" lastClr="FFFFFF"/>
      </a:lt1>
      <a:dk2>
        <a:srgbClr val="318FC5"/>
      </a:dk2>
      <a:lt2>
        <a:srgbClr val="AEE8FB"/>
      </a:lt2>
      <a:accent1>
        <a:srgbClr val="76C5EF"/>
      </a:accent1>
      <a:accent2>
        <a:srgbClr val="FEA022"/>
      </a:accent2>
      <a:accent3>
        <a:srgbClr val="FF6700"/>
      </a:accent3>
      <a:accent4>
        <a:srgbClr val="70A525"/>
      </a:accent4>
      <a:accent5>
        <a:srgbClr val="A5D848"/>
      </a:accent5>
      <a:accent6>
        <a:srgbClr val="20768C"/>
      </a:accent6>
      <a:hlink>
        <a:srgbClr val="7AB6E8"/>
      </a:hlink>
      <a:folHlink>
        <a:srgbClr val="83B0D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327</TotalTime>
  <Words>353</Words>
  <Application>Microsoft Macintosh PowerPoint</Application>
  <PresentationFormat>Presentación en pantalla (4:3)</PresentationFormat>
  <Paragraphs>43</Paragraphs>
  <Slides>19</Slides>
  <Notes>0</Notes>
  <HiddenSlides>0</HiddenSlides>
  <MMClips>0</MMClips>
  <ScaleCrop>false</ScaleCrop>
  <HeadingPairs>
    <vt:vector size="4" baseType="variant">
      <vt:variant>
        <vt:lpstr>Tema</vt:lpstr>
      </vt:variant>
      <vt:variant>
        <vt:i4>1</vt:i4>
      </vt:variant>
      <vt:variant>
        <vt:lpstr>Títulos de diapositiva</vt:lpstr>
      </vt:variant>
      <vt:variant>
        <vt:i4>19</vt:i4>
      </vt:variant>
    </vt:vector>
  </HeadingPairs>
  <TitlesOfParts>
    <vt:vector size="20" baseType="lpstr">
      <vt:lpstr>Papel de periódico</vt:lpstr>
      <vt:lpstr>RENDICION DE CUENTAS 2017 HISJC</vt:lpstr>
      <vt:lpstr>CONTENIDOS</vt:lpstr>
      <vt:lpstr>MISION</vt:lpstr>
      <vt:lpstr>VISION</vt:lpstr>
      <vt:lpstr>PRINCIPIOS Y VALORES</vt:lpstr>
      <vt:lpstr>POLITICAS INSTITUCIONALES</vt:lpstr>
      <vt:lpstr>INDICADORES DE  CALIDAD</vt:lpstr>
      <vt:lpstr>Presentación de PowerPoint</vt:lpstr>
      <vt:lpstr>INDICADORES DE PRODUCCION </vt:lpstr>
      <vt:lpstr>Presentación de PowerPoint</vt:lpstr>
      <vt:lpstr>INDICADORES  FINANCIEROS</vt:lpstr>
      <vt:lpstr>Presentación de PowerPoint</vt:lpstr>
      <vt:lpstr>Presentación de PowerPoint</vt:lpstr>
      <vt:lpstr>Presentación de PowerPoint</vt:lpstr>
      <vt:lpstr>Presentación de PowerPoint</vt:lpstr>
      <vt:lpstr>Presentación de PowerPoint</vt:lpstr>
      <vt:lpstr>ADQUISICION  Y SERVICOS</vt:lpstr>
      <vt:lpstr>PLAN DE GESTION  2016-2020</vt:lpstr>
      <vt:lpstr>MUCHAS GRACIAS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RENDICION DE CUENTAS 2017 HISJC</dc:title>
  <dc:creator>Aymer Alvarado</dc:creator>
  <cp:lastModifiedBy>Aymer Alvarado</cp:lastModifiedBy>
  <cp:revision>41</cp:revision>
  <dcterms:created xsi:type="dcterms:W3CDTF">2017-04-02T15:24:37Z</dcterms:created>
  <dcterms:modified xsi:type="dcterms:W3CDTF">2017-04-05T21:59:57Z</dcterms:modified>
</cp:coreProperties>
</file>