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68" r:id="rId2"/>
    <p:sldId id="299" r:id="rId3"/>
    <p:sldId id="300" r:id="rId4"/>
    <p:sldId id="301" r:id="rId5"/>
    <p:sldId id="302" r:id="rId6"/>
    <p:sldId id="303" r:id="rId7"/>
    <p:sldId id="279" r:id="rId8"/>
    <p:sldId id="269" r:id="rId9"/>
    <p:sldId id="270" r:id="rId10"/>
    <p:sldId id="271" r:id="rId11"/>
    <p:sldId id="272" r:id="rId12"/>
    <p:sldId id="273" r:id="rId13"/>
    <p:sldId id="274" r:id="rId14"/>
    <p:sldId id="266" r:id="rId15"/>
    <p:sldId id="275" r:id="rId16"/>
    <p:sldId id="276" r:id="rId17"/>
    <p:sldId id="277" r:id="rId18"/>
    <p:sldId id="278" r:id="rId19"/>
    <p:sldId id="291" r:id="rId20"/>
    <p:sldId id="292" r:id="rId21"/>
    <p:sldId id="293" r:id="rId22"/>
    <p:sldId id="294" r:id="rId23"/>
    <p:sldId id="295" r:id="rId24"/>
    <p:sldId id="296" r:id="rId25"/>
    <p:sldId id="297" r:id="rId26"/>
    <p:sldId id="298" r:id="rId27"/>
    <p:sldId id="256" r:id="rId28"/>
    <p:sldId id="257" r:id="rId29"/>
    <p:sldId id="258" r:id="rId30"/>
    <p:sldId id="259" r:id="rId31"/>
    <p:sldId id="260" r:id="rId32"/>
    <p:sldId id="261" r:id="rId33"/>
    <p:sldId id="267" r:id="rId34"/>
    <p:sldId id="263" r:id="rId35"/>
    <p:sldId id="264" r:id="rId36"/>
    <p:sldId id="265" r:id="rId37"/>
    <p:sldId id="287" r:id="rId38"/>
    <p:sldId id="281" r:id="rId39"/>
    <p:sldId id="282" r:id="rId40"/>
    <p:sldId id="283" r:id="rId41"/>
    <p:sldId id="262" r:id="rId42"/>
    <p:sldId id="284" r:id="rId43"/>
    <p:sldId id="285" r:id="rId44"/>
    <p:sldId id="286" r:id="rId45"/>
    <p:sldId id="289" r:id="rId46"/>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2026" autoAdjust="0"/>
  </p:normalViewPr>
  <p:slideViewPr>
    <p:cSldViewPr snapToGrid="0">
      <p:cViewPr varScale="1">
        <p:scale>
          <a:sx n="65" d="100"/>
          <a:sy n="65" d="100"/>
        </p:scale>
        <p:origin x="93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40423100357118147"/>
          <c:y val="5.2284230311623325E-2"/>
          <c:w val="0.59576899642881853"/>
          <c:h val="0.94486209682040179"/>
        </c:manualLayout>
      </c:layout>
      <c:pie3DChart>
        <c:varyColors val="1"/>
        <c:ser>
          <c:idx val="0"/>
          <c:order val="0"/>
          <c:spPr>
            <a:ln w="12700">
              <a:solidFill>
                <a:srgbClr val="92D050"/>
              </a:solidFill>
            </a:ln>
          </c:spPr>
          <c:dPt>
            <c:idx val="0"/>
            <c:bubble3D val="0"/>
            <c:spPr>
              <a:solidFill>
                <a:srgbClr val="4472C4">
                  <a:lumMod val="60000"/>
                  <a:lumOff val="40000"/>
                </a:srgbClr>
              </a:solidFill>
              <a:ln w="12700">
                <a:solidFill>
                  <a:srgbClr val="92D050"/>
                </a:solidFill>
              </a:ln>
              <a:effectLst/>
              <a:sp3d contourW="12700">
                <a:contourClr>
                  <a:srgbClr val="92D050"/>
                </a:contourClr>
              </a:sp3d>
            </c:spPr>
            <c:extLst>
              <c:ext xmlns:c16="http://schemas.microsoft.com/office/drawing/2014/chart" uri="{C3380CC4-5D6E-409C-BE32-E72D297353CC}">
                <c16:uniqueId val="{00000001-8A76-4D13-9151-C9FA257AC777}"/>
              </c:ext>
            </c:extLst>
          </c:dPt>
          <c:dPt>
            <c:idx val="1"/>
            <c:bubble3D val="0"/>
            <c:spPr>
              <a:solidFill>
                <a:srgbClr val="70AD47">
                  <a:lumMod val="60000"/>
                  <a:lumOff val="40000"/>
                </a:srgbClr>
              </a:solidFill>
              <a:ln w="12700">
                <a:solidFill>
                  <a:schemeClr val="accent1">
                    <a:lumMod val="60000"/>
                    <a:lumOff val="40000"/>
                  </a:schemeClr>
                </a:solidFill>
              </a:ln>
              <a:effectLst/>
              <a:sp3d contourW="12700">
                <a:contourClr>
                  <a:schemeClr val="accent1">
                    <a:lumMod val="60000"/>
                    <a:lumOff val="40000"/>
                  </a:schemeClr>
                </a:contourClr>
              </a:sp3d>
            </c:spPr>
            <c:extLst>
              <c:ext xmlns:c16="http://schemas.microsoft.com/office/drawing/2014/chart" uri="{C3380CC4-5D6E-409C-BE32-E72D297353CC}">
                <c16:uniqueId val="{00000003-8A76-4D13-9151-C9FA257AC777}"/>
              </c:ext>
            </c:extLst>
          </c:dPt>
          <c:dLbls>
            <c:dLbl>
              <c:idx val="0"/>
              <c:layout>
                <c:manualLayout>
                  <c:x val="-0.10070458609593219"/>
                  <c:y val="-0.34890895343410894"/>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A76-4D13-9151-C9FA257AC777}"/>
                </c:ext>
              </c:extLst>
            </c:dLbl>
            <c:dLbl>
              <c:idx val="1"/>
              <c:layout>
                <c:manualLayout>
                  <c:x val="6.0896724319447926E-2"/>
                  <c:y val="0.11463161883158693"/>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8A76-4D13-9151-C9FA257AC777}"/>
                </c:ext>
              </c:extLst>
            </c:dLbl>
            <c:spPr>
              <a:noFill/>
              <a:ln>
                <a:noFill/>
              </a:ln>
              <a:effectLst/>
            </c:spPr>
            <c:txPr>
              <a:bodyPr rot="0" spcFirstLastPara="1" vertOverflow="ellipsis" vert="horz" wrap="square" anchor="ctr" anchorCtr="1"/>
              <a:lstStyle/>
              <a:p>
                <a:pPr>
                  <a:defRPr sz="2400" b="1" i="0" u="none" strike="noStrike" kern="1200" baseline="0">
                    <a:solidFill>
                      <a:schemeClr val="tx1"/>
                    </a:solidFill>
                    <a:latin typeface="+mn-lt"/>
                    <a:ea typeface="+mn-ea"/>
                    <a:cs typeface="+mn-cs"/>
                  </a:defRPr>
                </a:pPr>
                <a:endParaRPr lang="es-C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Hoja1!$O$31:$P$31</c:f>
              <c:strCache>
                <c:ptCount val="2"/>
                <c:pt idx="0">
                  <c:v>Recaudo vigencia actual</c:v>
                </c:pt>
                <c:pt idx="1">
                  <c:v>Recaudo vigencia anterior</c:v>
                </c:pt>
              </c:strCache>
            </c:strRef>
          </c:cat>
          <c:val>
            <c:numRef>
              <c:f>Hoja1!$O$32:$P$32</c:f>
              <c:numCache>
                <c:formatCode>#,##0</c:formatCode>
                <c:ptCount val="2"/>
                <c:pt idx="0">
                  <c:v>6218553780</c:v>
                </c:pt>
                <c:pt idx="1">
                  <c:v>649651038</c:v>
                </c:pt>
              </c:numCache>
            </c:numRef>
          </c:val>
          <c:extLst>
            <c:ext xmlns:c16="http://schemas.microsoft.com/office/drawing/2014/chart" uri="{C3380CC4-5D6E-409C-BE32-E72D297353CC}">
              <c16:uniqueId val="{00000004-8A76-4D13-9151-C9FA257AC777}"/>
            </c:ext>
          </c:extLst>
        </c:ser>
        <c:ser>
          <c:idx val="1"/>
          <c:order val="1"/>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6-8A76-4D13-9151-C9FA257AC777}"/>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8-8A76-4D13-9151-C9FA257AC777}"/>
              </c:ext>
            </c:extLst>
          </c:dPt>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C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Hoja1!$O$31:$P$31</c:f>
              <c:strCache>
                <c:ptCount val="2"/>
                <c:pt idx="0">
                  <c:v>Recaudo vigencia actual</c:v>
                </c:pt>
                <c:pt idx="1">
                  <c:v>Recaudo vigencia anterior</c:v>
                </c:pt>
              </c:strCache>
            </c:strRef>
          </c:cat>
          <c:val>
            <c:numRef>
              <c:f>Hoja1!$O$33:$P$33</c:f>
              <c:numCache>
                <c:formatCode>0%</c:formatCode>
                <c:ptCount val="2"/>
                <c:pt idx="0">
                  <c:v>0.90541181353569822</c:v>
                </c:pt>
                <c:pt idx="1">
                  <c:v>9.4588186464301796E-2</c:v>
                </c:pt>
              </c:numCache>
            </c:numRef>
          </c:val>
          <c:extLst>
            <c:ext xmlns:c16="http://schemas.microsoft.com/office/drawing/2014/chart" uri="{C3380CC4-5D6E-409C-BE32-E72D297353CC}">
              <c16:uniqueId val="{00000009-8A76-4D13-9151-C9FA257AC777}"/>
            </c:ext>
          </c:extLst>
        </c:ser>
        <c:dLbls>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
          <c:y val="0.60659210483465342"/>
          <c:w val="0.33686461290098413"/>
          <c:h val="0.19844553923219146"/>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solidFill>
            <a:schemeClr val="tx1"/>
          </a:solidFill>
        </a:defRPr>
      </a:pPr>
      <a:endParaRPr lang="es-CO"/>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0331F3-C6A4-456B-91F5-F99051C7816E}" type="doc">
      <dgm:prSet loTypeId="urn:microsoft.com/office/officeart/2005/8/layout/cycle7" loCatId="cycle" qsTypeId="urn:microsoft.com/office/officeart/2005/8/quickstyle/simple1" qsCatId="simple" csTypeId="urn:microsoft.com/office/officeart/2005/8/colors/colorful4" csCatId="colorful" phldr="1"/>
      <dgm:spPr/>
    </dgm:pt>
    <dgm:pt modelId="{8BF45666-9F89-41D1-B225-5AD58542B69C}">
      <dgm:prSet phldrT="[Texto]"/>
      <dgm:spPr>
        <a:solidFill>
          <a:srgbClr val="00B050"/>
        </a:solidFill>
      </dgm:spPr>
      <dgm:t>
        <a:bodyPr/>
        <a:lstStyle/>
        <a:p>
          <a:r>
            <a:rPr lang="es-ES" dirty="0"/>
            <a:t>Controla</a:t>
          </a:r>
        </a:p>
      </dgm:t>
    </dgm:pt>
    <dgm:pt modelId="{BD5521E4-1420-44E8-B4F8-E90CB463CBD9}" type="sibTrans" cxnId="{8C008929-925F-4143-8B27-A7475D5EAEAE}">
      <dgm:prSet/>
      <dgm:spPr>
        <a:solidFill>
          <a:srgbClr val="92D050"/>
        </a:solidFill>
      </dgm:spPr>
      <dgm:t>
        <a:bodyPr/>
        <a:lstStyle/>
        <a:p>
          <a:endParaRPr lang="es-ES"/>
        </a:p>
      </dgm:t>
    </dgm:pt>
    <dgm:pt modelId="{9E4AD653-C9E9-48E9-B253-B034443E5C86}" type="parTrans" cxnId="{8C008929-925F-4143-8B27-A7475D5EAEAE}">
      <dgm:prSet/>
      <dgm:spPr/>
      <dgm:t>
        <a:bodyPr/>
        <a:lstStyle/>
        <a:p>
          <a:endParaRPr lang="es-ES"/>
        </a:p>
      </dgm:t>
    </dgm:pt>
    <dgm:pt modelId="{251B6A1F-FEE3-47BF-BC76-0E7C11302053}">
      <dgm:prSet phldrT="[Texto]"/>
      <dgm:spPr>
        <a:solidFill>
          <a:srgbClr val="00B050"/>
        </a:solidFill>
      </dgm:spPr>
      <dgm:t>
        <a:bodyPr/>
        <a:lstStyle/>
        <a:p>
          <a:r>
            <a:rPr lang="es-ES" dirty="0"/>
            <a:t>Previene </a:t>
          </a:r>
        </a:p>
      </dgm:t>
    </dgm:pt>
    <dgm:pt modelId="{05CA142E-E262-40F8-942A-317C42F33D7C}" type="sibTrans" cxnId="{62544883-0304-4D67-BEC3-7EFA5B79A5F9}">
      <dgm:prSet/>
      <dgm:spPr>
        <a:solidFill>
          <a:srgbClr val="92D050"/>
        </a:solidFill>
      </dgm:spPr>
      <dgm:t>
        <a:bodyPr/>
        <a:lstStyle/>
        <a:p>
          <a:endParaRPr lang="es-ES"/>
        </a:p>
      </dgm:t>
    </dgm:pt>
    <dgm:pt modelId="{50503C7B-8645-4214-B747-7AEC9255B45A}" type="parTrans" cxnId="{62544883-0304-4D67-BEC3-7EFA5B79A5F9}">
      <dgm:prSet/>
      <dgm:spPr/>
      <dgm:t>
        <a:bodyPr/>
        <a:lstStyle/>
        <a:p>
          <a:endParaRPr lang="es-ES"/>
        </a:p>
      </dgm:t>
    </dgm:pt>
    <dgm:pt modelId="{96971B8C-5C56-4C86-B340-E9FAF50EBFF5}">
      <dgm:prSet phldrT="[Texto]"/>
      <dgm:spPr>
        <a:solidFill>
          <a:srgbClr val="00B050"/>
        </a:solidFill>
      </dgm:spPr>
      <dgm:t>
        <a:bodyPr/>
        <a:lstStyle/>
        <a:p>
          <a:r>
            <a:rPr lang="es-ES" dirty="0"/>
            <a:t>Monitorea</a:t>
          </a:r>
        </a:p>
      </dgm:t>
    </dgm:pt>
    <dgm:pt modelId="{67900E34-806D-4CC4-848D-D3F587058E07}" type="sibTrans" cxnId="{48992B99-3DE1-4EE6-BB67-8748DECEBEFF}">
      <dgm:prSet/>
      <dgm:spPr>
        <a:solidFill>
          <a:srgbClr val="92D050"/>
        </a:solidFill>
      </dgm:spPr>
      <dgm:t>
        <a:bodyPr/>
        <a:lstStyle/>
        <a:p>
          <a:endParaRPr lang="es-ES"/>
        </a:p>
      </dgm:t>
    </dgm:pt>
    <dgm:pt modelId="{721D7E52-FA19-4084-A692-D7DD060C2FDA}" type="parTrans" cxnId="{48992B99-3DE1-4EE6-BB67-8748DECEBEFF}">
      <dgm:prSet/>
      <dgm:spPr/>
      <dgm:t>
        <a:bodyPr/>
        <a:lstStyle/>
        <a:p>
          <a:endParaRPr lang="es-ES"/>
        </a:p>
      </dgm:t>
    </dgm:pt>
    <dgm:pt modelId="{0A741949-84C7-47EF-BE6D-453A6C75A51E}" type="pres">
      <dgm:prSet presAssocID="{E00331F3-C6A4-456B-91F5-F99051C7816E}" presName="Name0" presStyleCnt="0">
        <dgm:presLayoutVars>
          <dgm:dir/>
          <dgm:resizeHandles val="exact"/>
        </dgm:presLayoutVars>
      </dgm:prSet>
      <dgm:spPr/>
    </dgm:pt>
    <dgm:pt modelId="{33C85FEB-7B2E-45DA-A55F-0767A67BDCEB}" type="pres">
      <dgm:prSet presAssocID="{96971B8C-5C56-4C86-B340-E9FAF50EBFF5}" presName="node" presStyleLbl="node1" presStyleIdx="0" presStyleCnt="3">
        <dgm:presLayoutVars>
          <dgm:bulletEnabled val="1"/>
        </dgm:presLayoutVars>
      </dgm:prSet>
      <dgm:spPr/>
    </dgm:pt>
    <dgm:pt modelId="{4AE684BA-A6C1-4DBE-A1AA-86EC333C6FE8}" type="pres">
      <dgm:prSet presAssocID="{67900E34-806D-4CC4-848D-D3F587058E07}" presName="sibTrans" presStyleLbl="sibTrans2D1" presStyleIdx="0" presStyleCnt="3"/>
      <dgm:spPr/>
    </dgm:pt>
    <dgm:pt modelId="{C62C2CE9-56F0-49CE-90B8-663692FAE44B}" type="pres">
      <dgm:prSet presAssocID="{67900E34-806D-4CC4-848D-D3F587058E07}" presName="connectorText" presStyleLbl="sibTrans2D1" presStyleIdx="0" presStyleCnt="3"/>
      <dgm:spPr/>
    </dgm:pt>
    <dgm:pt modelId="{CA1D8F5C-AA41-43F2-9E64-79EA22257C24}" type="pres">
      <dgm:prSet presAssocID="{251B6A1F-FEE3-47BF-BC76-0E7C11302053}" presName="node" presStyleLbl="node1" presStyleIdx="1" presStyleCnt="3">
        <dgm:presLayoutVars>
          <dgm:bulletEnabled val="1"/>
        </dgm:presLayoutVars>
      </dgm:prSet>
      <dgm:spPr/>
    </dgm:pt>
    <dgm:pt modelId="{3CF608E2-A953-471E-9EBF-A51B32561D05}" type="pres">
      <dgm:prSet presAssocID="{05CA142E-E262-40F8-942A-317C42F33D7C}" presName="sibTrans" presStyleLbl="sibTrans2D1" presStyleIdx="1" presStyleCnt="3"/>
      <dgm:spPr/>
    </dgm:pt>
    <dgm:pt modelId="{B42EA997-9E0A-4A5D-8980-B77EF7F58466}" type="pres">
      <dgm:prSet presAssocID="{05CA142E-E262-40F8-942A-317C42F33D7C}" presName="connectorText" presStyleLbl="sibTrans2D1" presStyleIdx="1" presStyleCnt="3"/>
      <dgm:spPr/>
    </dgm:pt>
    <dgm:pt modelId="{FE963013-A352-4393-8296-D7E00ED33294}" type="pres">
      <dgm:prSet presAssocID="{8BF45666-9F89-41D1-B225-5AD58542B69C}" presName="node" presStyleLbl="node1" presStyleIdx="2" presStyleCnt="3">
        <dgm:presLayoutVars>
          <dgm:bulletEnabled val="1"/>
        </dgm:presLayoutVars>
      </dgm:prSet>
      <dgm:spPr/>
    </dgm:pt>
    <dgm:pt modelId="{71E994F6-727F-4742-AE88-62BE24B72F3B}" type="pres">
      <dgm:prSet presAssocID="{BD5521E4-1420-44E8-B4F8-E90CB463CBD9}" presName="sibTrans" presStyleLbl="sibTrans2D1" presStyleIdx="2" presStyleCnt="3"/>
      <dgm:spPr/>
    </dgm:pt>
    <dgm:pt modelId="{B2BED021-7887-42C6-9CD3-0968CAC5701B}" type="pres">
      <dgm:prSet presAssocID="{BD5521E4-1420-44E8-B4F8-E90CB463CBD9}" presName="connectorText" presStyleLbl="sibTrans2D1" presStyleIdx="2" presStyleCnt="3"/>
      <dgm:spPr/>
    </dgm:pt>
  </dgm:ptLst>
  <dgm:cxnLst>
    <dgm:cxn modelId="{52AB1A16-CFE0-463A-ADD6-09D00AA19D56}" type="presOf" srcId="{BD5521E4-1420-44E8-B4F8-E90CB463CBD9}" destId="{B2BED021-7887-42C6-9CD3-0968CAC5701B}" srcOrd="1" destOrd="0" presId="urn:microsoft.com/office/officeart/2005/8/layout/cycle7"/>
    <dgm:cxn modelId="{8C008929-925F-4143-8B27-A7475D5EAEAE}" srcId="{E00331F3-C6A4-456B-91F5-F99051C7816E}" destId="{8BF45666-9F89-41D1-B225-5AD58542B69C}" srcOrd="2" destOrd="0" parTransId="{9E4AD653-C9E9-48E9-B253-B034443E5C86}" sibTransId="{BD5521E4-1420-44E8-B4F8-E90CB463CBD9}"/>
    <dgm:cxn modelId="{6D6E113C-3C9C-49C3-BAD1-BDD0B4CF4002}" type="presOf" srcId="{67900E34-806D-4CC4-848D-D3F587058E07}" destId="{4AE684BA-A6C1-4DBE-A1AA-86EC333C6FE8}" srcOrd="0" destOrd="0" presId="urn:microsoft.com/office/officeart/2005/8/layout/cycle7"/>
    <dgm:cxn modelId="{229CBB3C-FE1C-4286-8581-E959AACC0293}" type="presOf" srcId="{E00331F3-C6A4-456B-91F5-F99051C7816E}" destId="{0A741949-84C7-47EF-BE6D-453A6C75A51E}" srcOrd="0" destOrd="0" presId="urn:microsoft.com/office/officeart/2005/8/layout/cycle7"/>
    <dgm:cxn modelId="{748B464D-6E2E-4456-9542-8B0DAD1BEE29}" type="presOf" srcId="{05CA142E-E262-40F8-942A-317C42F33D7C}" destId="{3CF608E2-A953-471E-9EBF-A51B32561D05}" srcOrd="0" destOrd="0" presId="urn:microsoft.com/office/officeart/2005/8/layout/cycle7"/>
    <dgm:cxn modelId="{62544883-0304-4D67-BEC3-7EFA5B79A5F9}" srcId="{E00331F3-C6A4-456B-91F5-F99051C7816E}" destId="{251B6A1F-FEE3-47BF-BC76-0E7C11302053}" srcOrd="1" destOrd="0" parTransId="{50503C7B-8645-4214-B747-7AEC9255B45A}" sibTransId="{05CA142E-E262-40F8-942A-317C42F33D7C}"/>
    <dgm:cxn modelId="{2160488E-5AAB-4FCA-87DF-41F1296C4075}" type="presOf" srcId="{05CA142E-E262-40F8-942A-317C42F33D7C}" destId="{B42EA997-9E0A-4A5D-8980-B77EF7F58466}" srcOrd="1" destOrd="0" presId="urn:microsoft.com/office/officeart/2005/8/layout/cycle7"/>
    <dgm:cxn modelId="{48992B99-3DE1-4EE6-BB67-8748DECEBEFF}" srcId="{E00331F3-C6A4-456B-91F5-F99051C7816E}" destId="{96971B8C-5C56-4C86-B340-E9FAF50EBFF5}" srcOrd="0" destOrd="0" parTransId="{721D7E52-FA19-4084-A692-D7DD060C2FDA}" sibTransId="{67900E34-806D-4CC4-848D-D3F587058E07}"/>
    <dgm:cxn modelId="{051DBAA0-1439-44A5-99D6-FAE914764F40}" type="presOf" srcId="{67900E34-806D-4CC4-848D-D3F587058E07}" destId="{C62C2CE9-56F0-49CE-90B8-663692FAE44B}" srcOrd="1" destOrd="0" presId="urn:microsoft.com/office/officeart/2005/8/layout/cycle7"/>
    <dgm:cxn modelId="{4C1EB7B4-95B9-426C-83E0-978F5E563C1F}" type="presOf" srcId="{8BF45666-9F89-41D1-B225-5AD58542B69C}" destId="{FE963013-A352-4393-8296-D7E00ED33294}" srcOrd="0" destOrd="0" presId="urn:microsoft.com/office/officeart/2005/8/layout/cycle7"/>
    <dgm:cxn modelId="{121ADCB7-CB22-4EC0-A5BF-DB6B5066D3CE}" type="presOf" srcId="{96971B8C-5C56-4C86-B340-E9FAF50EBFF5}" destId="{33C85FEB-7B2E-45DA-A55F-0767A67BDCEB}" srcOrd="0" destOrd="0" presId="urn:microsoft.com/office/officeart/2005/8/layout/cycle7"/>
    <dgm:cxn modelId="{48AC91E4-C32C-454E-8777-51551F8A39D8}" type="presOf" srcId="{251B6A1F-FEE3-47BF-BC76-0E7C11302053}" destId="{CA1D8F5C-AA41-43F2-9E64-79EA22257C24}" srcOrd="0" destOrd="0" presId="urn:microsoft.com/office/officeart/2005/8/layout/cycle7"/>
    <dgm:cxn modelId="{D1C623F2-0386-400F-AF9A-9D34BD8BC270}" type="presOf" srcId="{BD5521E4-1420-44E8-B4F8-E90CB463CBD9}" destId="{71E994F6-727F-4742-AE88-62BE24B72F3B}" srcOrd="0" destOrd="0" presId="urn:microsoft.com/office/officeart/2005/8/layout/cycle7"/>
    <dgm:cxn modelId="{4F093F7F-A559-404F-B23D-13408FF4F43A}" type="presParOf" srcId="{0A741949-84C7-47EF-BE6D-453A6C75A51E}" destId="{33C85FEB-7B2E-45DA-A55F-0767A67BDCEB}" srcOrd="0" destOrd="0" presId="urn:microsoft.com/office/officeart/2005/8/layout/cycle7"/>
    <dgm:cxn modelId="{4BFF1C60-916E-409F-9E84-D7C8F34F1F3D}" type="presParOf" srcId="{0A741949-84C7-47EF-BE6D-453A6C75A51E}" destId="{4AE684BA-A6C1-4DBE-A1AA-86EC333C6FE8}" srcOrd="1" destOrd="0" presId="urn:microsoft.com/office/officeart/2005/8/layout/cycle7"/>
    <dgm:cxn modelId="{CCE926BC-E143-435E-81AA-534287846CA7}" type="presParOf" srcId="{4AE684BA-A6C1-4DBE-A1AA-86EC333C6FE8}" destId="{C62C2CE9-56F0-49CE-90B8-663692FAE44B}" srcOrd="0" destOrd="0" presId="urn:microsoft.com/office/officeart/2005/8/layout/cycle7"/>
    <dgm:cxn modelId="{701602A1-51D6-426C-9491-86D857F58C1E}" type="presParOf" srcId="{0A741949-84C7-47EF-BE6D-453A6C75A51E}" destId="{CA1D8F5C-AA41-43F2-9E64-79EA22257C24}" srcOrd="2" destOrd="0" presId="urn:microsoft.com/office/officeart/2005/8/layout/cycle7"/>
    <dgm:cxn modelId="{D9BED45A-9ED5-4DD7-B2A6-C7B2CD05C58B}" type="presParOf" srcId="{0A741949-84C7-47EF-BE6D-453A6C75A51E}" destId="{3CF608E2-A953-471E-9EBF-A51B32561D05}" srcOrd="3" destOrd="0" presId="urn:microsoft.com/office/officeart/2005/8/layout/cycle7"/>
    <dgm:cxn modelId="{2C686BB3-07BA-40CA-A873-1DB531B71B98}" type="presParOf" srcId="{3CF608E2-A953-471E-9EBF-A51B32561D05}" destId="{B42EA997-9E0A-4A5D-8980-B77EF7F58466}" srcOrd="0" destOrd="0" presId="urn:microsoft.com/office/officeart/2005/8/layout/cycle7"/>
    <dgm:cxn modelId="{1E16B162-0F7A-4806-A225-42D3645F7AA6}" type="presParOf" srcId="{0A741949-84C7-47EF-BE6D-453A6C75A51E}" destId="{FE963013-A352-4393-8296-D7E00ED33294}" srcOrd="4" destOrd="0" presId="urn:microsoft.com/office/officeart/2005/8/layout/cycle7"/>
    <dgm:cxn modelId="{89D3244A-157B-48BE-9B53-D1F9EC8C6803}" type="presParOf" srcId="{0A741949-84C7-47EF-BE6D-453A6C75A51E}" destId="{71E994F6-727F-4742-AE88-62BE24B72F3B}" srcOrd="5" destOrd="0" presId="urn:microsoft.com/office/officeart/2005/8/layout/cycle7"/>
    <dgm:cxn modelId="{576940D6-E74C-413D-89C5-45F0053ED9A2}" type="presParOf" srcId="{71E994F6-727F-4742-AE88-62BE24B72F3B}" destId="{B2BED021-7887-42C6-9CD3-0968CAC5701B}" srcOrd="0" destOrd="0" presId="urn:microsoft.com/office/officeart/2005/8/layout/cycle7"/>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4A1DDE74-DB83-4E5B-A5CA-53965B983FB5}" type="doc">
      <dgm:prSet loTypeId="urn:microsoft.com/office/officeart/2005/8/layout/cycle8" loCatId="cycle" qsTypeId="urn:microsoft.com/office/officeart/2005/8/quickstyle/simple4" qsCatId="simple" csTypeId="urn:microsoft.com/office/officeart/2005/8/colors/accent1_2" csCatId="accent1" phldr="1"/>
      <dgm:spPr/>
      <dgm:t>
        <a:bodyPr/>
        <a:lstStyle/>
        <a:p>
          <a:endParaRPr lang="es-ES"/>
        </a:p>
      </dgm:t>
    </dgm:pt>
    <dgm:pt modelId="{9CE95C3A-5860-403F-8420-F58DD0909EB4}">
      <dgm:prSet phldrT="[Texto]"/>
      <dgm:spPr>
        <a:solidFill>
          <a:srgbClr val="92D050"/>
        </a:solidFill>
        <a:ln>
          <a:solidFill>
            <a:srgbClr val="92D050"/>
          </a:solidFill>
        </a:ln>
      </dgm:spPr>
      <dgm:t>
        <a:bodyPr/>
        <a:lstStyle/>
        <a:p>
          <a:r>
            <a:rPr lang="es-CO" dirty="0"/>
            <a:t>Contribuyendo a mantener la limpieza y condiciones higiénicas del Hospital. </a:t>
          </a:r>
          <a:endParaRPr lang="es-ES" dirty="0"/>
        </a:p>
      </dgm:t>
    </dgm:pt>
    <dgm:pt modelId="{97C9DFBF-1E9B-4223-9675-726C2602155D}" type="parTrans" cxnId="{72BB739D-7556-41D3-8F33-78D446553F2F}">
      <dgm:prSet/>
      <dgm:spPr/>
      <dgm:t>
        <a:bodyPr/>
        <a:lstStyle/>
        <a:p>
          <a:endParaRPr lang="es-ES"/>
        </a:p>
      </dgm:t>
    </dgm:pt>
    <dgm:pt modelId="{1DA5CD83-A0F4-4CBB-AEC9-D582287F9C3C}" type="sibTrans" cxnId="{72BB739D-7556-41D3-8F33-78D446553F2F}">
      <dgm:prSet/>
      <dgm:spPr/>
      <dgm:t>
        <a:bodyPr/>
        <a:lstStyle/>
        <a:p>
          <a:endParaRPr lang="es-ES"/>
        </a:p>
      </dgm:t>
    </dgm:pt>
    <dgm:pt modelId="{56014C94-A65C-4CA1-BA7C-FC566802B0FC}">
      <dgm:prSet phldrT="[Texto]"/>
      <dgm:spPr>
        <a:solidFill>
          <a:srgbClr val="92D050"/>
        </a:solidFill>
      </dgm:spPr>
      <dgm:t>
        <a:bodyPr/>
        <a:lstStyle/>
        <a:p>
          <a:r>
            <a:rPr lang="es-CO" dirty="0"/>
            <a:t>Previene la propagación de enfermedades transmitidas por vectores  </a:t>
          </a:r>
          <a:endParaRPr lang="es-ES" dirty="0"/>
        </a:p>
      </dgm:t>
    </dgm:pt>
    <dgm:pt modelId="{134B7688-4D34-499D-B3DE-76D88968481E}" type="parTrans" cxnId="{2C93FECD-8A61-4CC8-AD36-DA80A41F1D72}">
      <dgm:prSet/>
      <dgm:spPr/>
      <dgm:t>
        <a:bodyPr/>
        <a:lstStyle/>
        <a:p>
          <a:endParaRPr lang="es-ES"/>
        </a:p>
      </dgm:t>
    </dgm:pt>
    <dgm:pt modelId="{AA87B039-6B92-42AE-B2EF-4806A560BFEC}" type="sibTrans" cxnId="{2C93FECD-8A61-4CC8-AD36-DA80A41F1D72}">
      <dgm:prSet/>
      <dgm:spPr/>
      <dgm:t>
        <a:bodyPr/>
        <a:lstStyle/>
        <a:p>
          <a:endParaRPr lang="es-ES"/>
        </a:p>
      </dgm:t>
    </dgm:pt>
    <dgm:pt modelId="{717396EF-B8DA-47B1-9625-D1C887A1615A}" type="pres">
      <dgm:prSet presAssocID="{4A1DDE74-DB83-4E5B-A5CA-53965B983FB5}" presName="compositeShape" presStyleCnt="0">
        <dgm:presLayoutVars>
          <dgm:chMax val="7"/>
          <dgm:dir/>
          <dgm:resizeHandles val="exact"/>
        </dgm:presLayoutVars>
      </dgm:prSet>
      <dgm:spPr/>
    </dgm:pt>
    <dgm:pt modelId="{3C623A54-06B5-46B9-88C8-B4DEF2360366}" type="pres">
      <dgm:prSet presAssocID="{4A1DDE74-DB83-4E5B-A5CA-53965B983FB5}" presName="wedge1" presStyleLbl="node1" presStyleIdx="0" presStyleCnt="2" custLinFactNeighborX="5383" custLinFactNeighborY="58"/>
      <dgm:spPr/>
    </dgm:pt>
    <dgm:pt modelId="{765FB416-479F-428F-BA75-82754B9A675D}" type="pres">
      <dgm:prSet presAssocID="{4A1DDE74-DB83-4E5B-A5CA-53965B983FB5}" presName="dummy1a" presStyleCnt="0"/>
      <dgm:spPr/>
    </dgm:pt>
    <dgm:pt modelId="{5AC82783-AD7E-46CA-9E0A-49D0C12D12B4}" type="pres">
      <dgm:prSet presAssocID="{4A1DDE74-DB83-4E5B-A5CA-53965B983FB5}" presName="dummy1b" presStyleCnt="0"/>
      <dgm:spPr/>
    </dgm:pt>
    <dgm:pt modelId="{6972CD14-235C-4428-879D-2B88FE66C506}" type="pres">
      <dgm:prSet presAssocID="{4A1DDE74-DB83-4E5B-A5CA-53965B983FB5}" presName="wedge1Tx" presStyleLbl="node1" presStyleIdx="0" presStyleCnt="2">
        <dgm:presLayoutVars>
          <dgm:chMax val="0"/>
          <dgm:chPref val="0"/>
          <dgm:bulletEnabled val="1"/>
        </dgm:presLayoutVars>
      </dgm:prSet>
      <dgm:spPr/>
    </dgm:pt>
    <dgm:pt modelId="{CCA6DD27-5DF2-48D0-8FD8-38B164657B06}" type="pres">
      <dgm:prSet presAssocID="{4A1DDE74-DB83-4E5B-A5CA-53965B983FB5}" presName="wedge2" presStyleLbl="node1" presStyleIdx="1" presStyleCnt="2"/>
      <dgm:spPr/>
    </dgm:pt>
    <dgm:pt modelId="{B0C456B0-6DF4-4739-BFF7-C662D26C20B4}" type="pres">
      <dgm:prSet presAssocID="{4A1DDE74-DB83-4E5B-A5CA-53965B983FB5}" presName="dummy2a" presStyleCnt="0"/>
      <dgm:spPr/>
    </dgm:pt>
    <dgm:pt modelId="{3F809BFE-1572-41E0-AE9D-788C7699D14B}" type="pres">
      <dgm:prSet presAssocID="{4A1DDE74-DB83-4E5B-A5CA-53965B983FB5}" presName="dummy2b" presStyleCnt="0"/>
      <dgm:spPr/>
    </dgm:pt>
    <dgm:pt modelId="{DCB92408-B136-4F67-A1E8-706C7FAAA2D4}" type="pres">
      <dgm:prSet presAssocID="{4A1DDE74-DB83-4E5B-A5CA-53965B983FB5}" presName="wedge2Tx" presStyleLbl="node1" presStyleIdx="1" presStyleCnt="2">
        <dgm:presLayoutVars>
          <dgm:chMax val="0"/>
          <dgm:chPref val="0"/>
          <dgm:bulletEnabled val="1"/>
        </dgm:presLayoutVars>
      </dgm:prSet>
      <dgm:spPr/>
    </dgm:pt>
    <dgm:pt modelId="{739A3B61-12EA-4009-9374-0CDD3E1652CE}" type="pres">
      <dgm:prSet presAssocID="{1DA5CD83-A0F4-4CBB-AEC9-D582287F9C3C}" presName="arrowWedge1" presStyleLbl="fgSibTrans2D1" presStyleIdx="0" presStyleCnt="2" custLinFactNeighborX="481" custLinFactNeighborY="-368"/>
      <dgm:spPr>
        <a:solidFill>
          <a:srgbClr val="00B050"/>
        </a:solidFill>
      </dgm:spPr>
    </dgm:pt>
    <dgm:pt modelId="{1E768354-6F9D-426A-A3D6-1CD11253E76C}" type="pres">
      <dgm:prSet presAssocID="{AA87B039-6B92-42AE-B2EF-4806A560BFEC}" presName="arrowWedge2" presStyleLbl="fgSibTrans2D1" presStyleIdx="1" presStyleCnt="2"/>
      <dgm:spPr>
        <a:solidFill>
          <a:srgbClr val="00B050"/>
        </a:solidFill>
        <a:ln>
          <a:solidFill>
            <a:srgbClr val="00B050"/>
          </a:solidFill>
        </a:ln>
      </dgm:spPr>
    </dgm:pt>
  </dgm:ptLst>
  <dgm:cxnLst>
    <dgm:cxn modelId="{B6337E20-8D41-438C-9E40-8207ECF57FD2}" type="presOf" srcId="{9CE95C3A-5860-403F-8420-F58DD0909EB4}" destId="{6972CD14-235C-4428-879D-2B88FE66C506}" srcOrd="1" destOrd="0" presId="urn:microsoft.com/office/officeart/2005/8/layout/cycle8"/>
    <dgm:cxn modelId="{63EC3E2A-09C8-4D02-903E-7FF9B98C6F04}" type="presOf" srcId="{56014C94-A65C-4CA1-BA7C-FC566802B0FC}" destId="{DCB92408-B136-4F67-A1E8-706C7FAAA2D4}" srcOrd="1" destOrd="0" presId="urn:microsoft.com/office/officeart/2005/8/layout/cycle8"/>
    <dgm:cxn modelId="{522DAD65-2B19-4DD9-AF1E-EF2070ACBAA8}" type="presOf" srcId="{56014C94-A65C-4CA1-BA7C-FC566802B0FC}" destId="{CCA6DD27-5DF2-48D0-8FD8-38B164657B06}" srcOrd="0" destOrd="0" presId="urn:microsoft.com/office/officeart/2005/8/layout/cycle8"/>
    <dgm:cxn modelId="{3D350154-9927-489F-B830-969CA302CC38}" type="presOf" srcId="{4A1DDE74-DB83-4E5B-A5CA-53965B983FB5}" destId="{717396EF-B8DA-47B1-9625-D1C887A1615A}" srcOrd="0" destOrd="0" presId="urn:microsoft.com/office/officeart/2005/8/layout/cycle8"/>
    <dgm:cxn modelId="{8C753D81-990F-4DBE-8F76-D4A1927B4A24}" type="presOf" srcId="{9CE95C3A-5860-403F-8420-F58DD0909EB4}" destId="{3C623A54-06B5-46B9-88C8-B4DEF2360366}" srcOrd="0" destOrd="0" presId="urn:microsoft.com/office/officeart/2005/8/layout/cycle8"/>
    <dgm:cxn modelId="{72BB739D-7556-41D3-8F33-78D446553F2F}" srcId="{4A1DDE74-DB83-4E5B-A5CA-53965B983FB5}" destId="{9CE95C3A-5860-403F-8420-F58DD0909EB4}" srcOrd="0" destOrd="0" parTransId="{97C9DFBF-1E9B-4223-9675-726C2602155D}" sibTransId="{1DA5CD83-A0F4-4CBB-AEC9-D582287F9C3C}"/>
    <dgm:cxn modelId="{2C93FECD-8A61-4CC8-AD36-DA80A41F1D72}" srcId="{4A1DDE74-DB83-4E5B-A5CA-53965B983FB5}" destId="{56014C94-A65C-4CA1-BA7C-FC566802B0FC}" srcOrd="1" destOrd="0" parTransId="{134B7688-4D34-499D-B3DE-76D88968481E}" sibTransId="{AA87B039-6B92-42AE-B2EF-4806A560BFEC}"/>
    <dgm:cxn modelId="{6AC60D15-CEBE-46FF-BA7C-F68A43E0990E}" type="presParOf" srcId="{717396EF-B8DA-47B1-9625-D1C887A1615A}" destId="{3C623A54-06B5-46B9-88C8-B4DEF2360366}" srcOrd="0" destOrd="0" presId="urn:microsoft.com/office/officeart/2005/8/layout/cycle8"/>
    <dgm:cxn modelId="{E971AEA6-6499-4094-A8F4-FCAFC0BE4FA0}" type="presParOf" srcId="{717396EF-B8DA-47B1-9625-D1C887A1615A}" destId="{765FB416-479F-428F-BA75-82754B9A675D}" srcOrd="1" destOrd="0" presId="urn:microsoft.com/office/officeart/2005/8/layout/cycle8"/>
    <dgm:cxn modelId="{FF58DE93-9EE8-498F-90BF-F23996326BCA}" type="presParOf" srcId="{717396EF-B8DA-47B1-9625-D1C887A1615A}" destId="{5AC82783-AD7E-46CA-9E0A-49D0C12D12B4}" srcOrd="2" destOrd="0" presId="urn:microsoft.com/office/officeart/2005/8/layout/cycle8"/>
    <dgm:cxn modelId="{9677E7E4-CE49-4661-9996-E380569E932D}" type="presParOf" srcId="{717396EF-B8DA-47B1-9625-D1C887A1615A}" destId="{6972CD14-235C-4428-879D-2B88FE66C506}" srcOrd="3" destOrd="0" presId="urn:microsoft.com/office/officeart/2005/8/layout/cycle8"/>
    <dgm:cxn modelId="{FFCF232E-435C-43E6-971F-09806826A9C8}" type="presParOf" srcId="{717396EF-B8DA-47B1-9625-D1C887A1615A}" destId="{CCA6DD27-5DF2-48D0-8FD8-38B164657B06}" srcOrd="4" destOrd="0" presId="urn:microsoft.com/office/officeart/2005/8/layout/cycle8"/>
    <dgm:cxn modelId="{E8DEEC1B-9E3A-4852-8EE4-D7F8D0F62CCB}" type="presParOf" srcId="{717396EF-B8DA-47B1-9625-D1C887A1615A}" destId="{B0C456B0-6DF4-4739-BFF7-C662D26C20B4}" srcOrd="5" destOrd="0" presId="urn:microsoft.com/office/officeart/2005/8/layout/cycle8"/>
    <dgm:cxn modelId="{50CC02C5-938F-45C4-B6CD-99A7A8DAE534}" type="presParOf" srcId="{717396EF-B8DA-47B1-9625-D1C887A1615A}" destId="{3F809BFE-1572-41E0-AE9D-788C7699D14B}" srcOrd="6" destOrd="0" presId="urn:microsoft.com/office/officeart/2005/8/layout/cycle8"/>
    <dgm:cxn modelId="{5E9B2CD6-5762-4163-9ED6-CE7C6C68BAE9}" type="presParOf" srcId="{717396EF-B8DA-47B1-9625-D1C887A1615A}" destId="{DCB92408-B136-4F67-A1E8-706C7FAAA2D4}" srcOrd="7" destOrd="0" presId="urn:microsoft.com/office/officeart/2005/8/layout/cycle8"/>
    <dgm:cxn modelId="{C799B18E-5C89-4DD8-9313-2FFCA79C941C}" type="presParOf" srcId="{717396EF-B8DA-47B1-9625-D1C887A1615A}" destId="{739A3B61-12EA-4009-9374-0CDD3E1652CE}" srcOrd="8" destOrd="0" presId="urn:microsoft.com/office/officeart/2005/8/layout/cycle8"/>
    <dgm:cxn modelId="{7EA184AE-458D-4D42-BEAC-117708ADD356}" type="presParOf" srcId="{717396EF-B8DA-47B1-9625-D1C887A1615A}" destId="{1E768354-6F9D-426A-A3D6-1CD11253E76C}" srcOrd="9"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C85FEB-7B2E-45DA-A55F-0767A67BDCEB}">
      <dsp:nvSpPr>
        <dsp:cNvPr id="0" name=""/>
        <dsp:cNvSpPr/>
      </dsp:nvSpPr>
      <dsp:spPr>
        <a:xfrm>
          <a:off x="1704186" y="826"/>
          <a:ext cx="1497001" cy="748500"/>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2300" kern="1200" dirty="0"/>
            <a:t>Monitorea</a:t>
          </a:r>
        </a:p>
      </dsp:txBody>
      <dsp:txXfrm>
        <a:off x="1726109" y="22749"/>
        <a:ext cx="1453155" cy="704654"/>
      </dsp:txXfrm>
    </dsp:sp>
    <dsp:sp modelId="{4AE684BA-A6C1-4DBE-A1AA-86EC333C6FE8}">
      <dsp:nvSpPr>
        <dsp:cNvPr id="0" name=""/>
        <dsp:cNvSpPr/>
      </dsp:nvSpPr>
      <dsp:spPr>
        <a:xfrm rot="3600000">
          <a:off x="2680706" y="1314442"/>
          <a:ext cx="779898" cy="261975"/>
        </a:xfrm>
        <a:prstGeom prst="leftRightArrow">
          <a:avLst>
            <a:gd name="adj1" fmla="val 60000"/>
            <a:gd name="adj2" fmla="val 50000"/>
          </a:avLst>
        </a:prstGeom>
        <a:solidFill>
          <a:srgbClr val="92D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ES" sz="1100" kern="1200"/>
        </a:p>
      </dsp:txBody>
      <dsp:txXfrm>
        <a:off x="2759299" y="1366837"/>
        <a:ext cx="622713" cy="157185"/>
      </dsp:txXfrm>
    </dsp:sp>
    <dsp:sp modelId="{CA1D8F5C-AA41-43F2-9E64-79EA22257C24}">
      <dsp:nvSpPr>
        <dsp:cNvPr id="0" name=""/>
        <dsp:cNvSpPr/>
      </dsp:nvSpPr>
      <dsp:spPr>
        <a:xfrm>
          <a:off x="2940124" y="2141532"/>
          <a:ext cx="1497001" cy="748500"/>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2300" kern="1200" dirty="0"/>
            <a:t>Previene </a:t>
          </a:r>
        </a:p>
      </dsp:txBody>
      <dsp:txXfrm>
        <a:off x="2962047" y="2163455"/>
        <a:ext cx="1453155" cy="704654"/>
      </dsp:txXfrm>
    </dsp:sp>
    <dsp:sp modelId="{3CF608E2-A953-471E-9EBF-A51B32561D05}">
      <dsp:nvSpPr>
        <dsp:cNvPr id="0" name=""/>
        <dsp:cNvSpPr/>
      </dsp:nvSpPr>
      <dsp:spPr>
        <a:xfrm rot="10800000">
          <a:off x="2062738" y="2384795"/>
          <a:ext cx="779898" cy="261975"/>
        </a:xfrm>
        <a:prstGeom prst="leftRightArrow">
          <a:avLst>
            <a:gd name="adj1" fmla="val 60000"/>
            <a:gd name="adj2" fmla="val 50000"/>
          </a:avLst>
        </a:prstGeom>
        <a:solidFill>
          <a:srgbClr val="92D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ES" sz="1100" kern="1200"/>
        </a:p>
      </dsp:txBody>
      <dsp:txXfrm rot="10800000">
        <a:off x="2141330" y="2437190"/>
        <a:ext cx="622713" cy="157185"/>
      </dsp:txXfrm>
    </dsp:sp>
    <dsp:sp modelId="{FE963013-A352-4393-8296-D7E00ED33294}">
      <dsp:nvSpPr>
        <dsp:cNvPr id="0" name=""/>
        <dsp:cNvSpPr/>
      </dsp:nvSpPr>
      <dsp:spPr>
        <a:xfrm>
          <a:off x="468249" y="2141532"/>
          <a:ext cx="1497001" cy="748500"/>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2300" kern="1200" dirty="0"/>
            <a:t>Controla</a:t>
          </a:r>
        </a:p>
      </dsp:txBody>
      <dsp:txXfrm>
        <a:off x="490172" y="2163455"/>
        <a:ext cx="1453155" cy="704654"/>
      </dsp:txXfrm>
    </dsp:sp>
    <dsp:sp modelId="{71E994F6-727F-4742-AE88-62BE24B72F3B}">
      <dsp:nvSpPr>
        <dsp:cNvPr id="0" name=""/>
        <dsp:cNvSpPr/>
      </dsp:nvSpPr>
      <dsp:spPr>
        <a:xfrm rot="18000000">
          <a:off x="1444769" y="1314442"/>
          <a:ext cx="779898" cy="261975"/>
        </a:xfrm>
        <a:prstGeom prst="leftRightArrow">
          <a:avLst>
            <a:gd name="adj1" fmla="val 60000"/>
            <a:gd name="adj2" fmla="val 50000"/>
          </a:avLst>
        </a:prstGeom>
        <a:solidFill>
          <a:srgbClr val="92D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ES" sz="1100" kern="1200"/>
        </a:p>
      </dsp:txBody>
      <dsp:txXfrm>
        <a:off x="1523362" y="1366837"/>
        <a:ext cx="622713" cy="1571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623A54-06B5-46B9-88C8-B4DEF2360366}">
      <dsp:nvSpPr>
        <dsp:cNvPr id="0" name=""/>
        <dsp:cNvSpPr/>
      </dsp:nvSpPr>
      <dsp:spPr>
        <a:xfrm>
          <a:off x="1820851" y="330623"/>
          <a:ext cx="3638386" cy="3638386"/>
        </a:xfrm>
        <a:prstGeom prst="pie">
          <a:avLst>
            <a:gd name="adj1" fmla="val 16200000"/>
            <a:gd name="adj2" fmla="val 5400000"/>
          </a:avLst>
        </a:prstGeom>
        <a:solidFill>
          <a:srgbClr val="92D050"/>
        </a:solidFill>
        <a:ln>
          <a:solidFill>
            <a:srgbClr val="92D05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CO" sz="1600" kern="1200" dirty="0"/>
            <a:t>Contribuyendo a mantener la limpieza y condiciones higiénicas del Hospital. </a:t>
          </a:r>
          <a:endParaRPr lang="es-ES" sz="1600" kern="1200" dirty="0"/>
        </a:p>
      </dsp:txBody>
      <dsp:txXfrm>
        <a:off x="3808970" y="1283534"/>
        <a:ext cx="1299423" cy="1732565"/>
      </dsp:txXfrm>
    </dsp:sp>
    <dsp:sp modelId="{CCA6DD27-5DF2-48D0-8FD8-38B164657B06}">
      <dsp:nvSpPr>
        <dsp:cNvPr id="0" name=""/>
        <dsp:cNvSpPr/>
      </dsp:nvSpPr>
      <dsp:spPr>
        <a:xfrm>
          <a:off x="1451740" y="328513"/>
          <a:ext cx="3638386" cy="3638386"/>
        </a:xfrm>
        <a:prstGeom prst="pie">
          <a:avLst>
            <a:gd name="adj1" fmla="val 5400000"/>
            <a:gd name="adj2" fmla="val 16200000"/>
          </a:avLst>
        </a:prstGeom>
        <a:solidFill>
          <a:srgbClr val="92D05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CO" sz="1600" kern="1200" dirty="0"/>
            <a:t>Previene la propagación de enfermedades transmitidas por vectores  </a:t>
          </a:r>
          <a:endParaRPr lang="es-ES" sz="1600" kern="1200" dirty="0"/>
        </a:p>
      </dsp:txBody>
      <dsp:txXfrm>
        <a:off x="1802585" y="1281423"/>
        <a:ext cx="1299423" cy="1732565"/>
      </dsp:txXfrm>
    </dsp:sp>
    <dsp:sp modelId="{739A3B61-12EA-4009-9374-0CDD3E1652CE}">
      <dsp:nvSpPr>
        <dsp:cNvPr id="0" name=""/>
        <dsp:cNvSpPr/>
      </dsp:nvSpPr>
      <dsp:spPr>
        <a:xfrm>
          <a:off x="1615285" y="90342"/>
          <a:ext cx="4088853" cy="4088853"/>
        </a:xfrm>
        <a:prstGeom prst="circularArrow">
          <a:avLst>
            <a:gd name="adj1" fmla="val 5085"/>
            <a:gd name="adj2" fmla="val 327528"/>
            <a:gd name="adj3" fmla="val 5072472"/>
            <a:gd name="adj4" fmla="val 16200000"/>
            <a:gd name="adj5" fmla="val 5932"/>
          </a:avLst>
        </a:prstGeom>
        <a:solidFill>
          <a:srgbClr val="00B050"/>
        </a:solidFill>
        <a:ln>
          <a:noFill/>
        </a:ln>
        <a:effectLst/>
      </dsp:spPr>
      <dsp:style>
        <a:lnRef idx="0">
          <a:scrgbClr r="0" g="0" b="0"/>
        </a:lnRef>
        <a:fillRef idx="3">
          <a:scrgbClr r="0" g="0" b="0"/>
        </a:fillRef>
        <a:effectRef idx="2">
          <a:scrgbClr r="0" g="0" b="0"/>
        </a:effectRef>
        <a:fontRef idx="minor">
          <a:schemeClr val="lt1"/>
        </a:fontRef>
      </dsp:style>
    </dsp:sp>
    <dsp:sp modelId="{1E768354-6F9D-426A-A3D6-1CD11253E76C}">
      <dsp:nvSpPr>
        <dsp:cNvPr id="0" name=""/>
        <dsp:cNvSpPr/>
      </dsp:nvSpPr>
      <dsp:spPr>
        <a:xfrm>
          <a:off x="1226507" y="103279"/>
          <a:ext cx="4088853" cy="4088853"/>
        </a:xfrm>
        <a:prstGeom prst="circularArrow">
          <a:avLst>
            <a:gd name="adj1" fmla="val 5085"/>
            <a:gd name="adj2" fmla="val 327528"/>
            <a:gd name="adj3" fmla="val 15872472"/>
            <a:gd name="adj4" fmla="val 5400000"/>
            <a:gd name="adj5" fmla="val 5932"/>
          </a:avLst>
        </a:prstGeom>
        <a:solidFill>
          <a:srgbClr val="00B050"/>
        </a:solidFill>
        <a:ln>
          <a:solidFill>
            <a:srgbClr val="00B050"/>
          </a:solidFill>
        </a:ln>
        <a:effectLst/>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0.09983</cdr:y>
    </cdr:from>
    <cdr:to>
      <cdr:x>0.31429</cdr:x>
      <cdr:y>0.36255</cdr:y>
    </cdr:to>
    <cdr:sp macro="" textlink="">
      <cdr:nvSpPr>
        <cdr:cNvPr id="2" name="CuadroTexto 1"/>
        <cdr:cNvSpPr txBox="1"/>
      </cdr:nvSpPr>
      <cdr:spPr>
        <a:xfrm xmlns:a="http://schemas.openxmlformats.org/drawingml/2006/main">
          <a:off x="0" y="444274"/>
          <a:ext cx="2873828" cy="1169240"/>
        </a:xfrm>
        <a:prstGeom xmlns:a="http://schemas.openxmlformats.org/drawingml/2006/main" prst="rect">
          <a:avLst/>
        </a:prstGeom>
        <a:solidFill xmlns:a="http://schemas.openxmlformats.org/drawingml/2006/main">
          <a:schemeClr val="accent1">
            <a:lumMod val="75000"/>
          </a:schemeClr>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CO" sz="3200" b="1" kern="1200" dirty="0">
              <a:solidFill>
                <a:schemeClr val="bg1"/>
              </a:solidFill>
            </a:rPr>
            <a:t>Recaudo</a:t>
          </a:r>
          <a:r>
            <a:rPr lang="es-CO" sz="3200" kern="1200" dirty="0">
              <a:solidFill>
                <a:schemeClr val="bg1"/>
              </a:solidFill>
            </a:rPr>
            <a:t> </a:t>
          </a:r>
          <a:r>
            <a:rPr lang="es-CO" sz="3200" b="1" kern="1200" dirty="0">
              <a:solidFill>
                <a:schemeClr val="bg1"/>
              </a:solidFill>
            </a:rPr>
            <a:t>$6.868.204.818</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4F9C13-DC32-4F73-8A26-238A2F3F44BE}" type="datetimeFigureOut">
              <a:rPr lang="es-CO" smtClean="0"/>
              <a:t>7/05/2025</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D9E587-AA08-45AD-84EB-6093EF1E066C}" type="slidenum">
              <a:rPr lang="es-CO" smtClean="0"/>
              <a:t>‹Nº›</a:t>
            </a:fld>
            <a:endParaRPr lang="es-CO"/>
          </a:p>
        </p:txBody>
      </p:sp>
    </p:spTree>
    <p:extLst>
      <p:ext uri="{BB962C8B-B14F-4D97-AF65-F5344CB8AC3E}">
        <p14:creationId xmlns:p14="http://schemas.microsoft.com/office/powerpoint/2010/main" val="1258371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CD282-1F90-721E-2669-DEE3B931471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39578E1-7448-0993-32EF-1BCB7D470E2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D121CA5-0712-248F-2691-157134FC56C3}"/>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E36E1F21-8381-1EAB-BA1F-7F4B934D8E15}"/>
              </a:ext>
            </a:extLst>
          </p:cNvPr>
          <p:cNvSpPr>
            <a:spLocks noGrp="1"/>
          </p:cNvSpPr>
          <p:nvPr>
            <p:ph type="sldNum" sz="quarter" idx="5"/>
          </p:nvPr>
        </p:nvSpPr>
        <p:spPr/>
        <p:txBody>
          <a:bodyPr/>
          <a:lstStyle/>
          <a:p>
            <a:fld id="{CDD9E587-AA08-45AD-84EB-6093EF1E066C}" type="slidenum">
              <a:rPr lang="es-CO" smtClean="0"/>
              <a:t>22</a:t>
            </a:fld>
            <a:endParaRPr lang="es-CO"/>
          </a:p>
        </p:txBody>
      </p:sp>
    </p:spTree>
    <p:extLst>
      <p:ext uri="{BB962C8B-B14F-4D97-AF65-F5344CB8AC3E}">
        <p14:creationId xmlns:p14="http://schemas.microsoft.com/office/powerpoint/2010/main" val="14026841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9A864C-F8EA-1600-F851-E10C2602F23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39BA73B3-B5C5-95AF-3096-62C86747CB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BE330ED7-B215-D348-6BA6-A95144A1008A}"/>
              </a:ext>
            </a:extLst>
          </p:cNvPr>
          <p:cNvSpPr>
            <a:spLocks noGrp="1"/>
          </p:cNvSpPr>
          <p:nvPr>
            <p:ph type="dt" sz="half" idx="10"/>
          </p:nvPr>
        </p:nvSpPr>
        <p:spPr/>
        <p:txBody>
          <a:bodyPr/>
          <a:lstStyle/>
          <a:p>
            <a:fld id="{69600C8A-5A11-4C9D-9813-960BC9037E46}" type="datetimeFigureOut">
              <a:rPr lang="es-CO" smtClean="0"/>
              <a:t>7/05/2025</a:t>
            </a:fld>
            <a:endParaRPr lang="es-CO"/>
          </a:p>
        </p:txBody>
      </p:sp>
      <p:sp>
        <p:nvSpPr>
          <p:cNvPr id="5" name="Marcador de pie de página 4">
            <a:extLst>
              <a:ext uri="{FF2B5EF4-FFF2-40B4-BE49-F238E27FC236}">
                <a16:creationId xmlns:a16="http://schemas.microsoft.com/office/drawing/2014/main" id="{7168244E-AE57-1C3A-7664-A6025F51748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8B7BA99-DA1C-768E-8284-361365AD8A28}"/>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542898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F43B2D-2052-6678-17AD-993BC01FC85F}"/>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7C06389-3BE6-BA96-43BF-08FE0E6763E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1493D45-853D-C29B-F1D1-4C9DD1D948A4}"/>
              </a:ext>
            </a:extLst>
          </p:cNvPr>
          <p:cNvSpPr>
            <a:spLocks noGrp="1"/>
          </p:cNvSpPr>
          <p:nvPr>
            <p:ph type="dt" sz="half" idx="10"/>
          </p:nvPr>
        </p:nvSpPr>
        <p:spPr/>
        <p:txBody>
          <a:bodyPr/>
          <a:lstStyle/>
          <a:p>
            <a:fld id="{69600C8A-5A11-4C9D-9813-960BC9037E46}" type="datetimeFigureOut">
              <a:rPr lang="es-CO" smtClean="0"/>
              <a:t>7/05/2025</a:t>
            </a:fld>
            <a:endParaRPr lang="es-CO"/>
          </a:p>
        </p:txBody>
      </p:sp>
      <p:sp>
        <p:nvSpPr>
          <p:cNvPr id="5" name="Marcador de pie de página 4">
            <a:extLst>
              <a:ext uri="{FF2B5EF4-FFF2-40B4-BE49-F238E27FC236}">
                <a16:creationId xmlns:a16="http://schemas.microsoft.com/office/drawing/2014/main" id="{F832A587-85A2-60EE-D700-EA505C55823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FAEEDFA8-4FD6-0B72-E0C3-98364559404B}"/>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367214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DD274C-C611-1E98-E559-70F7E5125EC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8E6EC376-8A3E-615D-1399-4B545F4988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A5182A8-8C4E-CE95-FF5E-52CDD90C67D2}"/>
              </a:ext>
            </a:extLst>
          </p:cNvPr>
          <p:cNvSpPr>
            <a:spLocks noGrp="1"/>
          </p:cNvSpPr>
          <p:nvPr>
            <p:ph type="dt" sz="half" idx="10"/>
          </p:nvPr>
        </p:nvSpPr>
        <p:spPr/>
        <p:txBody>
          <a:bodyPr/>
          <a:lstStyle/>
          <a:p>
            <a:fld id="{69600C8A-5A11-4C9D-9813-960BC9037E46}" type="datetimeFigureOut">
              <a:rPr lang="es-CO" smtClean="0"/>
              <a:t>7/05/2025</a:t>
            </a:fld>
            <a:endParaRPr lang="es-CO"/>
          </a:p>
        </p:txBody>
      </p:sp>
      <p:sp>
        <p:nvSpPr>
          <p:cNvPr id="5" name="Marcador de pie de página 4">
            <a:extLst>
              <a:ext uri="{FF2B5EF4-FFF2-40B4-BE49-F238E27FC236}">
                <a16:creationId xmlns:a16="http://schemas.microsoft.com/office/drawing/2014/main" id="{75F08E12-77E3-CDA3-66DC-8BE302EC8DD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ECEF861-28FB-6D07-7A81-23721D0E0046}"/>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4051667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D2BDE5-27A7-D144-DF07-C2308A438DF9}"/>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F1C98117-C39E-6740-AEDD-59E0B1D82E9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D721E48E-99D3-7070-CB8F-B899B3E436A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C89953BF-FDF2-F5B4-5069-FBD09CCA4D46}"/>
              </a:ext>
            </a:extLst>
          </p:cNvPr>
          <p:cNvSpPr>
            <a:spLocks noGrp="1"/>
          </p:cNvSpPr>
          <p:nvPr>
            <p:ph type="dt" sz="half" idx="10"/>
          </p:nvPr>
        </p:nvSpPr>
        <p:spPr/>
        <p:txBody>
          <a:bodyPr/>
          <a:lstStyle/>
          <a:p>
            <a:fld id="{69600C8A-5A11-4C9D-9813-960BC9037E46}" type="datetimeFigureOut">
              <a:rPr lang="es-CO" smtClean="0"/>
              <a:t>7/05/2025</a:t>
            </a:fld>
            <a:endParaRPr lang="es-CO"/>
          </a:p>
        </p:txBody>
      </p:sp>
      <p:sp>
        <p:nvSpPr>
          <p:cNvPr id="6" name="Marcador de pie de página 5">
            <a:extLst>
              <a:ext uri="{FF2B5EF4-FFF2-40B4-BE49-F238E27FC236}">
                <a16:creationId xmlns:a16="http://schemas.microsoft.com/office/drawing/2014/main" id="{2F42E097-5078-F4EC-6961-27F828D376D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743BFD29-CEC4-EF2B-2BDB-500267BDDD36}"/>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1945873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BCBB1C-CD74-F4E9-BCFA-58F63E2F8E51}"/>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31AEFD49-E2BD-AC87-7865-D412B25307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4A25646-25D1-4FAC-1076-BE750C30790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C7719F2A-3369-2365-3E0E-E46B200671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AD9D872-7168-7D86-0A12-FA0588AC757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C95295BC-93FC-2A49-FDF1-D2C62BC02489}"/>
              </a:ext>
            </a:extLst>
          </p:cNvPr>
          <p:cNvSpPr>
            <a:spLocks noGrp="1"/>
          </p:cNvSpPr>
          <p:nvPr>
            <p:ph type="dt" sz="half" idx="10"/>
          </p:nvPr>
        </p:nvSpPr>
        <p:spPr/>
        <p:txBody>
          <a:bodyPr/>
          <a:lstStyle/>
          <a:p>
            <a:fld id="{69600C8A-5A11-4C9D-9813-960BC9037E46}" type="datetimeFigureOut">
              <a:rPr lang="es-CO" smtClean="0"/>
              <a:t>7/05/2025</a:t>
            </a:fld>
            <a:endParaRPr lang="es-CO"/>
          </a:p>
        </p:txBody>
      </p:sp>
      <p:sp>
        <p:nvSpPr>
          <p:cNvPr id="8" name="Marcador de pie de página 7">
            <a:extLst>
              <a:ext uri="{FF2B5EF4-FFF2-40B4-BE49-F238E27FC236}">
                <a16:creationId xmlns:a16="http://schemas.microsoft.com/office/drawing/2014/main" id="{3A10F9ED-1EAC-2CBB-596B-54A6D74F9C4D}"/>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DA7BF7F2-02E8-45EE-B6C0-A780BD36F1A0}"/>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578186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AB9C82-2988-B306-94EC-1529B3AA164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AD7ADF82-C5AA-D777-FFA7-F7AEA51514BF}"/>
              </a:ext>
            </a:extLst>
          </p:cNvPr>
          <p:cNvSpPr>
            <a:spLocks noGrp="1"/>
          </p:cNvSpPr>
          <p:nvPr>
            <p:ph type="dt" sz="half" idx="10"/>
          </p:nvPr>
        </p:nvSpPr>
        <p:spPr/>
        <p:txBody>
          <a:bodyPr/>
          <a:lstStyle/>
          <a:p>
            <a:fld id="{69600C8A-5A11-4C9D-9813-960BC9037E46}" type="datetimeFigureOut">
              <a:rPr lang="es-CO" smtClean="0"/>
              <a:t>7/05/2025</a:t>
            </a:fld>
            <a:endParaRPr lang="es-CO"/>
          </a:p>
        </p:txBody>
      </p:sp>
      <p:sp>
        <p:nvSpPr>
          <p:cNvPr id="4" name="Marcador de pie de página 3">
            <a:extLst>
              <a:ext uri="{FF2B5EF4-FFF2-40B4-BE49-F238E27FC236}">
                <a16:creationId xmlns:a16="http://schemas.microsoft.com/office/drawing/2014/main" id="{07739483-32CF-F0F6-EFEC-7737496E33AA}"/>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6F23132A-EDDB-1A35-F4CB-38D9E57A9B83}"/>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231707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5CD1A31-75FA-7F64-FC1B-40DDE07AEDD9}"/>
              </a:ext>
            </a:extLst>
          </p:cNvPr>
          <p:cNvSpPr>
            <a:spLocks noGrp="1"/>
          </p:cNvSpPr>
          <p:nvPr>
            <p:ph type="dt" sz="half" idx="10"/>
          </p:nvPr>
        </p:nvSpPr>
        <p:spPr/>
        <p:txBody>
          <a:bodyPr/>
          <a:lstStyle/>
          <a:p>
            <a:fld id="{69600C8A-5A11-4C9D-9813-960BC9037E46}" type="datetimeFigureOut">
              <a:rPr lang="es-CO" smtClean="0"/>
              <a:t>7/05/2025</a:t>
            </a:fld>
            <a:endParaRPr lang="es-CO"/>
          </a:p>
        </p:txBody>
      </p:sp>
      <p:sp>
        <p:nvSpPr>
          <p:cNvPr id="3" name="Marcador de pie de página 2">
            <a:extLst>
              <a:ext uri="{FF2B5EF4-FFF2-40B4-BE49-F238E27FC236}">
                <a16:creationId xmlns:a16="http://schemas.microsoft.com/office/drawing/2014/main" id="{59810BFD-FA13-222B-D6C1-3DA170330949}"/>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F5E153E5-DEDC-F5E3-D257-2C1520756DAA}"/>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3988236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74E326-A24C-9CF1-82FD-6E251F0C498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6E3B171-7265-5839-1DF4-A07071A1FB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96226A4F-A282-7389-9862-AFF67DC4CA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F979A7B-E55B-5E1A-3EB1-313F6666B0D3}"/>
              </a:ext>
            </a:extLst>
          </p:cNvPr>
          <p:cNvSpPr>
            <a:spLocks noGrp="1"/>
          </p:cNvSpPr>
          <p:nvPr>
            <p:ph type="dt" sz="half" idx="10"/>
          </p:nvPr>
        </p:nvSpPr>
        <p:spPr/>
        <p:txBody>
          <a:bodyPr/>
          <a:lstStyle/>
          <a:p>
            <a:fld id="{69600C8A-5A11-4C9D-9813-960BC9037E46}" type="datetimeFigureOut">
              <a:rPr lang="es-CO" smtClean="0"/>
              <a:t>7/05/2025</a:t>
            </a:fld>
            <a:endParaRPr lang="es-CO"/>
          </a:p>
        </p:txBody>
      </p:sp>
      <p:sp>
        <p:nvSpPr>
          <p:cNvPr id="6" name="Marcador de pie de página 5">
            <a:extLst>
              <a:ext uri="{FF2B5EF4-FFF2-40B4-BE49-F238E27FC236}">
                <a16:creationId xmlns:a16="http://schemas.microsoft.com/office/drawing/2014/main" id="{396BB930-2DFE-DA85-4FCE-83FD8EEFEF5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0F887561-6946-2870-AEE4-141BC382CA42}"/>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1944449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D4EB51-A76D-10DA-043C-715FE6ECD34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F195694B-6ED4-24BE-020F-E8CDE690FB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3758D9AC-9B81-618C-E595-02E9D06826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D1AE766-A89D-9B85-0121-93E32147FFDF}"/>
              </a:ext>
            </a:extLst>
          </p:cNvPr>
          <p:cNvSpPr>
            <a:spLocks noGrp="1"/>
          </p:cNvSpPr>
          <p:nvPr>
            <p:ph type="dt" sz="half" idx="10"/>
          </p:nvPr>
        </p:nvSpPr>
        <p:spPr/>
        <p:txBody>
          <a:bodyPr/>
          <a:lstStyle/>
          <a:p>
            <a:fld id="{69600C8A-5A11-4C9D-9813-960BC9037E46}" type="datetimeFigureOut">
              <a:rPr lang="es-CO" smtClean="0"/>
              <a:t>7/05/2025</a:t>
            </a:fld>
            <a:endParaRPr lang="es-CO"/>
          </a:p>
        </p:txBody>
      </p:sp>
      <p:sp>
        <p:nvSpPr>
          <p:cNvPr id="6" name="Marcador de pie de página 5">
            <a:extLst>
              <a:ext uri="{FF2B5EF4-FFF2-40B4-BE49-F238E27FC236}">
                <a16:creationId xmlns:a16="http://schemas.microsoft.com/office/drawing/2014/main" id="{22A9D144-9C53-5B61-6101-C408F7A7A078}"/>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89A26EF8-31D4-64E3-311F-276FCDA413AC}"/>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1072957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806B39-C413-52D0-5B11-AB32D57ED050}"/>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E2CEFD4A-6E38-09E8-CABB-1AD52F21E15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C3439A0-4FA4-6AB7-457F-55E57B7CEC82}"/>
              </a:ext>
            </a:extLst>
          </p:cNvPr>
          <p:cNvSpPr>
            <a:spLocks noGrp="1"/>
          </p:cNvSpPr>
          <p:nvPr>
            <p:ph type="dt" sz="half" idx="10"/>
          </p:nvPr>
        </p:nvSpPr>
        <p:spPr/>
        <p:txBody>
          <a:bodyPr/>
          <a:lstStyle/>
          <a:p>
            <a:fld id="{69600C8A-5A11-4C9D-9813-960BC9037E46}" type="datetimeFigureOut">
              <a:rPr lang="es-CO" smtClean="0"/>
              <a:t>7/05/2025</a:t>
            </a:fld>
            <a:endParaRPr lang="es-CO"/>
          </a:p>
        </p:txBody>
      </p:sp>
      <p:sp>
        <p:nvSpPr>
          <p:cNvPr id="5" name="Marcador de pie de página 4">
            <a:extLst>
              <a:ext uri="{FF2B5EF4-FFF2-40B4-BE49-F238E27FC236}">
                <a16:creationId xmlns:a16="http://schemas.microsoft.com/office/drawing/2014/main" id="{3A05881D-8431-72CE-5D82-9EC43BD9F4A7}"/>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3EE81FE-8E24-B454-E748-A2D4A408532A}"/>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2377322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5420FFD-179B-FE59-C1FD-11BE7E1C027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3DC6FFDD-9A22-D7AC-C0C6-F774240A28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D6651D38-CF2D-BABD-4BB2-961960313909}"/>
              </a:ext>
            </a:extLst>
          </p:cNvPr>
          <p:cNvSpPr>
            <a:spLocks noGrp="1"/>
          </p:cNvSpPr>
          <p:nvPr>
            <p:ph type="dt" sz="half" idx="10"/>
          </p:nvPr>
        </p:nvSpPr>
        <p:spPr/>
        <p:txBody>
          <a:bodyPr/>
          <a:lstStyle/>
          <a:p>
            <a:fld id="{69600C8A-5A11-4C9D-9813-960BC9037E46}" type="datetimeFigureOut">
              <a:rPr lang="es-CO" smtClean="0"/>
              <a:t>7/05/2025</a:t>
            </a:fld>
            <a:endParaRPr lang="es-CO"/>
          </a:p>
        </p:txBody>
      </p:sp>
      <p:sp>
        <p:nvSpPr>
          <p:cNvPr id="5" name="Marcador de pie de página 4">
            <a:extLst>
              <a:ext uri="{FF2B5EF4-FFF2-40B4-BE49-F238E27FC236}">
                <a16:creationId xmlns:a16="http://schemas.microsoft.com/office/drawing/2014/main" id="{42A322E3-6ACD-BDBB-2788-8AB585F3B812}"/>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2CB4590-0F14-6D3C-8578-A3318D4EDF9E}"/>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150177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DD41AAA-B884-790B-68EA-E5FF452CFE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D1E7E1C7-450D-8F02-F452-1575712535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C5315EF-0F0A-3620-9620-D2E0303895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600C8A-5A11-4C9D-9813-960BC9037E46}" type="datetimeFigureOut">
              <a:rPr lang="es-CO" smtClean="0"/>
              <a:t>7/05/2025</a:t>
            </a:fld>
            <a:endParaRPr lang="es-CO"/>
          </a:p>
        </p:txBody>
      </p:sp>
      <p:sp>
        <p:nvSpPr>
          <p:cNvPr id="5" name="Marcador de pie de página 4">
            <a:extLst>
              <a:ext uri="{FF2B5EF4-FFF2-40B4-BE49-F238E27FC236}">
                <a16:creationId xmlns:a16="http://schemas.microsoft.com/office/drawing/2014/main" id="{6A5CE255-C655-A7EA-B8D2-0666418ED4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67BA3926-DD3E-26CA-8BF0-214D13FD50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23D6B8-9ACE-4558-A7C5-B54B1A6CDB67}" type="slidenum">
              <a:rPr lang="es-CO" smtClean="0"/>
              <a:t>‹Nº›</a:t>
            </a:fld>
            <a:endParaRPr lang="es-CO"/>
          </a:p>
        </p:txBody>
      </p:sp>
    </p:spTree>
    <p:extLst>
      <p:ext uri="{BB962C8B-B14F-4D97-AF65-F5344CB8AC3E}">
        <p14:creationId xmlns:p14="http://schemas.microsoft.com/office/powerpoint/2010/main" val="10433518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29.jpeg"/><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5.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37.jpg"/><Relationship Id="rId4" Type="http://schemas.openxmlformats.org/officeDocument/2006/relationships/image" Target="../media/image36.jp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image" Target="../media/image1.jpg"/><Relationship Id="rId1" Type="http://schemas.openxmlformats.org/officeDocument/2006/relationships/slideLayout" Target="../slideLayouts/slideLayout5.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42.jpeg"/><Relationship Id="rId4" Type="http://schemas.openxmlformats.org/officeDocument/2006/relationships/diagramData" Target="../diagrams/data1.xml"/><Relationship Id="rId9" Type="http://schemas.openxmlformats.org/officeDocument/2006/relationships/image" Target="../media/image41.jpg"/></Relationships>
</file>

<file path=ppt/slides/_rels/slide3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image" Target="../media/image1.jpg"/><Relationship Id="rId1" Type="http://schemas.openxmlformats.org/officeDocument/2006/relationships/slideLayout" Target="../slideLayouts/slideLayout5.x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44.jpeg"/><Relationship Id="rId4" Type="http://schemas.openxmlformats.org/officeDocument/2006/relationships/diagramData" Target="../diagrams/data2.xml"/><Relationship Id="rId9" Type="http://schemas.openxmlformats.org/officeDocument/2006/relationships/image" Target="../media/image43.jpe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5.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9.emf"/><Relationship Id="rId4" Type="http://schemas.openxmlformats.org/officeDocument/2006/relationships/image" Target="../media/image48.emf"/></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50.emf"/></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51.emf"/></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52.emf"/></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BA0CE-F7E4-F4D2-BD83-B0BD47D36AB6}"/>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A320C9FD-288C-2E6D-E68D-3ABD7A959DA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B777751F-6ECC-7335-47E9-D22C93ACACA1}"/>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29F0F3D3-4164-DB20-49C4-253A8D79E690}"/>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0675B93D-32B4-C6CD-C416-1DDED817EA7F}"/>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998BEEE7-A5D2-B289-8884-AAADEE97E868}"/>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5DADE13-E94C-9CA9-C42B-35F74515D8A3}"/>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1AD27601-1135-1434-1C93-A59FF0F173DC}"/>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C3DB8220-4648-7B3F-1EEB-EA94EC8116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4" name="Rectángulo 3">
            <a:extLst>
              <a:ext uri="{FF2B5EF4-FFF2-40B4-BE49-F238E27FC236}">
                <a16:creationId xmlns:a16="http://schemas.microsoft.com/office/drawing/2014/main" id="{DD5CC550-B046-F93A-4D56-D0DE38231BC5}"/>
              </a:ext>
            </a:extLst>
          </p:cNvPr>
          <p:cNvSpPr/>
          <p:nvPr/>
        </p:nvSpPr>
        <p:spPr>
          <a:xfrm>
            <a:off x="683584" y="1658384"/>
            <a:ext cx="10763242" cy="4172937"/>
          </a:xfrm>
          <a:prstGeom prst="rect">
            <a:avLst/>
          </a:prstGeom>
          <a:noFill/>
        </p:spPr>
        <p:txBody>
          <a:bodyPr wrap="square" lIns="91440" tIns="45720" rIns="91440" bIns="45720">
            <a:spAutoFit/>
          </a:bodyPr>
          <a:lstStyle/>
          <a:p>
            <a:pPr algn="ctr"/>
            <a:r>
              <a:rPr lang="es-CO" sz="3200" b="1" cap="none" spc="0" dirty="0">
                <a:ln w="12700" cmpd="sng">
                  <a:solidFill>
                    <a:schemeClr val="accent4"/>
                  </a:solidFill>
                  <a:prstDash val="solid"/>
                </a:ln>
                <a:effectLst/>
              </a:rPr>
              <a:t>E.S.E. HOSPITAL SAN JUAN DE CIMITARRA </a:t>
            </a:r>
          </a:p>
          <a:p>
            <a:pPr algn="ctr"/>
            <a:endParaRPr lang="es-CO" sz="3200" b="1" dirty="0">
              <a:ln w="12700" cmpd="sng">
                <a:solidFill>
                  <a:schemeClr val="accent4"/>
                </a:solidFill>
                <a:prstDash val="solid"/>
              </a:ln>
            </a:endParaRPr>
          </a:p>
          <a:p>
            <a:pPr algn="ctr"/>
            <a:r>
              <a:rPr lang="es-CO" sz="3200" b="1" cap="none" spc="0" dirty="0">
                <a:ln w="12700" cmpd="sng">
                  <a:solidFill>
                    <a:schemeClr val="accent4"/>
                  </a:solidFill>
                  <a:prstDash val="solid"/>
                </a:ln>
                <a:effectLst/>
              </a:rPr>
              <a:t>RENDICI</a:t>
            </a:r>
            <a:r>
              <a:rPr lang="es-CO" sz="3200" b="1" dirty="0">
                <a:ln w="12700" cmpd="sng">
                  <a:solidFill>
                    <a:schemeClr val="accent4"/>
                  </a:solidFill>
                  <a:prstDash val="solid"/>
                </a:ln>
              </a:rPr>
              <a:t>Ó</a:t>
            </a:r>
            <a:r>
              <a:rPr lang="es-CO" sz="3200" b="1" cap="none" spc="0" dirty="0">
                <a:ln w="12700" cmpd="sng">
                  <a:solidFill>
                    <a:schemeClr val="accent4"/>
                  </a:solidFill>
                  <a:prstDash val="solid"/>
                </a:ln>
                <a:effectLst/>
              </a:rPr>
              <a:t>N DE CUENTAS</a:t>
            </a:r>
          </a:p>
          <a:p>
            <a:pPr algn="ctr"/>
            <a:r>
              <a:rPr lang="es-CO" sz="3200" b="1" dirty="0">
                <a:ln w="12700" cmpd="sng">
                  <a:solidFill>
                    <a:schemeClr val="accent4"/>
                  </a:solidFill>
                  <a:prstDash val="solid"/>
                </a:ln>
              </a:rPr>
              <a:t>VIGENCIA</a:t>
            </a:r>
            <a:endParaRPr lang="es-CO" sz="3200" b="1" cap="none" spc="0" dirty="0">
              <a:ln w="12700" cmpd="sng">
                <a:solidFill>
                  <a:schemeClr val="accent4"/>
                </a:solidFill>
                <a:prstDash val="solid"/>
              </a:ln>
              <a:effectLst/>
            </a:endParaRPr>
          </a:p>
          <a:p>
            <a:pPr algn="ctr"/>
            <a:r>
              <a:rPr lang="es-CO" sz="3200" b="1" dirty="0">
                <a:ln w="12700" cmpd="sng">
                  <a:solidFill>
                    <a:schemeClr val="accent4"/>
                  </a:solidFill>
                  <a:prstDash val="solid"/>
                </a:ln>
              </a:rPr>
              <a:t>2024</a:t>
            </a:r>
          </a:p>
          <a:p>
            <a:pPr algn="ctr"/>
            <a:endParaRPr lang="es-CO" sz="3200" b="1" cap="none" spc="0" dirty="0">
              <a:ln w="12700" cmpd="sng">
                <a:solidFill>
                  <a:schemeClr val="accent4"/>
                </a:solidFill>
                <a:prstDash val="solid"/>
              </a:ln>
              <a:effectLst/>
            </a:endParaRPr>
          </a:p>
          <a:p>
            <a:pPr algn="ctr"/>
            <a:endParaRPr lang="es-CO" sz="3200" b="1" dirty="0">
              <a:ln w="12700" cmpd="sng">
                <a:solidFill>
                  <a:schemeClr val="accent4"/>
                </a:solidFill>
                <a:prstDash val="solid"/>
              </a:ln>
            </a:endParaRPr>
          </a:p>
          <a:p>
            <a:pPr marL="519430" marR="521335" algn="ctr">
              <a:spcBef>
                <a:spcPts val="1080"/>
              </a:spcBef>
              <a:buNone/>
            </a:pPr>
            <a:r>
              <a:rPr lang="es-CO" sz="3200" b="1" cap="none" spc="0" dirty="0">
                <a:ln w="12700" cmpd="sng">
                  <a:solidFill>
                    <a:schemeClr val="accent4"/>
                  </a:solidFill>
                  <a:prstDash val="solid"/>
                </a:ln>
                <a:effectLst/>
              </a:rPr>
              <a:t>DRA. LILIAM BEATRIZ SMITH SANCHEZ MURILLO</a:t>
            </a:r>
            <a:r>
              <a:rPr lang="es-ES" sz="1800" b="1" spc="-10" dirty="0">
                <a:effectLst/>
                <a:latin typeface="Arial" panose="020B0604020202020204" pitchFamily="34" charset="0"/>
                <a:ea typeface="Arial MT"/>
                <a:cs typeface="Arial MT"/>
              </a:rPr>
              <a:t>              </a:t>
            </a:r>
            <a:endParaRPr lang="es-CO" sz="3200" b="1" cap="none" spc="0" dirty="0">
              <a:ln w="12700" cmpd="sng">
                <a:solidFill>
                  <a:schemeClr val="accent4"/>
                </a:solidFill>
                <a:prstDash val="solid"/>
              </a:ln>
              <a:solidFill>
                <a:schemeClr val="accent6">
                  <a:lumMod val="75000"/>
                </a:schemeClr>
              </a:solidFill>
              <a:effectLst/>
            </a:endParaRPr>
          </a:p>
        </p:txBody>
      </p:sp>
    </p:spTree>
    <p:extLst>
      <p:ext uri="{BB962C8B-B14F-4D97-AF65-F5344CB8AC3E}">
        <p14:creationId xmlns:p14="http://schemas.microsoft.com/office/powerpoint/2010/main" val="2668973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D2298FDF-67C5-12CC-F5E0-B88EC19CBDD4}"/>
              </a:ext>
            </a:extLst>
          </p:cNvPr>
          <p:cNvSpPr txBox="1"/>
          <p:nvPr/>
        </p:nvSpPr>
        <p:spPr>
          <a:xfrm>
            <a:off x="1961885" y="1445621"/>
            <a:ext cx="8268229" cy="584775"/>
          </a:xfrm>
          <a:prstGeom prst="rect">
            <a:avLst/>
          </a:prstGeom>
          <a:noFill/>
          <a:ln>
            <a:noFill/>
          </a:ln>
        </p:spPr>
        <p:txBody>
          <a:bodyPr wrap="square" rtlCol="0">
            <a:spAutoFit/>
          </a:bodyPr>
          <a:lstStyle/>
          <a:p>
            <a:pPr algn="ctr"/>
            <a:r>
              <a:rPr lang="es-CO" sz="3200" b="1" cap="none" spc="0" dirty="0">
                <a:ln w="12700" cmpd="sng">
                  <a:solidFill>
                    <a:schemeClr val="accent4"/>
                  </a:solidFill>
                  <a:prstDash val="solid"/>
                </a:ln>
                <a:effectLst/>
              </a:rPr>
              <a:t>NUESTROS LOGROS EN 2024:</a:t>
            </a:r>
            <a:endParaRPr lang="es-CO" sz="3200" b="1" i="1" dirty="0">
              <a:latin typeface="Cavolini" panose="020B0502040204020203" pitchFamily="66" charset="0"/>
              <a:cs typeface="Cavolini" panose="020B0502040204020203" pitchFamily="66" charset="0"/>
            </a:endParaRPr>
          </a:p>
        </p:txBody>
      </p:sp>
      <p:sp>
        <p:nvSpPr>
          <p:cNvPr id="17" name="CuadroTexto 16">
            <a:extLst>
              <a:ext uri="{FF2B5EF4-FFF2-40B4-BE49-F238E27FC236}">
                <a16:creationId xmlns:a16="http://schemas.microsoft.com/office/drawing/2014/main" id="{7815CC84-D88C-E88C-E0AB-6D1547F051E1}"/>
              </a:ext>
            </a:extLst>
          </p:cNvPr>
          <p:cNvSpPr txBox="1"/>
          <p:nvPr/>
        </p:nvSpPr>
        <p:spPr>
          <a:xfrm>
            <a:off x="7857811" y="5331097"/>
            <a:ext cx="3504289" cy="369332"/>
          </a:xfrm>
          <a:prstGeom prst="rect">
            <a:avLst/>
          </a:prstGeom>
          <a:noFill/>
        </p:spPr>
        <p:txBody>
          <a:bodyPr wrap="square" rtlCol="0">
            <a:spAutoFit/>
          </a:bodyPr>
          <a:lstStyle/>
          <a:p>
            <a:pPr algn="ctr"/>
            <a:r>
              <a:rPr lang="es-ES" b="1" i="1" dirty="0"/>
              <a:t>29 NACIDOS VIVOS </a:t>
            </a:r>
            <a:endParaRPr lang="es-CO" b="1" i="1" dirty="0"/>
          </a:p>
        </p:txBody>
      </p:sp>
      <p:sp>
        <p:nvSpPr>
          <p:cNvPr id="4" name="CuadroTexto 3">
            <a:extLst>
              <a:ext uri="{FF2B5EF4-FFF2-40B4-BE49-F238E27FC236}">
                <a16:creationId xmlns:a16="http://schemas.microsoft.com/office/drawing/2014/main" id="{1D3B4A8C-137A-0F40-AA34-4C06EEFE178D}"/>
              </a:ext>
            </a:extLst>
          </p:cNvPr>
          <p:cNvSpPr txBox="1"/>
          <p:nvPr/>
        </p:nvSpPr>
        <p:spPr>
          <a:xfrm>
            <a:off x="563853" y="2342282"/>
            <a:ext cx="9023420" cy="3816429"/>
          </a:xfrm>
          <a:prstGeom prst="rect">
            <a:avLst/>
          </a:prstGeom>
          <a:noFill/>
        </p:spPr>
        <p:txBody>
          <a:bodyPr wrap="square" rtlCol="0">
            <a:spAutoFit/>
          </a:bodyPr>
          <a:lstStyle/>
          <a:p>
            <a:pPr marL="342900" indent="-342900">
              <a:buFont typeface="Wingdings" panose="05000000000000000000" pitchFamily="2" charset="2"/>
              <a:buChar char="Ø"/>
            </a:pPr>
            <a:r>
              <a:rPr lang="es-ES" sz="2800" dirty="0"/>
              <a:t>29 nacidos vivos.</a:t>
            </a:r>
          </a:p>
          <a:p>
            <a:pPr marL="342900" indent="-342900">
              <a:buFont typeface="Wingdings" panose="05000000000000000000" pitchFamily="2" charset="2"/>
              <a:buChar char="Ø"/>
            </a:pPr>
            <a:r>
              <a:rPr lang="es-ES" sz="2800" dirty="0"/>
              <a:t>Dotación 124 equipos por parte de Ecopetrol y fundación operación sonrisa.</a:t>
            </a:r>
          </a:p>
          <a:p>
            <a:pPr marL="342900" indent="-342900">
              <a:buFont typeface="Wingdings" panose="05000000000000000000" pitchFamily="2" charset="2"/>
              <a:buChar char="Ø"/>
            </a:pPr>
            <a:r>
              <a:rPr lang="es-ES" sz="2800" dirty="0"/>
              <a:t>Mejoramiento en sala de partos, urgencias, hospitalización (camas, camillas, lámparas, incubadoras, entre otros).</a:t>
            </a:r>
          </a:p>
          <a:p>
            <a:pPr marL="342900" indent="-342900">
              <a:buFont typeface="Wingdings" panose="05000000000000000000" pitchFamily="2" charset="2"/>
              <a:buChar char="Ø"/>
            </a:pPr>
            <a:r>
              <a:rPr lang="es-ES" sz="2800" dirty="0"/>
              <a:t>Adquisición de ambulancia Toyota </a:t>
            </a:r>
            <a:r>
              <a:rPr lang="es-ES" sz="2800" dirty="0" err="1"/>
              <a:t>jkx</a:t>
            </a:r>
            <a:r>
              <a:rPr lang="es-ES" sz="2800" dirty="0"/>
              <a:t> 758.</a:t>
            </a:r>
          </a:p>
          <a:p>
            <a:pPr marL="285750" indent="-285750">
              <a:buFont typeface="Arial" panose="020B0604020202020204" pitchFamily="34" charset="0"/>
              <a:buChar char="•"/>
            </a:pPr>
            <a:endParaRPr lang="es-ES" sz="2800" dirty="0"/>
          </a:p>
          <a:p>
            <a:pPr marL="285750" indent="-285750">
              <a:buFont typeface="Arial" panose="020B0604020202020204" pitchFamily="34" charset="0"/>
              <a:buChar char="•"/>
            </a:pPr>
            <a:endParaRPr lang="es-ES" sz="2800" dirty="0"/>
          </a:p>
          <a:p>
            <a:pPr marL="285750" indent="-285750">
              <a:buFont typeface="Arial" panose="020B0604020202020204" pitchFamily="34" charset="0"/>
              <a:buChar char="•"/>
            </a:pPr>
            <a:endParaRPr lang="es-CO" dirty="0"/>
          </a:p>
        </p:txBody>
      </p:sp>
    </p:spTree>
    <p:extLst>
      <p:ext uri="{BB962C8B-B14F-4D97-AF65-F5344CB8AC3E}">
        <p14:creationId xmlns:p14="http://schemas.microsoft.com/office/powerpoint/2010/main" val="2728928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D2298FDF-67C5-12CC-F5E0-B88EC19CBDD4}"/>
              </a:ext>
            </a:extLst>
          </p:cNvPr>
          <p:cNvSpPr txBox="1"/>
          <p:nvPr/>
        </p:nvSpPr>
        <p:spPr>
          <a:xfrm>
            <a:off x="1961885" y="1445621"/>
            <a:ext cx="8268229" cy="584775"/>
          </a:xfrm>
          <a:prstGeom prst="rect">
            <a:avLst/>
          </a:prstGeom>
          <a:noFill/>
          <a:ln>
            <a:noFill/>
          </a:ln>
        </p:spPr>
        <p:txBody>
          <a:bodyPr wrap="square" rtlCol="0">
            <a:spAutoFit/>
          </a:bodyPr>
          <a:lstStyle/>
          <a:p>
            <a:pPr algn="ctr"/>
            <a:r>
              <a:rPr lang="es-CO" sz="3200" b="1" cap="none" spc="0" dirty="0">
                <a:ln w="12700" cmpd="sng">
                  <a:solidFill>
                    <a:schemeClr val="accent4"/>
                  </a:solidFill>
                  <a:prstDash val="solid"/>
                </a:ln>
                <a:effectLst/>
              </a:rPr>
              <a:t>NUESTROS LOGROS EN 2024</a:t>
            </a:r>
            <a:endParaRPr lang="es-CO" sz="3200" b="1" i="1" dirty="0">
              <a:latin typeface="Cavolini" panose="020B0502040204020203" pitchFamily="66" charset="0"/>
              <a:cs typeface="Cavolini" panose="020B0502040204020203" pitchFamily="66" charset="0"/>
            </a:endParaRPr>
          </a:p>
        </p:txBody>
      </p:sp>
      <p:pic>
        <p:nvPicPr>
          <p:cNvPr id="5" name="Imagen 4" descr="Texto, Carta&#10;&#10;El contenido generado por IA puede ser incorrecto.">
            <a:extLst>
              <a:ext uri="{FF2B5EF4-FFF2-40B4-BE49-F238E27FC236}">
                <a16:creationId xmlns:a16="http://schemas.microsoft.com/office/drawing/2014/main" id="{2FCA5290-5EA6-6F83-280A-D88FCD6525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771" y="2247295"/>
            <a:ext cx="4913644" cy="3185326"/>
          </a:xfrm>
          <a:prstGeom prst="rect">
            <a:avLst/>
          </a:prstGeom>
          <a:ln>
            <a:noFill/>
          </a:ln>
          <a:effectLst>
            <a:softEdge rad="112500"/>
          </a:effectLst>
        </p:spPr>
      </p:pic>
      <p:pic>
        <p:nvPicPr>
          <p:cNvPr id="15" name="Imagen 14" descr="Imagen que contiene persona, interior, mujer, parado&#10;&#10;El contenido generado por IA puede ser incorrecto.">
            <a:extLst>
              <a:ext uri="{FF2B5EF4-FFF2-40B4-BE49-F238E27FC236}">
                <a16:creationId xmlns:a16="http://schemas.microsoft.com/office/drawing/2014/main" id="{FBEE9F4A-1532-76AA-08B1-3F2D6CD4B171}"/>
              </a:ext>
            </a:extLst>
          </p:cNvPr>
          <p:cNvPicPr>
            <a:picLocks noChangeAspect="1"/>
          </p:cNvPicPr>
          <p:nvPr/>
        </p:nvPicPr>
        <p:blipFill>
          <a:blip r:embed="rId5">
            <a:extLst>
              <a:ext uri="{28A0092B-C50C-407E-A947-70E740481C1C}">
                <a14:useLocalDpi xmlns:a14="http://schemas.microsoft.com/office/drawing/2010/main" val="0"/>
              </a:ext>
            </a:extLst>
          </a:blip>
          <a:srcRect t="15047" b="6639"/>
          <a:stretch/>
        </p:blipFill>
        <p:spPr>
          <a:xfrm>
            <a:off x="6155095" y="2206950"/>
            <a:ext cx="5198348" cy="3117406"/>
          </a:xfrm>
          <a:prstGeom prst="rect">
            <a:avLst/>
          </a:prstGeom>
          <a:ln>
            <a:noFill/>
          </a:ln>
          <a:effectLst>
            <a:softEdge rad="112500"/>
          </a:effectLst>
        </p:spPr>
      </p:pic>
      <p:sp>
        <p:nvSpPr>
          <p:cNvPr id="17" name="CuadroTexto 16">
            <a:extLst>
              <a:ext uri="{FF2B5EF4-FFF2-40B4-BE49-F238E27FC236}">
                <a16:creationId xmlns:a16="http://schemas.microsoft.com/office/drawing/2014/main" id="{7815CC84-D88C-E88C-E0AB-6D1547F051E1}"/>
              </a:ext>
            </a:extLst>
          </p:cNvPr>
          <p:cNvSpPr txBox="1"/>
          <p:nvPr/>
        </p:nvSpPr>
        <p:spPr>
          <a:xfrm>
            <a:off x="7857811" y="5331097"/>
            <a:ext cx="3504289" cy="369332"/>
          </a:xfrm>
          <a:prstGeom prst="rect">
            <a:avLst/>
          </a:prstGeom>
          <a:noFill/>
        </p:spPr>
        <p:txBody>
          <a:bodyPr wrap="square" rtlCol="0">
            <a:spAutoFit/>
          </a:bodyPr>
          <a:lstStyle/>
          <a:p>
            <a:pPr algn="ctr"/>
            <a:r>
              <a:rPr lang="es-ES" b="1" i="1" dirty="0"/>
              <a:t>29 NACIDOS VIVOS </a:t>
            </a:r>
            <a:endParaRPr lang="es-CO" b="1" i="1" dirty="0"/>
          </a:p>
        </p:txBody>
      </p:sp>
    </p:spTree>
    <p:extLst>
      <p:ext uri="{BB962C8B-B14F-4D97-AF65-F5344CB8AC3E}">
        <p14:creationId xmlns:p14="http://schemas.microsoft.com/office/powerpoint/2010/main" val="1135065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6954561" y="591671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D2298FDF-67C5-12CC-F5E0-B88EC19CBDD4}"/>
              </a:ext>
            </a:extLst>
          </p:cNvPr>
          <p:cNvSpPr txBox="1"/>
          <p:nvPr/>
        </p:nvSpPr>
        <p:spPr>
          <a:xfrm>
            <a:off x="1961885" y="1445621"/>
            <a:ext cx="8268229" cy="584775"/>
          </a:xfrm>
          <a:prstGeom prst="rect">
            <a:avLst/>
          </a:prstGeom>
          <a:noFill/>
          <a:ln>
            <a:noFill/>
          </a:ln>
        </p:spPr>
        <p:txBody>
          <a:bodyPr wrap="square" rtlCol="0">
            <a:spAutoFit/>
          </a:bodyPr>
          <a:lstStyle/>
          <a:p>
            <a:pPr algn="ctr"/>
            <a:r>
              <a:rPr lang="es-CO" sz="3200" b="1" cap="none" spc="0" dirty="0">
                <a:ln w="12700" cmpd="sng">
                  <a:solidFill>
                    <a:schemeClr val="accent4"/>
                  </a:solidFill>
                  <a:prstDash val="solid"/>
                </a:ln>
                <a:effectLst/>
              </a:rPr>
              <a:t>NUESTROS LOGROS EN 2024</a:t>
            </a:r>
            <a:endParaRPr lang="es-CO" sz="3200" b="1" i="1" dirty="0">
              <a:latin typeface="Cavolini" panose="020B0502040204020203" pitchFamily="66" charset="0"/>
              <a:cs typeface="Cavolini" panose="020B0502040204020203" pitchFamily="66" charset="0"/>
            </a:endParaRPr>
          </a:p>
        </p:txBody>
      </p:sp>
      <p:sp>
        <p:nvSpPr>
          <p:cNvPr id="17" name="CuadroTexto 16">
            <a:extLst>
              <a:ext uri="{FF2B5EF4-FFF2-40B4-BE49-F238E27FC236}">
                <a16:creationId xmlns:a16="http://schemas.microsoft.com/office/drawing/2014/main" id="{7815CC84-D88C-E88C-E0AB-6D1547F051E1}"/>
              </a:ext>
            </a:extLst>
          </p:cNvPr>
          <p:cNvSpPr txBox="1"/>
          <p:nvPr/>
        </p:nvSpPr>
        <p:spPr>
          <a:xfrm>
            <a:off x="7847763" y="5503133"/>
            <a:ext cx="3504289" cy="369332"/>
          </a:xfrm>
          <a:prstGeom prst="rect">
            <a:avLst/>
          </a:prstGeom>
          <a:noFill/>
        </p:spPr>
        <p:txBody>
          <a:bodyPr wrap="square" rtlCol="0">
            <a:spAutoFit/>
          </a:bodyPr>
          <a:lstStyle/>
          <a:p>
            <a:pPr algn="ctr"/>
            <a:r>
              <a:rPr lang="es-ES" b="1" i="1" dirty="0"/>
              <a:t>  </a:t>
            </a:r>
            <a:endParaRPr lang="es-CO" b="1" i="1" dirty="0"/>
          </a:p>
        </p:txBody>
      </p:sp>
      <p:pic>
        <p:nvPicPr>
          <p:cNvPr id="9" name="Imagen 8" descr="Imagen que contiene edificio, persona, exterior, hombre&#10;&#10;El contenido generado por IA puede ser incorrecto.">
            <a:extLst>
              <a:ext uri="{FF2B5EF4-FFF2-40B4-BE49-F238E27FC236}">
                <a16:creationId xmlns:a16="http://schemas.microsoft.com/office/drawing/2014/main" id="{B07474DF-EA9A-AFCA-B711-6F67C323868B}"/>
              </a:ext>
            </a:extLst>
          </p:cNvPr>
          <p:cNvPicPr>
            <a:picLocks noChangeAspect="1"/>
          </p:cNvPicPr>
          <p:nvPr/>
        </p:nvPicPr>
        <p:blipFill>
          <a:blip r:embed="rId4">
            <a:extLst>
              <a:ext uri="{28A0092B-C50C-407E-A947-70E740481C1C}">
                <a14:useLocalDpi xmlns:a14="http://schemas.microsoft.com/office/drawing/2010/main" val="0"/>
              </a:ext>
            </a:extLst>
          </a:blip>
          <a:srcRect l="14461" t="19001" r="14513" b="28252"/>
          <a:stretch/>
        </p:blipFill>
        <p:spPr>
          <a:xfrm>
            <a:off x="644599" y="2134659"/>
            <a:ext cx="4952334" cy="3344533"/>
          </a:xfrm>
          <a:prstGeom prst="rect">
            <a:avLst/>
          </a:prstGeom>
          <a:ln>
            <a:noFill/>
          </a:ln>
          <a:effectLst>
            <a:softEdge rad="112500"/>
          </a:effectLst>
        </p:spPr>
      </p:pic>
      <p:pic>
        <p:nvPicPr>
          <p:cNvPr id="16" name="Imagen 15" descr="Imagen que contiene edificio, tabla, estacionado, mostrador&#10;&#10;El contenido generado por IA puede ser incorrecto.">
            <a:extLst>
              <a:ext uri="{FF2B5EF4-FFF2-40B4-BE49-F238E27FC236}">
                <a16:creationId xmlns:a16="http://schemas.microsoft.com/office/drawing/2014/main" id="{8970A840-116B-CC02-0303-783346DBDD0C}"/>
              </a:ext>
            </a:extLst>
          </p:cNvPr>
          <p:cNvPicPr>
            <a:picLocks noChangeAspect="1"/>
          </p:cNvPicPr>
          <p:nvPr/>
        </p:nvPicPr>
        <p:blipFill>
          <a:blip r:embed="rId5">
            <a:extLst>
              <a:ext uri="{28A0092B-C50C-407E-A947-70E740481C1C}">
                <a14:useLocalDpi xmlns:a14="http://schemas.microsoft.com/office/drawing/2010/main" val="0"/>
              </a:ext>
            </a:extLst>
          </a:blip>
          <a:srcRect l="6079" t="15845" b="25476"/>
          <a:stretch/>
        </p:blipFill>
        <p:spPr>
          <a:xfrm>
            <a:off x="5910548" y="2105172"/>
            <a:ext cx="4830842" cy="3374020"/>
          </a:xfrm>
          <a:prstGeom prst="rect">
            <a:avLst/>
          </a:prstGeom>
          <a:ln>
            <a:noFill/>
          </a:ln>
          <a:effectLst>
            <a:softEdge rad="112500"/>
          </a:effectLst>
        </p:spPr>
      </p:pic>
    </p:spTree>
    <p:extLst>
      <p:ext uri="{BB962C8B-B14F-4D97-AF65-F5344CB8AC3E}">
        <p14:creationId xmlns:p14="http://schemas.microsoft.com/office/powerpoint/2010/main" val="3505009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6954561" y="591671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D2298FDF-67C5-12CC-F5E0-B88EC19CBDD4}"/>
              </a:ext>
            </a:extLst>
          </p:cNvPr>
          <p:cNvSpPr txBox="1"/>
          <p:nvPr/>
        </p:nvSpPr>
        <p:spPr>
          <a:xfrm>
            <a:off x="1961885" y="1445621"/>
            <a:ext cx="8268229" cy="584775"/>
          </a:xfrm>
          <a:prstGeom prst="rect">
            <a:avLst/>
          </a:prstGeom>
          <a:noFill/>
          <a:ln>
            <a:noFill/>
          </a:ln>
        </p:spPr>
        <p:txBody>
          <a:bodyPr wrap="square" rtlCol="0">
            <a:spAutoFit/>
          </a:bodyPr>
          <a:lstStyle/>
          <a:p>
            <a:pPr algn="ctr"/>
            <a:r>
              <a:rPr lang="es-CO" sz="3200" b="1" cap="none" spc="0" dirty="0">
                <a:ln w="12700" cmpd="sng">
                  <a:solidFill>
                    <a:schemeClr val="accent4"/>
                  </a:solidFill>
                  <a:prstDash val="solid"/>
                </a:ln>
                <a:effectLst/>
              </a:rPr>
              <a:t>NUESTROS LOGROS EN 2024</a:t>
            </a:r>
            <a:endParaRPr lang="es-CO" sz="3200" b="1" i="1" dirty="0">
              <a:latin typeface="Cavolini" panose="020B0502040204020203" pitchFamily="66" charset="0"/>
              <a:cs typeface="Cavolini" panose="020B0502040204020203" pitchFamily="66" charset="0"/>
            </a:endParaRPr>
          </a:p>
        </p:txBody>
      </p:sp>
      <p:sp>
        <p:nvSpPr>
          <p:cNvPr id="17" name="CuadroTexto 16">
            <a:extLst>
              <a:ext uri="{FF2B5EF4-FFF2-40B4-BE49-F238E27FC236}">
                <a16:creationId xmlns:a16="http://schemas.microsoft.com/office/drawing/2014/main" id="{7815CC84-D88C-E88C-E0AB-6D1547F051E1}"/>
              </a:ext>
            </a:extLst>
          </p:cNvPr>
          <p:cNvSpPr txBox="1"/>
          <p:nvPr/>
        </p:nvSpPr>
        <p:spPr>
          <a:xfrm>
            <a:off x="7847763" y="5503133"/>
            <a:ext cx="3504289" cy="369332"/>
          </a:xfrm>
          <a:prstGeom prst="rect">
            <a:avLst/>
          </a:prstGeom>
          <a:noFill/>
        </p:spPr>
        <p:txBody>
          <a:bodyPr wrap="square" rtlCol="0">
            <a:spAutoFit/>
          </a:bodyPr>
          <a:lstStyle/>
          <a:p>
            <a:pPr algn="ctr"/>
            <a:r>
              <a:rPr lang="es-ES" b="1" i="1" dirty="0"/>
              <a:t>  </a:t>
            </a:r>
            <a:endParaRPr lang="es-CO" b="1" i="1" dirty="0"/>
          </a:p>
        </p:txBody>
      </p:sp>
      <p:pic>
        <p:nvPicPr>
          <p:cNvPr id="5" name="Imagen 4" descr="Imagen que contiene edificio, camioneta, cuarto, banca&#10;&#10;El contenido generado por IA puede ser incorrecto.">
            <a:extLst>
              <a:ext uri="{FF2B5EF4-FFF2-40B4-BE49-F238E27FC236}">
                <a16:creationId xmlns:a16="http://schemas.microsoft.com/office/drawing/2014/main" id="{18BEA52C-F7BB-D4D0-4B19-61ABE316B601}"/>
              </a:ext>
            </a:extLst>
          </p:cNvPr>
          <p:cNvPicPr>
            <a:picLocks noChangeAspect="1"/>
          </p:cNvPicPr>
          <p:nvPr/>
        </p:nvPicPr>
        <p:blipFill>
          <a:blip r:embed="rId4">
            <a:extLst>
              <a:ext uri="{28A0092B-C50C-407E-A947-70E740481C1C}">
                <a14:useLocalDpi xmlns:a14="http://schemas.microsoft.com/office/drawing/2010/main" val="0"/>
              </a:ext>
            </a:extLst>
          </a:blip>
          <a:srcRect b="12106"/>
          <a:stretch/>
        </p:blipFill>
        <p:spPr>
          <a:xfrm>
            <a:off x="984737" y="2510120"/>
            <a:ext cx="4955048" cy="3157150"/>
          </a:xfrm>
          <a:prstGeom prst="rect">
            <a:avLst/>
          </a:prstGeom>
          <a:ln>
            <a:noFill/>
          </a:ln>
          <a:effectLst>
            <a:softEdge rad="112500"/>
          </a:effectLst>
        </p:spPr>
      </p:pic>
      <p:pic>
        <p:nvPicPr>
          <p:cNvPr id="19" name="Imagen 18" descr="Un grupo de personas de pie&#10;&#10;El contenido generado por IA puede ser incorrecto.">
            <a:extLst>
              <a:ext uri="{FF2B5EF4-FFF2-40B4-BE49-F238E27FC236}">
                <a16:creationId xmlns:a16="http://schemas.microsoft.com/office/drawing/2014/main" id="{9F0E8EB5-216C-8C33-DD7A-7A57C79D213C}"/>
              </a:ext>
            </a:extLst>
          </p:cNvPr>
          <p:cNvPicPr>
            <a:picLocks noChangeAspect="1"/>
          </p:cNvPicPr>
          <p:nvPr/>
        </p:nvPicPr>
        <p:blipFill>
          <a:blip r:embed="rId5">
            <a:extLst>
              <a:ext uri="{28A0092B-C50C-407E-A947-70E740481C1C}">
                <a14:useLocalDpi xmlns:a14="http://schemas.microsoft.com/office/drawing/2010/main" val="0"/>
              </a:ext>
            </a:extLst>
          </a:blip>
          <a:srcRect t="7222"/>
          <a:stretch/>
        </p:blipFill>
        <p:spPr>
          <a:xfrm>
            <a:off x="6252217" y="2592476"/>
            <a:ext cx="5099835" cy="3064016"/>
          </a:xfrm>
          <a:prstGeom prst="rect">
            <a:avLst/>
          </a:prstGeom>
          <a:ln>
            <a:noFill/>
          </a:ln>
          <a:effectLst>
            <a:softEdge rad="112500"/>
          </a:effectLst>
        </p:spPr>
      </p:pic>
    </p:spTree>
    <p:extLst>
      <p:ext uri="{BB962C8B-B14F-4D97-AF65-F5344CB8AC3E}">
        <p14:creationId xmlns:p14="http://schemas.microsoft.com/office/powerpoint/2010/main" val="1936216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6954561" y="591671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D2298FDF-67C5-12CC-F5E0-B88EC19CBDD4}"/>
              </a:ext>
            </a:extLst>
          </p:cNvPr>
          <p:cNvSpPr txBox="1"/>
          <p:nvPr/>
        </p:nvSpPr>
        <p:spPr>
          <a:xfrm>
            <a:off x="1961885" y="1445621"/>
            <a:ext cx="8268229" cy="584775"/>
          </a:xfrm>
          <a:prstGeom prst="rect">
            <a:avLst/>
          </a:prstGeom>
          <a:noFill/>
          <a:ln>
            <a:noFill/>
          </a:ln>
        </p:spPr>
        <p:txBody>
          <a:bodyPr wrap="square" rtlCol="0">
            <a:spAutoFit/>
          </a:bodyPr>
          <a:lstStyle/>
          <a:p>
            <a:pPr algn="ctr"/>
            <a:r>
              <a:rPr lang="es-CO" sz="3200" b="1" cap="none" spc="0" dirty="0">
                <a:ln w="12700" cmpd="sng">
                  <a:solidFill>
                    <a:schemeClr val="accent4"/>
                  </a:solidFill>
                  <a:prstDash val="solid"/>
                </a:ln>
                <a:effectLst/>
              </a:rPr>
              <a:t>NUESTROS LOGROS EN 2024</a:t>
            </a:r>
            <a:endParaRPr lang="es-CO" sz="3200" b="1" i="1" dirty="0">
              <a:latin typeface="Cavolini" panose="020B0502040204020203" pitchFamily="66" charset="0"/>
              <a:cs typeface="Cavolini" panose="020B0502040204020203" pitchFamily="66" charset="0"/>
            </a:endParaRPr>
          </a:p>
        </p:txBody>
      </p:sp>
      <p:sp>
        <p:nvSpPr>
          <p:cNvPr id="17" name="CuadroTexto 16">
            <a:extLst>
              <a:ext uri="{FF2B5EF4-FFF2-40B4-BE49-F238E27FC236}">
                <a16:creationId xmlns:a16="http://schemas.microsoft.com/office/drawing/2014/main" id="{7815CC84-D88C-E88C-E0AB-6D1547F051E1}"/>
              </a:ext>
            </a:extLst>
          </p:cNvPr>
          <p:cNvSpPr txBox="1"/>
          <p:nvPr/>
        </p:nvSpPr>
        <p:spPr>
          <a:xfrm>
            <a:off x="7847763" y="5503133"/>
            <a:ext cx="3504289" cy="369332"/>
          </a:xfrm>
          <a:prstGeom prst="rect">
            <a:avLst/>
          </a:prstGeom>
          <a:noFill/>
        </p:spPr>
        <p:txBody>
          <a:bodyPr wrap="square" rtlCol="0">
            <a:spAutoFit/>
          </a:bodyPr>
          <a:lstStyle/>
          <a:p>
            <a:pPr algn="ctr"/>
            <a:r>
              <a:rPr lang="es-ES" b="1" i="1" dirty="0"/>
              <a:t>  </a:t>
            </a:r>
            <a:endParaRPr lang="es-CO" b="1" i="1" dirty="0"/>
          </a:p>
        </p:txBody>
      </p:sp>
      <p:pic>
        <p:nvPicPr>
          <p:cNvPr id="4" name="Imagen 3">
            <a:extLst>
              <a:ext uri="{FF2B5EF4-FFF2-40B4-BE49-F238E27FC236}">
                <a16:creationId xmlns:a16="http://schemas.microsoft.com/office/drawing/2014/main" id="{3FFB959C-A104-E6D0-11F1-DA31C4171FBD}"/>
              </a:ext>
            </a:extLst>
          </p:cNvPr>
          <p:cNvPicPr>
            <a:picLocks noChangeAspect="1"/>
          </p:cNvPicPr>
          <p:nvPr/>
        </p:nvPicPr>
        <p:blipFill>
          <a:blip r:embed="rId4"/>
          <a:stretch>
            <a:fillRect/>
          </a:stretch>
        </p:blipFill>
        <p:spPr>
          <a:xfrm>
            <a:off x="1310295" y="2191511"/>
            <a:ext cx="4537846" cy="3397549"/>
          </a:xfrm>
          <a:prstGeom prst="rect">
            <a:avLst/>
          </a:prstGeom>
          <a:ln>
            <a:noFill/>
          </a:ln>
          <a:effectLst>
            <a:softEdge rad="112500"/>
          </a:effectLst>
        </p:spPr>
      </p:pic>
      <p:pic>
        <p:nvPicPr>
          <p:cNvPr id="9" name="Imagen 8">
            <a:extLst>
              <a:ext uri="{FF2B5EF4-FFF2-40B4-BE49-F238E27FC236}">
                <a16:creationId xmlns:a16="http://schemas.microsoft.com/office/drawing/2014/main" id="{894FA02A-9154-14C3-1D58-23F9FD0EB31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783" t="12891" r="1926" b="16301"/>
          <a:stretch/>
        </p:blipFill>
        <p:spPr bwMode="auto">
          <a:xfrm>
            <a:off x="6456874" y="2191511"/>
            <a:ext cx="4424831" cy="3374858"/>
          </a:xfrm>
          <a:prstGeom prst="rect">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471788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799F1-514F-5ECD-249D-A86E0476812F}"/>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B6C93082-444F-7532-F080-C45BE45B0CFB}"/>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13934699-AA00-CBA5-16B4-C37945AE8C74}"/>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A64E9C98-58B5-4CC9-0EC8-1909215FAF51}"/>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0C93ED35-5EAE-CE95-C359-1F2B79CD7766}"/>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0C508EDE-E94F-C4A1-0188-DFF3D0EBCAE1}"/>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A37BC6A5-66FF-2CA9-215F-0EEFD9318BB6}"/>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2FAEABC9-2425-83D8-DBE6-1379DE41EBF2}"/>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231045F3-7541-9833-590C-476F6CC4A0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5" name="CuadroTexto 4">
            <a:extLst>
              <a:ext uri="{FF2B5EF4-FFF2-40B4-BE49-F238E27FC236}">
                <a16:creationId xmlns:a16="http://schemas.microsoft.com/office/drawing/2014/main" id="{7DCD2D3F-7A2F-CD1B-9F8E-32FD38B2FD41}"/>
              </a:ext>
            </a:extLst>
          </p:cNvPr>
          <p:cNvSpPr txBox="1"/>
          <p:nvPr/>
        </p:nvSpPr>
        <p:spPr>
          <a:xfrm>
            <a:off x="1843373" y="3111806"/>
            <a:ext cx="8740140" cy="1138773"/>
          </a:xfrm>
          <a:prstGeom prst="rect">
            <a:avLst/>
          </a:prstGeom>
          <a:noFill/>
        </p:spPr>
        <p:txBody>
          <a:bodyPr wrap="square">
            <a:spAutoFit/>
          </a:bodyPr>
          <a:lstStyle/>
          <a:p>
            <a:pPr algn="ctr"/>
            <a:r>
              <a:rPr lang="es-CO" sz="3200" b="1" cap="none" spc="0" dirty="0">
                <a:ln w="12700" cmpd="sng">
                  <a:solidFill>
                    <a:schemeClr val="accent4"/>
                  </a:solidFill>
                  <a:prstDash val="solid"/>
                </a:ln>
                <a:effectLst/>
              </a:rPr>
              <a:t>PRESTACIÓN DE SERVICIOS DE SALUD </a:t>
            </a:r>
          </a:p>
          <a:p>
            <a:pPr algn="ctr"/>
            <a:endParaRPr lang="es-CO" sz="1800" b="1" cap="none" spc="0" dirty="0">
              <a:ln w="12700" cmpd="sng">
                <a:solidFill>
                  <a:schemeClr val="accent4"/>
                </a:solidFill>
                <a:prstDash val="solid"/>
              </a:ln>
              <a:solidFill>
                <a:schemeClr val="accent6">
                  <a:lumMod val="75000"/>
                </a:schemeClr>
              </a:solidFill>
              <a:effectLst/>
            </a:endParaRPr>
          </a:p>
          <a:p>
            <a:pPr algn="ctr"/>
            <a:endParaRPr lang="es-CO" sz="1800" b="1" dirty="0">
              <a:ln w="12700" cmpd="sng">
                <a:solidFill>
                  <a:schemeClr val="accent4"/>
                </a:solidFill>
                <a:prstDash val="solid"/>
              </a:ln>
              <a:solidFill>
                <a:schemeClr val="accent6">
                  <a:lumMod val="75000"/>
                </a:schemeClr>
              </a:solidFill>
            </a:endParaRPr>
          </a:p>
        </p:txBody>
      </p:sp>
    </p:spTree>
    <p:extLst>
      <p:ext uri="{BB962C8B-B14F-4D97-AF65-F5344CB8AC3E}">
        <p14:creationId xmlns:p14="http://schemas.microsoft.com/office/powerpoint/2010/main" val="248059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Rectángulo 1">
            <a:extLst>
              <a:ext uri="{FF2B5EF4-FFF2-40B4-BE49-F238E27FC236}">
                <a16:creationId xmlns:a16="http://schemas.microsoft.com/office/drawing/2014/main" id="{AF399260-DEB5-44F4-B178-B50A2B7C6B11}"/>
              </a:ext>
            </a:extLst>
          </p:cNvPr>
          <p:cNvSpPr/>
          <p:nvPr/>
        </p:nvSpPr>
        <p:spPr>
          <a:xfrm>
            <a:off x="2311068" y="1663387"/>
            <a:ext cx="7198958" cy="830997"/>
          </a:xfrm>
          <a:prstGeom prst="rect">
            <a:avLst/>
          </a:prstGeom>
          <a:noFill/>
        </p:spPr>
        <p:txBody>
          <a:bodyPr wrap="none" lIns="91440" tIns="45720" rIns="91440" bIns="45720">
            <a:spAutoFit/>
          </a:bodyPr>
          <a:lstStyle/>
          <a:p>
            <a:pPr algn="ctr"/>
            <a:r>
              <a:rPr lang="es-ES" sz="4800" b="0" cap="none" spc="0" dirty="0">
                <a:ln w="0"/>
                <a:solidFill>
                  <a:schemeClr val="tx1"/>
                </a:solidFill>
                <a:effectLst>
                  <a:outerShdw blurRad="38100" dist="19050" dir="2700000" algn="tl" rotWithShape="0">
                    <a:schemeClr val="dk1">
                      <a:alpha val="40000"/>
                    </a:schemeClr>
                  </a:outerShdw>
                </a:effectLst>
              </a:rPr>
              <a:t>Indicadores de Oportunidad</a:t>
            </a:r>
          </a:p>
        </p:txBody>
      </p:sp>
      <p:graphicFrame>
        <p:nvGraphicFramePr>
          <p:cNvPr id="4" name="Tabla 4">
            <a:extLst>
              <a:ext uri="{FF2B5EF4-FFF2-40B4-BE49-F238E27FC236}">
                <a16:creationId xmlns:a16="http://schemas.microsoft.com/office/drawing/2014/main" id="{F97035E8-6078-4A2F-A43E-F18C431798D6}"/>
              </a:ext>
            </a:extLst>
          </p:cNvPr>
          <p:cNvGraphicFramePr>
            <a:graphicFrameLocks noGrp="1"/>
          </p:cNvGraphicFramePr>
          <p:nvPr/>
        </p:nvGraphicFramePr>
        <p:xfrm>
          <a:off x="851215" y="3322049"/>
          <a:ext cx="4792956" cy="799652"/>
        </p:xfrm>
        <a:graphic>
          <a:graphicData uri="http://schemas.openxmlformats.org/drawingml/2006/table">
            <a:tbl>
              <a:tblPr firstRow="1" bandRow="1">
                <a:tableStyleId>{00A15C55-8517-42AA-B614-E9B94910E393}</a:tableStyleId>
              </a:tblPr>
              <a:tblGrid>
                <a:gridCol w="1198239">
                  <a:extLst>
                    <a:ext uri="{9D8B030D-6E8A-4147-A177-3AD203B41FA5}">
                      <a16:colId xmlns:a16="http://schemas.microsoft.com/office/drawing/2014/main" val="1998232355"/>
                    </a:ext>
                  </a:extLst>
                </a:gridCol>
                <a:gridCol w="1198239">
                  <a:extLst>
                    <a:ext uri="{9D8B030D-6E8A-4147-A177-3AD203B41FA5}">
                      <a16:colId xmlns:a16="http://schemas.microsoft.com/office/drawing/2014/main" val="3460774539"/>
                    </a:ext>
                  </a:extLst>
                </a:gridCol>
                <a:gridCol w="1156141">
                  <a:extLst>
                    <a:ext uri="{9D8B030D-6E8A-4147-A177-3AD203B41FA5}">
                      <a16:colId xmlns:a16="http://schemas.microsoft.com/office/drawing/2014/main" val="3667968778"/>
                    </a:ext>
                  </a:extLst>
                </a:gridCol>
                <a:gridCol w="1240337">
                  <a:extLst>
                    <a:ext uri="{9D8B030D-6E8A-4147-A177-3AD203B41FA5}">
                      <a16:colId xmlns:a16="http://schemas.microsoft.com/office/drawing/2014/main" val="1258632421"/>
                    </a:ext>
                  </a:extLst>
                </a:gridCol>
              </a:tblGrid>
              <a:tr h="399826">
                <a:tc>
                  <a:txBody>
                    <a:bodyPr/>
                    <a:lstStyle/>
                    <a:p>
                      <a:pPr marL="0" algn="ctr" defTabSz="914400" rtl="0" eaLnBrk="1" latinLnBrk="0" hangingPunct="1"/>
                      <a:r>
                        <a:rPr lang="es-CO" sz="1800" b="1" kern="1200" dirty="0">
                          <a:solidFill>
                            <a:schemeClr val="lt1"/>
                          </a:solidFill>
                        </a:rPr>
                        <a:t>2021</a:t>
                      </a:r>
                      <a:endParaRPr lang="es-CO" sz="1800" b="1" kern="1200" dirty="0">
                        <a:solidFill>
                          <a:schemeClr val="lt1"/>
                        </a:solidFill>
                        <a:latin typeface="+mn-lt"/>
                        <a:ea typeface="+mn-ea"/>
                        <a:cs typeface="+mn-cs"/>
                      </a:endParaRPr>
                    </a:p>
                  </a:txBody>
                  <a:tcPr>
                    <a:solidFill>
                      <a:schemeClr val="accent4">
                        <a:lumMod val="60000"/>
                        <a:lumOff val="40000"/>
                      </a:schemeClr>
                    </a:solidFill>
                  </a:tcPr>
                </a:tc>
                <a:tc>
                  <a:txBody>
                    <a:bodyPr/>
                    <a:lstStyle/>
                    <a:p>
                      <a:pPr algn="ctr"/>
                      <a:r>
                        <a:rPr lang="es-CO" dirty="0"/>
                        <a:t>2022</a:t>
                      </a:r>
                    </a:p>
                  </a:txBody>
                  <a:tcPr>
                    <a:solidFill>
                      <a:schemeClr val="accent4">
                        <a:lumMod val="60000"/>
                        <a:lumOff val="40000"/>
                      </a:schemeClr>
                    </a:solidFill>
                  </a:tcPr>
                </a:tc>
                <a:tc>
                  <a:txBody>
                    <a:bodyPr/>
                    <a:lstStyle/>
                    <a:p>
                      <a:pPr algn="ctr"/>
                      <a:r>
                        <a:rPr lang="es-CO" dirty="0"/>
                        <a:t>2023</a:t>
                      </a:r>
                    </a:p>
                  </a:txBody>
                  <a:tcPr>
                    <a:solidFill>
                      <a:schemeClr val="accent4">
                        <a:lumMod val="60000"/>
                        <a:lumOff val="40000"/>
                      </a:schemeClr>
                    </a:solidFill>
                  </a:tcPr>
                </a:tc>
                <a:tc>
                  <a:txBody>
                    <a:bodyPr/>
                    <a:lstStyle/>
                    <a:p>
                      <a:pPr algn="ctr"/>
                      <a:r>
                        <a:rPr lang="es-CO" dirty="0"/>
                        <a:t>2024</a:t>
                      </a:r>
                    </a:p>
                  </a:txBody>
                  <a:tcPr>
                    <a:solidFill>
                      <a:schemeClr val="accent4">
                        <a:lumMod val="60000"/>
                        <a:lumOff val="40000"/>
                      </a:schemeClr>
                    </a:solidFill>
                  </a:tcPr>
                </a:tc>
                <a:extLst>
                  <a:ext uri="{0D108BD9-81ED-4DB2-BD59-A6C34878D82A}">
                    <a16:rowId xmlns:a16="http://schemas.microsoft.com/office/drawing/2014/main" val="3125384807"/>
                  </a:ext>
                </a:extLst>
              </a:tr>
              <a:tr h="399826">
                <a:tc>
                  <a:txBody>
                    <a:bodyPr/>
                    <a:lstStyle/>
                    <a:p>
                      <a:pPr algn="ctr"/>
                      <a:r>
                        <a:rPr lang="es-CO" dirty="0"/>
                        <a:t>1.8 días</a:t>
                      </a:r>
                    </a:p>
                  </a:txBody>
                  <a:tcPr/>
                </a:tc>
                <a:tc>
                  <a:txBody>
                    <a:bodyPr/>
                    <a:lstStyle/>
                    <a:p>
                      <a:pPr algn="ctr"/>
                      <a:r>
                        <a:rPr lang="es-CO" dirty="0"/>
                        <a:t>1.34 días</a:t>
                      </a:r>
                    </a:p>
                  </a:txBody>
                  <a:tcPr/>
                </a:tc>
                <a:tc>
                  <a:txBody>
                    <a:bodyPr/>
                    <a:lstStyle/>
                    <a:p>
                      <a:pPr algn="ctr"/>
                      <a:r>
                        <a:rPr lang="es-CO" dirty="0"/>
                        <a:t>1.2 días</a:t>
                      </a:r>
                    </a:p>
                  </a:txBody>
                  <a:tcPr/>
                </a:tc>
                <a:tc>
                  <a:txBody>
                    <a:bodyPr/>
                    <a:lstStyle/>
                    <a:p>
                      <a:pPr algn="ctr"/>
                      <a:r>
                        <a:rPr lang="es-CO" dirty="0"/>
                        <a:t>1.2 días</a:t>
                      </a:r>
                    </a:p>
                  </a:txBody>
                  <a:tcPr/>
                </a:tc>
                <a:extLst>
                  <a:ext uri="{0D108BD9-81ED-4DB2-BD59-A6C34878D82A}">
                    <a16:rowId xmlns:a16="http://schemas.microsoft.com/office/drawing/2014/main" val="2001647304"/>
                  </a:ext>
                </a:extLst>
              </a:tr>
            </a:tbl>
          </a:graphicData>
        </a:graphic>
      </p:graphicFrame>
      <p:sp>
        <p:nvSpPr>
          <p:cNvPr id="14" name="Rectángulo 13">
            <a:extLst>
              <a:ext uri="{FF2B5EF4-FFF2-40B4-BE49-F238E27FC236}">
                <a16:creationId xmlns:a16="http://schemas.microsoft.com/office/drawing/2014/main" id="{0883DD56-4157-46F3-A982-D2C471A55B52}"/>
              </a:ext>
            </a:extLst>
          </p:cNvPr>
          <p:cNvSpPr/>
          <p:nvPr/>
        </p:nvSpPr>
        <p:spPr>
          <a:xfrm>
            <a:off x="1036668" y="2732144"/>
            <a:ext cx="4422050" cy="461665"/>
          </a:xfrm>
          <a:prstGeom prst="rect">
            <a:avLst/>
          </a:prstGeom>
          <a:noFill/>
        </p:spPr>
        <p:txBody>
          <a:bodyPr wrap="square" lIns="91440" tIns="45720" rIns="91440" bIns="45720">
            <a:spAutoFit/>
          </a:bodyPr>
          <a:lstStyle/>
          <a:p>
            <a:pPr algn="ctr"/>
            <a:r>
              <a:rPr lang="es-ES" sz="2400" b="0" cap="none" spc="0" dirty="0">
                <a:ln w="0"/>
                <a:solidFill>
                  <a:schemeClr val="tx1"/>
                </a:solidFill>
                <a:effectLst>
                  <a:outerShdw blurRad="38100" dist="19050" dir="2700000" algn="tl" rotWithShape="0">
                    <a:schemeClr val="dk1">
                      <a:alpha val="40000"/>
                    </a:schemeClr>
                  </a:outerShdw>
                </a:effectLst>
              </a:rPr>
              <a:t>Oportunidad citas Medicas</a:t>
            </a:r>
          </a:p>
        </p:txBody>
      </p:sp>
      <p:graphicFrame>
        <p:nvGraphicFramePr>
          <p:cNvPr id="15" name="Tabla 4">
            <a:extLst>
              <a:ext uri="{FF2B5EF4-FFF2-40B4-BE49-F238E27FC236}">
                <a16:creationId xmlns:a16="http://schemas.microsoft.com/office/drawing/2014/main" id="{65DCB0EF-B626-4145-82E7-55E53F08D230}"/>
              </a:ext>
            </a:extLst>
          </p:cNvPr>
          <p:cNvGraphicFramePr>
            <a:graphicFrameLocks noGrp="1"/>
          </p:cNvGraphicFramePr>
          <p:nvPr/>
        </p:nvGraphicFramePr>
        <p:xfrm>
          <a:off x="6547830" y="3324841"/>
          <a:ext cx="4609432" cy="845840"/>
        </p:xfrm>
        <a:graphic>
          <a:graphicData uri="http://schemas.openxmlformats.org/drawingml/2006/table">
            <a:tbl>
              <a:tblPr firstRow="1" bandRow="1">
                <a:tableStyleId>{00A15C55-8517-42AA-B614-E9B94910E393}</a:tableStyleId>
              </a:tblPr>
              <a:tblGrid>
                <a:gridCol w="1152358">
                  <a:extLst>
                    <a:ext uri="{9D8B030D-6E8A-4147-A177-3AD203B41FA5}">
                      <a16:colId xmlns:a16="http://schemas.microsoft.com/office/drawing/2014/main" val="1998232355"/>
                    </a:ext>
                  </a:extLst>
                </a:gridCol>
                <a:gridCol w="1152358">
                  <a:extLst>
                    <a:ext uri="{9D8B030D-6E8A-4147-A177-3AD203B41FA5}">
                      <a16:colId xmlns:a16="http://schemas.microsoft.com/office/drawing/2014/main" val="3460774539"/>
                    </a:ext>
                  </a:extLst>
                </a:gridCol>
                <a:gridCol w="1152358">
                  <a:extLst>
                    <a:ext uri="{9D8B030D-6E8A-4147-A177-3AD203B41FA5}">
                      <a16:colId xmlns:a16="http://schemas.microsoft.com/office/drawing/2014/main" val="3667968778"/>
                    </a:ext>
                  </a:extLst>
                </a:gridCol>
                <a:gridCol w="1152358">
                  <a:extLst>
                    <a:ext uri="{9D8B030D-6E8A-4147-A177-3AD203B41FA5}">
                      <a16:colId xmlns:a16="http://schemas.microsoft.com/office/drawing/2014/main" val="1258632421"/>
                    </a:ext>
                  </a:extLst>
                </a:gridCol>
              </a:tblGrid>
              <a:tr h="422920">
                <a:tc>
                  <a:txBody>
                    <a:bodyPr/>
                    <a:lstStyle/>
                    <a:p>
                      <a:pPr algn="ctr"/>
                      <a:r>
                        <a:rPr lang="es-CO" dirty="0"/>
                        <a:t>2021</a:t>
                      </a:r>
                    </a:p>
                  </a:txBody>
                  <a:tcPr>
                    <a:solidFill>
                      <a:schemeClr val="accent4">
                        <a:lumMod val="60000"/>
                        <a:lumOff val="40000"/>
                      </a:schemeClr>
                    </a:solidFill>
                  </a:tcPr>
                </a:tc>
                <a:tc>
                  <a:txBody>
                    <a:bodyPr/>
                    <a:lstStyle/>
                    <a:p>
                      <a:pPr algn="ctr"/>
                      <a:r>
                        <a:rPr lang="es-CO" dirty="0"/>
                        <a:t>2022</a:t>
                      </a:r>
                    </a:p>
                  </a:txBody>
                  <a:tcPr>
                    <a:solidFill>
                      <a:schemeClr val="accent4">
                        <a:lumMod val="60000"/>
                        <a:lumOff val="40000"/>
                      </a:schemeClr>
                    </a:solidFill>
                  </a:tcPr>
                </a:tc>
                <a:tc>
                  <a:txBody>
                    <a:bodyPr/>
                    <a:lstStyle/>
                    <a:p>
                      <a:pPr algn="ctr"/>
                      <a:r>
                        <a:rPr lang="es-CO" dirty="0"/>
                        <a:t>2023</a:t>
                      </a:r>
                    </a:p>
                  </a:txBody>
                  <a:tcPr>
                    <a:solidFill>
                      <a:schemeClr val="accent4">
                        <a:lumMod val="60000"/>
                        <a:lumOff val="40000"/>
                      </a:schemeClr>
                    </a:solidFill>
                  </a:tcPr>
                </a:tc>
                <a:tc>
                  <a:txBody>
                    <a:bodyPr/>
                    <a:lstStyle/>
                    <a:p>
                      <a:pPr algn="ctr"/>
                      <a:r>
                        <a:rPr lang="es-CO" dirty="0"/>
                        <a:t>2024</a:t>
                      </a:r>
                    </a:p>
                  </a:txBody>
                  <a:tcPr>
                    <a:solidFill>
                      <a:schemeClr val="accent4">
                        <a:lumMod val="60000"/>
                        <a:lumOff val="40000"/>
                      </a:schemeClr>
                    </a:solidFill>
                  </a:tcPr>
                </a:tc>
                <a:extLst>
                  <a:ext uri="{0D108BD9-81ED-4DB2-BD59-A6C34878D82A}">
                    <a16:rowId xmlns:a16="http://schemas.microsoft.com/office/drawing/2014/main" val="3125384807"/>
                  </a:ext>
                </a:extLst>
              </a:tr>
              <a:tr h="422920">
                <a:tc>
                  <a:txBody>
                    <a:bodyPr/>
                    <a:lstStyle/>
                    <a:p>
                      <a:pPr algn="ctr"/>
                      <a:r>
                        <a:rPr lang="es-CO" dirty="0"/>
                        <a:t>1.4 días</a:t>
                      </a:r>
                    </a:p>
                  </a:txBody>
                  <a:tcPr/>
                </a:tc>
                <a:tc>
                  <a:txBody>
                    <a:bodyPr/>
                    <a:lstStyle/>
                    <a:p>
                      <a:pPr algn="ctr"/>
                      <a:r>
                        <a:rPr lang="es-CO" dirty="0"/>
                        <a:t>1.8 días</a:t>
                      </a:r>
                    </a:p>
                  </a:txBody>
                  <a:tcPr/>
                </a:tc>
                <a:tc>
                  <a:txBody>
                    <a:bodyPr/>
                    <a:lstStyle/>
                    <a:p>
                      <a:pPr algn="ctr"/>
                      <a:r>
                        <a:rPr lang="es-CO" dirty="0"/>
                        <a:t>1.2 días</a:t>
                      </a:r>
                    </a:p>
                  </a:txBody>
                  <a:tcPr/>
                </a:tc>
                <a:tc>
                  <a:txBody>
                    <a:bodyPr/>
                    <a:lstStyle/>
                    <a:p>
                      <a:pPr algn="ctr"/>
                      <a:r>
                        <a:rPr lang="es-CO" dirty="0"/>
                        <a:t>1.5 días</a:t>
                      </a:r>
                    </a:p>
                  </a:txBody>
                  <a:tcPr/>
                </a:tc>
                <a:extLst>
                  <a:ext uri="{0D108BD9-81ED-4DB2-BD59-A6C34878D82A}">
                    <a16:rowId xmlns:a16="http://schemas.microsoft.com/office/drawing/2014/main" val="2001647304"/>
                  </a:ext>
                </a:extLst>
              </a:tr>
            </a:tbl>
          </a:graphicData>
        </a:graphic>
      </p:graphicFrame>
      <p:sp>
        <p:nvSpPr>
          <p:cNvPr id="16" name="Rectángulo 15">
            <a:extLst>
              <a:ext uri="{FF2B5EF4-FFF2-40B4-BE49-F238E27FC236}">
                <a16:creationId xmlns:a16="http://schemas.microsoft.com/office/drawing/2014/main" id="{6DAAC7B1-D571-441C-AD8C-AB139CF0C6BB}"/>
              </a:ext>
            </a:extLst>
          </p:cNvPr>
          <p:cNvSpPr/>
          <p:nvPr/>
        </p:nvSpPr>
        <p:spPr>
          <a:xfrm>
            <a:off x="6545899" y="2732144"/>
            <a:ext cx="4609433" cy="461665"/>
          </a:xfrm>
          <a:prstGeom prst="rect">
            <a:avLst/>
          </a:prstGeom>
          <a:noFill/>
        </p:spPr>
        <p:txBody>
          <a:bodyPr wrap="square" lIns="91440" tIns="45720" rIns="91440" bIns="45720">
            <a:spAutoFit/>
          </a:bodyPr>
          <a:lstStyle/>
          <a:p>
            <a:pPr algn="ctr"/>
            <a:r>
              <a:rPr lang="es-ES" sz="2400" b="0" cap="none" spc="0" dirty="0">
                <a:ln w="0"/>
                <a:solidFill>
                  <a:schemeClr val="tx1"/>
                </a:solidFill>
                <a:effectLst>
                  <a:outerShdw blurRad="38100" dist="19050" dir="2700000" algn="tl" rotWithShape="0">
                    <a:schemeClr val="dk1">
                      <a:alpha val="40000"/>
                    </a:schemeClr>
                  </a:outerShdw>
                </a:effectLst>
              </a:rPr>
              <a:t>Oportunidad citas Odontológica</a:t>
            </a:r>
          </a:p>
        </p:txBody>
      </p:sp>
      <p:sp>
        <p:nvSpPr>
          <p:cNvPr id="17" name="Rectángulo 16">
            <a:extLst>
              <a:ext uri="{FF2B5EF4-FFF2-40B4-BE49-F238E27FC236}">
                <a16:creationId xmlns:a16="http://schemas.microsoft.com/office/drawing/2014/main" id="{B8485C63-A437-4B13-904B-77CA0B452CC4}"/>
              </a:ext>
            </a:extLst>
          </p:cNvPr>
          <p:cNvSpPr/>
          <p:nvPr/>
        </p:nvSpPr>
        <p:spPr>
          <a:xfrm>
            <a:off x="639364" y="4536548"/>
            <a:ext cx="10542365" cy="1015663"/>
          </a:xfrm>
          <a:prstGeom prst="rect">
            <a:avLst/>
          </a:prstGeom>
          <a:noFill/>
        </p:spPr>
        <p:txBody>
          <a:bodyPr wrap="square" lIns="91440" tIns="45720" rIns="91440" bIns="45720">
            <a:spAutoFit/>
          </a:bodyPr>
          <a:lstStyle/>
          <a:p>
            <a:pPr algn="just"/>
            <a:r>
              <a:rPr lang="es-ES" sz="2000" dirty="0"/>
              <a:t>La E.S.E ha mantenido  la oportunidad de consulta según lo establecido por la normatividades vigente, proceso que exige mantener talento humano necesario para la prestación de servicios de salud ofertados, personal de direccionamiento de servicios.</a:t>
            </a:r>
            <a:endParaRPr lang="es-ES" sz="2000" b="0" cap="none" spc="0" dirty="0">
              <a:ln w="0"/>
              <a:solidFill>
                <a:schemeClr val="tx1"/>
              </a:solidFill>
              <a:effectLst>
                <a:outerShdw blurRad="38100" dist="19050" dir="2700000" algn="tl" rotWithShape="0">
                  <a:schemeClr val="dk1">
                    <a:alpha val="40000"/>
                  </a:schemeClr>
                </a:outerShdw>
              </a:effectLst>
            </a:endParaRPr>
          </a:p>
        </p:txBody>
      </p:sp>
      <p:graphicFrame>
        <p:nvGraphicFramePr>
          <p:cNvPr id="5" name="Tabla 4">
            <a:extLst>
              <a:ext uri="{FF2B5EF4-FFF2-40B4-BE49-F238E27FC236}">
                <a16:creationId xmlns:a16="http://schemas.microsoft.com/office/drawing/2014/main" id="{060463BC-82EA-4F4E-8901-C7F9FA9376B3}"/>
              </a:ext>
            </a:extLst>
          </p:cNvPr>
          <p:cNvGraphicFramePr>
            <a:graphicFrameLocks noGrp="1"/>
          </p:cNvGraphicFramePr>
          <p:nvPr/>
        </p:nvGraphicFramePr>
        <p:xfrm>
          <a:off x="10363200" y="4498428"/>
          <a:ext cx="208280" cy="365760"/>
        </p:xfrm>
        <a:graphic>
          <a:graphicData uri="http://schemas.openxmlformats.org/drawingml/2006/table">
            <a:tbl>
              <a:tblPr/>
              <a:tblGrid>
                <a:gridCol w="208280">
                  <a:extLst>
                    <a:ext uri="{9D8B030D-6E8A-4147-A177-3AD203B41FA5}">
                      <a16:colId xmlns:a16="http://schemas.microsoft.com/office/drawing/2014/main" val="1206798145"/>
                    </a:ext>
                  </a:extLst>
                </a:gridCol>
              </a:tblGrid>
              <a:tr h="0">
                <a:tc>
                  <a:txBody>
                    <a:bodyPr/>
                    <a:lstStyle/>
                    <a:p>
                      <a:endParaRPr lang="es-CO" dirty="0"/>
                    </a:p>
                  </a:txBody>
                  <a:tcPr>
                    <a:lnL w="28575" cmpd="sng">
                      <a:solidFill>
                        <a:schemeClr val="bg1"/>
                      </a:solidFill>
                      <a:prstDash val="solid"/>
                    </a:lnL>
                    <a:lnR w="28575" cmpd="sng">
                      <a:solidFill>
                        <a:schemeClr val="bg1"/>
                      </a:solidFill>
                      <a:prstDash val="solid"/>
                    </a:lnR>
                    <a:lnT w="28575" cmpd="sng">
                      <a:solidFill>
                        <a:schemeClr val="bg1"/>
                      </a:solidFill>
                      <a:prstDash val="solid"/>
                    </a:lnT>
                    <a:lnB w="28575" cmpd="sng">
                      <a:solidFill>
                        <a:schemeClr val="bg1"/>
                      </a:solidFill>
                      <a:prstDash val="solid"/>
                    </a:lnB>
                  </a:tcPr>
                </a:tc>
                <a:extLst>
                  <a:ext uri="{0D108BD9-81ED-4DB2-BD59-A6C34878D82A}">
                    <a16:rowId xmlns:a16="http://schemas.microsoft.com/office/drawing/2014/main" val="3229451207"/>
                  </a:ext>
                </a:extLst>
              </a:tr>
            </a:tbl>
          </a:graphicData>
        </a:graphic>
      </p:graphicFrame>
    </p:spTree>
    <p:extLst>
      <p:ext uri="{BB962C8B-B14F-4D97-AF65-F5344CB8AC3E}">
        <p14:creationId xmlns:p14="http://schemas.microsoft.com/office/powerpoint/2010/main" val="2959981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agrama de flujo: conector fuera de página 4">
            <a:extLst>
              <a:ext uri="{FF2B5EF4-FFF2-40B4-BE49-F238E27FC236}">
                <a16:creationId xmlns:a16="http://schemas.microsoft.com/office/drawing/2014/main" id="{C994DFE7-2DDE-459E-B455-EBB669BE083E}"/>
              </a:ext>
            </a:extLst>
          </p:cNvPr>
          <p:cNvSpPr/>
          <p:nvPr/>
        </p:nvSpPr>
        <p:spPr>
          <a:xfrm rot="16200000">
            <a:off x="409295" y="2643734"/>
            <a:ext cx="842044" cy="1660634"/>
          </a:xfrm>
          <a:prstGeom prst="flowChartOffpageConnector">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457" y="44301"/>
            <a:ext cx="3358633" cy="1951063"/>
          </a:xfrm>
          <a:prstGeom prst="rect">
            <a:avLst/>
          </a:prstGeom>
        </p:spPr>
      </p:pic>
      <p:sp>
        <p:nvSpPr>
          <p:cNvPr id="2" name="Rectángulo 1">
            <a:extLst>
              <a:ext uri="{FF2B5EF4-FFF2-40B4-BE49-F238E27FC236}">
                <a16:creationId xmlns:a16="http://schemas.microsoft.com/office/drawing/2014/main" id="{AF399260-DEB5-44F4-B178-B50A2B7C6B11}"/>
              </a:ext>
            </a:extLst>
          </p:cNvPr>
          <p:cNvSpPr/>
          <p:nvPr/>
        </p:nvSpPr>
        <p:spPr>
          <a:xfrm>
            <a:off x="-129924" y="3214631"/>
            <a:ext cx="1660635" cy="523220"/>
          </a:xfrm>
          <a:prstGeom prst="rect">
            <a:avLst/>
          </a:prstGeom>
          <a:noFill/>
        </p:spPr>
        <p:txBody>
          <a:bodyPr wrap="square" lIns="91440" tIns="45720" rIns="91440" bIns="45720">
            <a:spAutoFit/>
          </a:bodyPr>
          <a:lstStyle/>
          <a:p>
            <a:pPr algn="ctr"/>
            <a:r>
              <a:rPr lang="es-ES" sz="1400" cap="none" spc="0" dirty="0">
                <a:ln w="0"/>
                <a:solidFill>
                  <a:schemeClr val="tx1"/>
                </a:solidFill>
                <a:effectLst>
                  <a:outerShdw blurRad="38100" dist="19050" dir="2700000" algn="tl" rotWithShape="0">
                    <a:schemeClr val="dk1">
                      <a:alpha val="40000"/>
                    </a:schemeClr>
                  </a:outerShdw>
                </a:effectLst>
              </a:rPr>
              <a:t>Indicadores de Oportunidad</a:t>
            </a:r>
          </a:p>
        </p:txBody>
      </p:sp>
      <p:graphicFrame>
        <p:nvGraphicFramePr>
          <p:cNvPr id="4" name="Tabla 4">
            <a:extLst>
              <a:ext uri="{FF2B5EF4-FFF2-40B4-BE49-F238E27FC236}">
                <a16:creationId xmlns:a16="http://schemas.microsoft.com/office/drawing/2014/main" id="{F97035E8-6078-4A2F-A43E-F18C431798D6}"/>
              </a:ext>
            </a:extLst>
          </p:cNvPr>
          <p:cNvGraphicFramePr>
            <a:graphicFrameLocks noGrp="1"/>
          </p:cNvGraphicFramePr>
          <p:nvPr/>
        </p:nvGraphicFramePr>
        <p:xfrm>
          <a:off x="2021232" y="2829225"/>
          <a:ext cx="8871284" cy="1290130"/>
        </p:xfrm>
        <a:graphic>
          <a:graphicData uri="http://schemas.openxmlformats.org/drawingml/2006/table">
            <a:tbl>
              <a:tblPr firstRow="1" bandRow="1">
                <a:tableStyleId>{00A15C55-8517-42AA-B614-E9B94910E393}</a:tableStyleId>
              </a:tblPr>
              <a:tblGrid>
                <a:gridCol w="2217821">
                  <a:extLst>
                    <a:ext uri="{9D8B030D-6E8A-4147-A177-3AD203B41FA5}">
                      <a16:colId xmlns:a16="http://schemas.microsoft.com/office/drawing/2014/main" val="1998232355"/>
                    </a:ext>
                  </a:extLst>
                </a:gridCol>
                <a:gridCol w="2217821">
                  <a:extLst>
                    <a:ext uri="{9D8B030D-6E8A-4147-A177-3AD203B41FA5}">
                      <a16:colId xmlns:a16="http://schemas.microsoft.com/office/drawing/2014/main" val="3460774539"/>
                    </a:ext>
                  </a:extLst>
                </a:gridCol>
                <a:gridCol w="2217821">
                  <a:extLst>
                    <a:ext uri="{9D8B030D-6E8A-4147-A177-3AD203B41FA5}">
                      <a16:colId xmlns:a16="http://schemas.microsoft.com/office/drawing/2014/main" val="3667968778"/>
                    </a:ext>
                  </a:extLst>
                </a:gridCol>
                <a:gridCol w="2217821">
                  <a:extLst>
                    <a:ext uri="{9D8B030D-6E8A-4147-A177-3AD203B41FA5}">
                      <a16:colId xmlns:a16="http://schemas.microsoft.com/office/drawing/2014/main" val="1258632421"/>
                    </a:ext>
                  </a:extLst>
                </a:gridCol>
              </a:tblGrid>
              <a:tr h="645065">
                <a:tc>
                  <a:txBody>
                    <a:bodyPr/>
                    <a:lstStyle/>
                    <a:p>
                      <a:pPr algn="ctr"/>
                      <a:r>
                        <a:rPr lang="es-CO" dirty="0"/>
                        <a:t>2021</a:t>
                      </a:r>
                    </a:p>
                  </a:txBody>
                  <a:tcPr anchor="ctr">
                    <a:solidFill>
                      <a:schemeClr val="accent4">
                        <a:lumMod val="60000"/>
                        <a:lumOff val="40000"/>
                      </a:schemeClr>
                    </a:solidFill>
                  </a:tcPr>
                </a:tc>
                <a:tc>
                  <a:txBody>
                    <a:bodyPr/>
                    <a:lstStyle/>
                    <a:p>
                      <a:pPr algn="ctr"/>
                      <a:r>
                        <a:rPr lang="es-CO" dirty="0"/>
                        <a:t>2022</a:t>
                      </a:r>
                    </a:p>
                  </a:txBody>
                  <a:tcPr anchor="ctr">
                    <a:solidFill>
                      <a:schemeClr val="accent4">
                        <a:lumMod val="60000"/>
                        <a:lumOff val="40000"/>
                      </a:schemeClr>
                    </a:solidFill>
                  </a:tcPr>
                </a:tc>
                <a:tc>
                  <a:txBody>
                    <a:bodyPr/>
                    <a:lstStyle/>
                    <a:p>
                      <a:pPr algn="ctr"/>
                      <a:r>
                        <a:rPr lang="es-CO" dirty="0"/>
                        <a:t>2023</a:t>
                      </a:r>
                    </a:p>
                  </a:txBody>
                  <a:tcPr anchor="ctr">
                    <a:solidFill>
                      <a:schemeClr val="accent4">
                        <a:lumMod val="60000"/>
                        <a:lumOff val="40000"/>
                      </a:schemeClr>
                    </a:solidFill>
                  </a:tcPr>
                </a:tc>
                <a:tc>
                  <a:txBody>
                    <a:bodyPr/>
                    <a:lstStyle/>
                    <a:p>
                      <a:pPr algn="ctr"/>
                      <a:r>
                        <a:rPr lang="es-CO" dirty="0"/>
                        <a:t>2024</a:t>
                      </a:r>
                    </a:p>
                  </a:txBody>
                  <a:tcPr anchor="ctr">
                    <a:solidFill>
                      <a:schemeClr val="accent4">
                        <a:lumMod val="60000"/>
                        <a:lumOff val="40000"/>
                      </a:schemeClr>
                    </a:solidFill>
                  </a:tcPr>
                </a:tc>
                <a:extLst>
                  <a:ext uri="{0D108BD9-81ED-4DB2-BD59-A6C34878D82A}">
                    <a16:rowId xmlns:a16="http://schemas.microsoft.com/office/drawing/2014/main" val="3125384807"/>
                  </a:ext>
                </a:extLst>
              </a:tr>
              <a:tr h="645065">
                <a:tc>
                  <a:txBody>
                    <a:bodyPr/>
                    <a:lstStyle/>
                    <a:p>
                      <a:pPr algn="ctr"/>
                      <a:r>
                        <a:rPr lang="es-CO" dirty="0"/>
                        <a:t>3,38 MINUTOS</a:t>
                      </a:r>
                    </a:p>
                  </a:txBody>
                  <a:tcPr anchor="ctr"/>
                </a:tc>
                <a:tc>
                  <a:txBody>
                    <a:bodyPr/>
                    <a:lstStyle/>
                    <a:p>
                      <a:pPr algn="ctr"/>
                      <a:r>
                        <a:rPr lang="es-CO" dirty="0"/>
                        <a:t>16 MINUTOS</a:t>
                      </a:r>
                    </a:p>
                  </a:txBody>
                  <a:tcPr anchor="ctr"/>
                </a:tc>
                <a:tc>
                  <a:txBody>
                    <a:bodyPr/>
                    <a:lstStyle/>
                    <a:p>
                      <a:pPr algn="ctr"/>
                      <a:r>
                        <a:rPr lang="es-CO" dirty="0"/>
                        <a:t>11 MINUTOS</a:t>
                      </a:r>
                    </a:p>
                  </a:txBody>
                  <a:tcPr anchor="ctr"/>
                </a:tc>
                <a:tc>
                  <a:txBody>
                    <a:bodyPr/>
                    <a:lstStyle/>
                    <a:p>
                      <a:pPr algn="ctr"/>
                      <a:r>
                        <a:rPr lang="es-CO" dirty="0"/>
                        <a:t>2 MINUTOS</a:t>
                      </a:r>
                    </a:p>
                  </a:txBody>
                  <a:tcPr anchor="ctr"/>
                </a:tc>
                <a:extLst>
                  <a:ext uri="{0D108BD9-81ED-4DB2-BD59-A6C34878D82A}">
                    <a16:rowId xmlns:a16="http://schemas.microsoft.com/office/drawing/2014/main" val="2001647304"/>
                  </a:ext>
                </a:extLst>
              </a:tr>
            </a:tbl>
          </a:graphicData>
        </a:graphic>
      </p:graphicFrame>
      <p:sp>
        <p:nvSpPr>
          <p:cNvPr id="14" name="Rectángulo 13">
            <a:extLst>
              <a:ext uri="{FF2B5EF4-FFF2-40B4-BE49-F238E27FC236}">
                <a16:creationId xmlns:a16="http://schemas.microsoft.com/office/drawing/2014/main" id="{0883DD56-4157-46F3-A982-D2C471A55B52}"/>
              </a:ext>
            </a:extLst>
          </p:cNvPr>
          <p:cNvSpPr/>
          <p:nvPr/>
        </p:nvSpPr>
        <p:spPr>
          <a:xfrm>
            <a:off x="1198179" y="1856148"/>
            <a:ext cx="10050039" cy="707886"/>
          </a:xfrm>
          <a:prstGeom prst="rect">
            <a:avLst/>
          </a:prstGeom>
          <a:noFill/>
        </p:spPr>
        <p:txBody>
          <a:bodyPr wrap="square" lIns="91440" tIns="45720" rIns="91440" bIns="45720">
            <a:spAutoFit/>
          </a:bodyPr>
          <a:lstStyle/>
          <a:p>
            <a:pPr algn="ctr"/>
            <a:r>
              <a:rPr lang="es-ES" sz="4000" b="0" cap="none" spc="0" dirty="0">
                <a:ln w="0"/>
                <a:solidFill>
                  <a:schemeClr val="tx1"/>
                </a:solidFill>
                <a:effectLst>
                  <a:outerShdw blurRad="38100" dist="19050" dir="2700000" algn="tl" rotWithShape="0">
                    <a:schemeClr val="dk1">
                      <a:alpha val="40000"/>
                    </a:schemeClr>
                  </a:outerShdw>
                </a:effectLst>
              </a:rPr>
              <a:t>OPORTUNIDAD TRIAGE II</a:t>
            </a:r>
          </a:p>
        </p:txBody>
      </p:sp>
      <p:sp>
        <p:nvSpPr>
          <p:cNvPr id="17" name="Rectángulo 16">
            <a:extLst>
              <a:ext uri="{FF2B5EF4-FFF2-40B4-BE49-F238E27FC236}">
                <a16:creationId xmlns:a16="http://schemas.microsoft.com/office/drawing/2014/main" id="{E6CC89C1-AF2F-4E59-94EC-D97851B00030}"/>
              </a:ext>
            </a:extLst>
          </p:cNvPr>
          <p:cNvSpPr/>
          <p:nvPr/>
        </p:nvSpPr>
        <p:spPr>
          <a:xfrm>
            <a:off x="1198179" y="4388448"/>
            <a:ext cx="10542365" cy="1015663"/>
          </a:xfrm>
          <a:prstGeom prst="rect">
            <a:avLst/>
          </a:prstGeom>
          <a:noFill/>
        </p:spPr>
        <p:txBody>
          <a:bodyPr wrap="square" lIns="91440" tIns="45720" rIns="91440" bIns="45720">
            <a:spAutoFit/>
          </a:bodyPr>
          <a:lstStyle/>
          <a:p>
            <a:pPr algn="just"/>
            <a:r>
              <a:rPr lang="es-ES" sz="2000" dirty="0"/>
              <a:t>La E.S.E para la vigencia 2024  ha venido implementando estrategias de fortalecimiento frente a la oportunidad en la atención de los usuarios  en servicio de urgencias y cumpliendo con indicadores como es  atención de pacientes clasificados TRIAGE II	 , atención no mayor a 30 </a:t>
            </a:r>
            <a:r>
              <a:rPr lang="es-ES" sz="2000" dirty="0" err="1"/>
              <a:t>mn</a:t>
            </a:r>
            <a:r>
              <a:rPr lang="es-ES" sz="2000" dirty="0"/>
              <a:t>.</a:t>
            </a:r>
            <a:endParaRPr lang="es-ES" sz="2000" b="0" cap="none" spc="0"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82554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graphicFrame>
        <p:nvGraphicFramePr>
          <p:cNvPr id="4" name="Tabla 4">
            <a:extLst>
              <a:ext uri="{FF2B5EF4-FFF2-40B4-BE49-F238E27FC236}">
                <a16:creationId xmlns:a16="http://schemas.microsoft.com/office/drawing/2014/main" id="{F97035E8-6078-4A2F-A43E-F18C431798D6}"/>
              </a:ext>
            </a:extLst>
          </p:cNvPr>
          <p:cNvGraphicFramePr>
            <a:graphicFrameLocks noGrp="1"/>
          </p:cNvGraphicFramePr>
          <p:nvPr/>
        </p:nvGraphicFramePr>
        <p:xfrm>
          <a:off x="1937148" y="2807867"/>
          <a:ext cx="8871284" cy="1290130"/>
        </p:xfrm>
        <a:graphic>
          <a:graphicData uri="http://schemas.openxmlformats.org/drawingml/2006/table">
            <a:tbl>
              <a:tblPr firstRow="1" bandRow="1">
                <a:tableStyleId>{00A15C55-8517-42AA-B614-E9B94910E393}</a:tableStyleId>
              </a:tblPr>
              <a:tblGrid>
                <a:gridCol w="2217821">
                  <a:extLst>
                    <a:ext uri="{9D8B030D-6E8A-4147-A177-3AD203B41FA5}">
                      <a16:colId xmlns:a16="http://schemas.microsoft.com/office/drawing/2014/main" val="1998232355"/>
                    </a:ext>
                  </a:extLst>
                </a:gridCol>
                <a:gridCol w="2217821">
                  <a:extLst>
                    <a:ext uri="{9D8B030D-6E8A-4147-A177-3AD203B41FA5}">
                      <a16:colId xmlns:a16="http://schemas.microsoft.com/office/drawing/2014/main" val="3460774539"/>
                    </a:ext>
                  </a:extLst>
                </a:gridCol>
                <a:gridCol w="2217821">
                  <a:extLst>
                    <a:ext uri="{9D8B030D-6E8A-4147-A177-3AD203B41FA5}">
                      <a16:colId xmlns:a16="http://schemas.microsoft.com/office/drawing/2014/main" val="3667968778"/>
                    </a:ext>
                  </a:extLst>
                </a:gridCol>
                <a:gridCol w="2217821">
                  <a:extLst>
                    <a:ext uri="{9D8B030D-6E8A-4147-A177-3AD203B41FA5}">
                      <a16:colId xmlns:a16="http://schemas.microsoft.com/office/drawing/2014/main" val="1258632421"/>
                    </a:ext>
                  </a:extLst>
                </a:gridCol>
              </a:tblGrid>
              <a:tr h="645065">
                <a:tc>
                  <a:txBody>
                    <a:bodyPr/>
                    <a:lstStyle/>
                    <a:p>
                      <a:pPr algn="ctr"/>
                      <a:r>
                        <a:rPr lang="es-CO" dirty="0"/>
                        <a:t>2021</a:t>
                      </a:r>
                    </a:p>
                  </a:txBody>
                  <a:tcPr anchor="ctr"/>
                </a:tc>
                <a:tc>
                  <a:txBody>
                    <a:bodyPr/>
                    <a:lstStyle/>
                    <a:p>
                      <a:pPr algn="ctr"/>
                      <a:r>
                        <a:rPr lang="es-CO" dirty="0"/>
                        <a:t>2022</a:t>
                      </a:r>
                    </a:p>
                  </a:txBody>
                  <a:tcPr anchor="ctr"/>
                </a:tc>
                <a:tc>
                  <a:txBody>
                    <a:bodyPr/>
                    <a:lstStyle/>
                    <a:p>
                      <a:pPr algn="ctr"/>
                      <a:r>
                        <a:rPr lang="es-CO" dirty="0"/>
                        <a:t>2023</a:t>
                      </a:r>
                    </a:p>
                  </a:txBody>
                  <a:tcPr anchor="ctr"/>
                </a:tc>
                <a:tc>
                  <a:txBody>
                    <a:bodyPr/>
                    <a:lstStyle/>
                    <a:p>
                      <a:pPr algn="ctr"/>
                      <a:r>
                        <a:rPr lang="es-CO" dirty="0"/>
                        <a:t>2024</a:t>
                      </a:r>
                    </a:p>
                  </a:txBody>
                  <a:tcPr anchor="ctr"/>
                </a:tc>
                <a:extLst>
                  <a:ext uri="{0D108BD9-81ED-4DB2-BD59-A6C34878D82A}">
                    <a16:rowId xmlns:a16="http://schemas.microsoft.com/office/drawing/2014/main" val="3125384807"/>
                  </a:ext>
                </a:extLst>
              </a:tr>
              <a:tr h="645065">
                <a:tc>
                  <a:txBody>
                    <a:bodyPr/>
                    <a:lstStyle/>
                    <a:p>
                      <a:pPr algn="ctr"/>
                      <a:r>
                        <a:rPr lang="es-CO" dirty="0"/>
                        <a:t>59.401</a:t>
                      </a:r>
                    </a:p>
                  </a:txBody>
                  <a:tcPr anchor="ctr"/>
                </a:tc>
                <a:tc>
                  <a:txBody>
                    <a:bodyPr/>
                    <a:lstStyle/>
                    <a:p>
                      <a:pPr algn="ctr"/>
                      <a:r>
                        <a:rPr lang="es-CO" dirty="0"/>
                        <a:t>27.520</a:t>
                      </a:r>
                    </a:p>
                  </a:txBody>
                  <a:tcPr anchor="ctr"/>
                </a:tc>
                <a:tc>
                  <a:txBody>
                    <a:bodyPr/>
                    <a:lstStyle/>
                    <a:p>
                      <a:pPr algn="ctr"/>
                      <a:r>
                        <a:rPr lang="es-CO" dirty="0"/>
                        <a:t>14.063</a:t>
                      </a:r>
                    </a:p>
                  </a:txBody>
                  <a:tcPr anchor="ctr"/>
                </a:tc>
                <a:tc>
                  <a:txBody>
                    <a:bodyPr/>
                    <a:lstStyle/>
                    <a:p>
                      <a:pPr algn="ctr"/>
                      <a:r>
                        <a:rPr lang="es-CO" dirty="0"/>
                        <a:t>11.946</a:t>
                      </a:r>
                    </a:p>
                  </a:txBody>
                  <a:tcPr anchor="ctr"/>
                </a:tc>
                <a:extLst>
                  <a:ext uri="{0D108BD9-81ED-4DB2-BD59-A6C34878D82A}">
                    <a16:rowId xmlns:a16="http://schemas.microsoft.com/office/drawing/2014/main" val="2001647304"/>
                  </a:ext>
                </a:extLst>
              </a:tr>
            </a:tbl>
          </a:graphicData>
        </a:graphic>
      </p:graphicFrame>
      <p:sp>
        <p:nvSpPr>
          <p:cNvPr id="14" name="Rectángulo 13">
            <a:extLst>
              <a:ext uri="{FF2B5EF4-FFF2-40B4-BE49-F238E27FC236}">
                <a16:creationId xmlns:a16="http://schemas.microsoft.com/office/drawing/2014/main" id="{0883DD56-4157-46F3-A982-D2C471A55B52}"/>
              </a:ext>
            </a:extLst>
          </p:cNvPr>
          <p:cNvSpPr/>
          <p:nvPr/>
        </p:nvSpPr>
        <p:spPr>
          <a:xfrm>
            <a:off x="1313793" y="1830692"/>
            <a:ext cx="9934425" cy="769441"/>
          </a:xfrm>
          <a:prstGeom prst="rect">
            <a:avLst/>
          </a:prstGeom>
          <a:noFill/>
        </p:spPr>
        <p:txBody>
          <a:bodyPr wrap="square" lIns="91440" tIns="45720" rIns="91440" bIns="45720">
            <a:spAutoFit/>
          </a:bodyPr>
          <a:lstStyle/>
          <a:p>
            <a:pPr algn="ctr"/>
            <a:r>
              <a:rPr lang="es-ES" sz="4400" b="0" cap="none" spc="0" dirty="0">
                <a:ln w="0"/>
                <a:solidFill>
                  <a:schemeClr val="tx1"/>
                </a:solidFill>
                <a:effectLst>
                  <a:outerShdw blurRad="38100" dist="19050" dir="2700000" algn="tl" rotWithShape="0">
                    <a:schemeClr val="dk1">
                      <a:alpha val="40000"/>
                    </a:schemeClr>
                  </a:outerShdw>
                </a:effectLst>
              </a:rPr>
              <a:t>Programa ampliado de inmunización PAI</a:t>
            </a:r>
          </a:p>
        </p:txBody>
      </p:sp>
      <p:sp>
        <p:nvSpPr>
          <p:cNvPr id="15" name="Rectángulo 14">
            <a:extLst>
              <a:ext uri="{FF2B5EF4-FFF2-40B4-BE49-F238E27FC236}">
                <a16:creationId xmlns:a16="http://schemas.microsoft.com/office/drawing/2014/main" id="{7309DC4A-772B-4E70-84FF-BCA2B8DE7F92}"/>
              </a:ext>
            </a:extLst>
          </p:cNvPr>
          <p:cNvSpPr/>
          <p:nvPr/>
        </p:nvSpPr>
        <p:spPr>
          <a:xfrm>
            <a:off x="1185691" y="4397410"/>
            <a:ext cx="10542365" cy="1015663"/>
          </a:xfrm>
          <a:prstGeom prst="rect">
            <a:avLst/>
          </a:prstGeom>
          <a:noFill/>
        </p:spPr>
        <p:txBody>
          <a:bodyPr wrap="square" lIns="91440" tIns="45720" rIns="91440" bIns="45720">
            <a:spAutoFit/>
          </a:bodyPr>
          <a:lstStyle/>
          <a:p>
            <a:pPr algn="ctr"/>
            <a:r>
              <a:rPr lang="es-ES" sz="2000" dirty="0"/>
              <a:t>La E.S.E para la vigencia 2024  establecido cronograma de promoción y prevención en salud ofertando servicios de manera extramural en sectores rural de cimitarra; llevando no solo programa PAI   si no llevando atención integral en salud.</a:t>
            </a:r>
            <a:endParaRPr lang="es-ES" sz="2000" b="0" cap="none" spc="0" dirty="0">
              <a:ln w="0"/>
              <a:effectLst>
                <a:outerShdw blurRad="38100" dist="19050" dir="2700000" algn="tl" rotWithShape="0">
                  <a:schemeClr val="dk1">
                    <a:alpha val="40000"/>
                  </a:schemeClr>
                </a:outerShdw>
              </a:effectLst>
            </a:endParaRPr>
          </a:p>
        </p:txBody>
      </p:sp>
      <p:sp>
        <p:nvSpPr>
          <p:cNvPr id="16" name="Diagrama de flujo: conector fuera de página 15">
            <a:extLst>
              <a:ext uri="{FF2B5EF4-FFF2-40B4-BE49-F238E27FC236}">
                <a16:creationId xmlns:a16="http://schemas.microsoft.com/office/drawing/2014/main" id="{300CAF82-B8B2-4A37-AF15-9BA6EF1804C5}"/>
              </a:ext>
            </a:extLst>
          </p:cNvPr>
          <p:cNvSpPr/>
          <p:nvPr/>
        </p:nvSpPr>
        <p:spPr>
          <a:xfrm rot="16200000">
            <a:off x="409295" y="2643734"/>
            <a:ext cx="842044" cy="1660634"/>
          </a:xfrm>
          <a:prstGeom prst="flowChartOffpageConnector">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2E654AE2-9B9F-4EE4-BF5B-3B5AA16382B4}"/>
              </a:ext>
            </a:extLst>
          </p:cNvPr>
          <p:cNvSpPr/>
          <p:nvPr/>
        </p:nvSpPr>
        <p:spPr>
          <a:xfrm>
            <a:off x="-129924" y="3214631"/>
            <a:ext cx="1660635" cy="523220"/>
          </a:xfrm>
          <a:prstGeom prst="rect">
            <a:avLst/>
          </a:prstGeom>
          <a:noFill/>
        </p:spPr>
        <p:txBody>
          <a:bodyPr wrap="square" lIns="91440" tIns="45720" rIns="91440" bIns="45720">
            <a:spAutoFit/>
          </a:bodyPr>
          <a:lstStyle/>
          <a:p>
            <a:pPr algn="ctr"/>
            <a:r>
              <a:rPr lang="es-ES" sz="1400" cap="none" spc="0" dirty="0">
                <a:ln w="0"/>
                <a:solidFill>
                  <a:schemeClr val="tx1"/>
                </a:solidFill>
                <a:effectLst>
                  <a:outerShdw blurRad="38100" dist="19050" dir="2700000" algn="tl" rotWithShape="0">
                    <a:schemeClr val="dk1">
                      <a:alpha val="40000"/>
                    </a:schemeClr>
                  </a:outerShdw>
                </a:effectLst>
              </a:rPr>
              <a:t>Indicadores de Producción </a:t>
            </a:r>
          </a:p>
        </p:txBody>
      </p:sp>
    </p:spTree>
    <p:extLst>
      <p:ext uri="{BB962C8B-B14F-4D97-AF65-F5344CB8AC3E}">
        <p14:creationId xmlns:p14="http://schemas.microsoft.com/office/powerpoint/2010/main" val="2302913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08" y="76142"/>
            <a:ext cx="3358633" cy="1951063"/>
          </a:xfrm>
          <a:prstGeom prst="rect">
            <a:avLst/>
          </a:prstGeom>
        </p:spPr>
      </p:pic>
      <p:sp>
        <p:nvSpPr>
          <p:cNvPr id="14" name="Rectángulo 13">
            <a:extLst>
              <a:ext uri="{FF2B5EF4-FFF2-40B4-BE49-F238E27FC236}">
                <a16:creationId xmlns:a16="http://schemas.microsoft.com/office/drawing/2014/main" id="{0883DD56-4157-46F3-A982-D2C471A55B52}"/>
              </a:ext>
            </a:extLst>
          </p:cNvPr>
          <p:cNvSpPr/>
          <p:nvPr/>
        </p:nvSpPr>
        <p:spPr>
          <a:xfrm>
            <a:off x="-338990" y="1385396"/>
            <a:ext cx="9934425" cy="646331"/>
          </a:xfrm>
          <a:prstGeom prst="rect">
            <a:avLst/>
          </a:prstGeom>
          <a:noFill/>
        </p:spPr>
        <p:txBody>
          <a:bodyPr wrap="square" lIns="91440" tIns="45720" rIns="91440" bIns="45720">
            <a:spAutoFit/>
          </a:bodyPr>
          <a:lstStyle/>
          <a:p>
            <a:pPr algn="ctr"/>
            <a:r>
              <a:rPr lang="es-ES" sz="3600" b="0" cap="none" spc="0" dirty="0">
                <a:ln w="0"/>
                <a:solidFill>
                  <a:schemeClr val="tx1"/>
                </a:solidFill>
                <a:effectLst>
                  <a:outerShdw blurRad="38100" dist="19050" dir="2700000" algn="tl" rotWithShape="0">
                    <a:schemeClr val="dk1">
                      <a:alpha val="40000"/>
                    </a:schemeClr>
                  </a:outerShdw>
                </a:effectLst>
              </a:rPr>
              <a:t>Cronograma extramural 2024</a:t>
            </a:r>
          </a:p>
        </p:txBody>
      </p:sp>
      <p:sp>
        <p:nvSpPr>
          <p:cNvPr id="15" name="Rectángulo 14">
            <a:extLst>
              <a:ext uri="{FF2B5EF4-FFF2-40B4-BE49-F238E27FC236}">
                <a16:creationId xmlns:a16="http://schemas.microsoft.com/office/drawing/2014/main" id="{7309DC4A-772B-4E70-84FF-BCA2B8DE7F92}"/>
              </a:ext>
            </a:extLst>
          </p:cNvPr>
          <p:cNvSpPr/>
          <p:nvPr/>
        </p:nvSpPr>
        <p:spPr>
          <a:xfrm>
            <a:off x="7351556" y="2922243"/>
            <a:ext cx="3666622" cy="1631216"/>
          </a:xfrm>
          <a:prstGeom prst="rect">
            <a:avLst/>
          </a:prstGeom>
          <a:noFill/>
        </p:spPr>
        <p:txBody>
          <a:bodyPr wrap="square" lIns="91440" tIns="45720" rIns="91440" bIns="45720">
            <a:spAutoFit/>
          </a:bodyPr>
          <a:lstStyle/>
          <a:p>
            <a:pPr algn="just"/>
            <a:r>
              <a:rPr lang="es-ES" sz="2000" dirty="0"/>
              <a:t>La E.S.E con el fin de llegar a toda la población del municipio de Cimitarra, estableció  estrategia extramural, llegando a diferentes sectores rurales del municipio .</a:t>
            </a:r>
            <a:endParaRPr lang="es-ES" sz="2000" b="0" cap="none" spc="0" dirty="0">
              <a:ln w="0"/>
              <a:effectLst>
                <a:outerShdw blurRad="38100" dist="19050" dir="2700000" algn="tl" rotWithShape="0">
                  <a:schemeClr val="dk1">
                    <a:alpha val="40000"/>
                  </a:schemeClr>
                </a:outerShdw>
              </a:effectLst>
            </a:endParaRPr>
          </a:p>
        </p:txBody>
      </p:sp>
      <p:sp>
        <p:nvSpPr>
          <p:cNvPr id="16" name="Diagrama de flujo: conector fuera de página 15">
            <a:extLst>
              <a:ext uri="{FF2B5EF4-FFF2-40B4-BE49-F238E27FC236}">
                <a16:creationId xmlns:a16="http://schemas.microsoft.com/office/drawing/2014/main" id="{300CAF82-B8B2-4A37-AF15-9BA6EF1804C5}"/>
              </a:ext>
            </a:extLst>
          </p:cNvPr>
          <p:cNvSpPr/>
          <p:nvPr/>
        </p:nvSpPr>
        <p:spPr>
          <a:xfrm rot="16200000">
            <a:off x="409295" y="2643734"/>
            <a:ext cx="842044" cy="1660634"/>
          </a:xfrm>
          <a:prstGeom prst="flowChartOffpageConnector">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2E654AE2-9B9F-4EE4-BF5B-3B5AA16382B4}"/>
              </a:ext>
            </a:extLst>
          </p:cNvPr>
          <p:cNvSpPr/>
          <p:nvPr/>
        </p:nvSpPr>
        <p:spPr>
          <a:xfrm>
            <a:off x="-129924" y="3214631"/>
            <a:ext cx="1660635" cy="523220"/>
          </a:xfrm>
          <a:prstGeom prst="rect">
            <a:avLst/>
          </a:prstGeom>
          <a:noFill/>
        </p:spPr>
        <p:txBody>
          <a:bodyPr wrap="square" lIns="91440" tIns="45720" rIns="91440" bIns="45720">
            <a:spAutoFit/>
          </a:bodyPr>
          <a:lstStyle/>
          <a:p>
            <a:pPr algn="ctr"/>
            <a:r>
              <a:rPr lang="es-ES" sz="1400" cap="none" spc="0" dirty="0">
                <a:ln w="0"/>
                <a:solidFill>
                  <a:schemeClr val="tx1"/>
                </a:solidFill>
                <a:effectLst>
                  <a:outerShdw blurRad="38100" dist="19050" dir="2700000" algn="tl" rotWithShape="0">
                    <a:schemeClr val="dk1">
                      <a:alpha val="40000"/>
                    </a:schemeClr>
                  </a:outerShdw>
                </a:effectLst>
              </a:rPr>
              <a:t>Indicadores de Producción </a:t>
            </a:r>
          </a:p>
        </p:txBody>
      </p:sp>
      <p:pic>
        <p:nvPicPr>
          <p:cNvPr id="18" name="Picture 2">
            <a:extLst>
              <a:ext uri="{FF2B5EF4-FFF2-40B4-BE49-F238E27FC236}">
                <a16:creationId xmlns:a16="http://schemas.microsoft.com/office/drawing/2014/main" id="{7C85FF40-7E4F-4257-890B-019BF7D64A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0346" y="1986526"/>
            <a:ext cx="5155754" cy="3365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7476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15" name="Rectángulo 14">
            <a:extLst>
              <a:ext uri="{FF2B5EF4-FFF2-40B4-BE49-F238E27FC236}">
                <a16:creationId xmlns:a16="http://schemas.microsoft.com/office/drawing/2014/main" id="{B7D8B048-B341-46C9-A614-F29CB34EF2BA}"/>
              </a:ext>
            </a:extLst>
          </p:cNvPr>
          <p:cNvSpPr/>
          <p:nvPr/>
        </p:nvSpPr>
        <p:spPr>
          <a:xfrm>
            <a:off x="5313639" y="1966650"/>
            <a:ext cx="6438362" cy="584775"/>
          </a:xfrm>
          <a:prstGeom prst="rect">
            <a:avLst/>
          </a:prstGeom>
          <a:noFill/>
        </p:spPr>
        <p:txBody>
          <a:bodyPr wrap="square" lIns="91440" tIns="45720" rIns="91440" bIns="45720">
            <a:spAutoFit/>
          </a:bodyPr>
          <a:lstStyle/>
          <a:p>
            <a:pPr algn="ctr"/>
            <a:r>
              <a:rPr lang="es-ES" sz="3200" b="0" cap="none" spc="0" dirty="0">
                <a:ln w="0"/>
                <a:solidFill>
                  <a:schemeClr val="tx1"/>
                </a:solidFill>
                <a:effectLst>
                  <a:outerShdw blurRad="38100" dist="19050" dir="2700000" algn="tl" rotWithShape="0">
                    <a:schemeClr val="dk1">
                      <a:alpha val="40000"/>
                    </a:schemeClr>
                  </a:outerShdw>
                </a:effectLst>
              </a:rPr>
              <a:t>TOTAL DE AUDITORIAS EXTERNAS</a:t>
            </a:r>
          </a:p>
        </p:txBody>
      </p:sp>
      <p:graphicFrame>
        <p:nvGraphicFramePr>
          <p:cNvPr id="9" name="Tabla 15">
            <a:extLst>
              <a:ext uri="{FF2B5EF4-FFF2-40B4-BE49-F238E27FC236}">
                <a16:creationId xmlns:a16="http://schemas.microsoft.com/office/drawing/2014/main" id="{FB052844-AC5F-4F3F-85BE-B950BF8ED01D}"/>
              </a:ext>
            </a:extLst>
          </p:cNvPr>
          <p:cNvGraphicFramePr>
            <a:graphicFrameLocks noGrp="1"/>
          </p:cNvGraphicFramePr>
          <p:nvPr/>
        </p:nvGraphicFramePr>
        <p:xfrm>
          <a:off x="6117225" y="3027270"/>
          <a:ext cx="4831191" cy="1920240"/>
        </p:xfrm>
        <a:graphic>
          <a:graphicData uri="http://schemas.openxmlformats.org/drawingml/2006/table">
            <a:tbl>
              <a:tblPr firstRow="1" bandRow="1">
                <a:tableStyleId>{00A15C55-8517-42AA-B614-E9B94910E393}</a:tableStyleId>
              </a:tblPr>
              <a:tblGrid>
                <a:gridCol w="2368877">
                  <a:extLst>
                    <a:ext uri="{9D8B030D-6E8A-4147-A177-3AD203B41FA5}">
                      <a16:colId xmlns:a16="http://schemas.microsoft.com/office/drawing/2014/main" val="3371849912"/>
                    </a:ext>
                  </a:extLst>
                </a:gridCol>
                <a:gridCol w="2462314">
                  <a:extLst>
                    <a:ext uri="{9D8B030D-6E8A-4147-A177-3AD203B41FA5}">
                      <a16:colId xmlns:a16="http://schemas.microsoft.com/office/drawing/2014/main" val="3904770327"/>
                    </a:ext>
                  </a:extLst>
                </a:gridCol>
              </a:tblGrid>
              <a:tr h="370840">
                <a:tc>
                  <a:txBody>
                    <a:bodyPr/>
                    <a:lstStyle/>
                    <a:p>
                      <a:pPr algn="ctr"/>
                      <a:r>
                        <a:rPr lang="es-CO" sz="2400" dirty="0"/>
                        <a:t>CONCEPTO</a:t>
                      </a:r>
                    </a:p>
                  </a:txBody>
                  <a:tcPr anchor="ctr">
                    <a:solidFill>
                      <a:schemeClr val="accent4">
                        <a:lumMod val="60000"/>
                        <a:lumOff val="40000"/>
                      </a:schemeClr>
                    </a:solidFill>
                  </a:tcPr>
                </a:tc>
                <a:tc>
                  <a:txBody>
                    <a:bodyPr/>
                    <a:lstStyle/>
                    <a:p>
                      <a:pPr algn="ctr"/>
                      <a:r>
                        <a:rPr lang="es-CO" sz="2400" dirty="0"/>
                        <a:t>TOTAL</a:t>
                      </a:r>
                    </a:p>
                  </a:txBody>
                  <a:tcPr anchor="ctr">
                    <a:solidFill>
                      <a:schemeClr val="accent4">
                        <a:lumMod val="60000"/>
                        <a:lumOff val="40000"/>
                      </a:schemeClr>
                    </a:solidFill>
                  </a:tcPr>
                </a:tc>
                <a:extLst>
                  <a:ext uri="{0D108BD9-81ED-4DB2-BD59-A6C34878D82A}">
                    <a16:rowId xmlns:a16="http://schemas.microsoft.com/office/drawing/2014/main" val="475458304"/>
                  </a:ext>
                </a:extLst>
              </a:tr>
              <a:tr h="370840">
                <a:tc>
                  <a:txBody>
                    <a:bodyPr/>
                    <a:lstStyle/>
                    <a:p>
                      <a:pPr algn="just"/>
                      <a:r>
                        <a:rPr lang="es-CO" dirty="0"/>
                        <a:t>Auditorias externas de EAPB, Super intendencia nacional de salud, secretaria de salud departamental.</a:t>
                      </a:r>
                    </a:p>
                  </a:txBody>
                  <a:tcPr/>
                </a:tc>
                <a:tc>
                  <a:txBody>
                    <a:bodyPr/>
                    <a:lstStyle/>
                    <a:p>
                      <a:pPr algn="ctr"/>
                      <a:r>
                        <a:rPr lang="es-CO" dirty="0"/>
                        <a:t>7</a:t>
                      </a:r>
                    </a:p>
                  </a:txBody>
                  <a:tcPr anchor="ctr"/>
                </a:tc>
                <a:extLst>
                  <a:ext uri="{0D108BD9-81ED-4DB2-BD59-A6C34878D82A}">
                    <a16:rowId xmlns:a16="http://schemas.microsoft.com/office/drawing/2014/main" val="1569194559"/>
                  </a:ext>
                </a:extLst>
              </a:tr>
            </a:tbl>
          </a:graphicData>
        </a:graphic>
      </p:graphicFrame>
      <p:sp>
        <p:nvSpPr>
          <p:cNvPr id="16" name="Rectángulo 15">
            <a:extLst>
              <a:ext uri="{FF2B5EF4-FFF2-40B4-BE49-F238E27FC236}">
                <a16:creationId xmlns:a16="http://schemas.microsoft.com/office/drawing/2014/main" id="{8EC012F3-0C18-45F1-BCCB-4B72C14322A1}"/>
              </a:ext>
            </a:extLst>
          </p:cNvPr>
          <p:cNvSpPr/>
          <p:nvPr/>
        </p:nvSpPr>
        <p:spPr>
          <a:xfrm>
            <a:off x="482879" y="3087480"/>
            <a:ext cx="5130815" cy="1938992"/>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s-ES" sz="2000" dirty="0"/>
              <a:t>Atendimos visitas de EPAB como son Coosalud, Nueva EPS-S, Salud total y de entes de orden nacional como fue la super intendencia nacional de salud y de orden departamental como  fue la Secretaria de Salud Departamental.</a:t>
            </a:r>
            <a:endParaRPr lang="es-ES" sz="2000" b="0" cap="none" spc="0"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887426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14" name="Diagrama de flujo: conector fuera de página 13">
            <a:extLst>
              <a:ext uri="{FF2B5EF4-FFF2-40B4-BE49-F238E27FC236}">
                <a16:creationId xmlns:a16="http://schemas.microsoft.com/office/drawing/2014/main" id="{CC67C12C-D82C-47EC-A54D-9BBC6E344725}"/>
              </a:ext>
            </a:extLst>
          </p:cNvPr>
          <p:cNvSpPr/>
          <p:nvPr/>
        </p:nvSpPr>
        <p:spPr>
          <a:xfrm rot="16200000">
            <a:off x="225367" y="2860631"/>
            <a:ext cx="842044" cy="1292774"/>
          </a:xfrm>
          <a:prstGeom prst="flowChartOffpageConnector">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F4040A98-AE83-4C26-B1AE-82570E504058}"/>
              </a:ext>
            </a:extLst>
          </p:cNvPr>
          <p:cNvSpPr/>
          <p:nvPr/>
        </p:nvSpPr>
        <p:spPr>
          <a:xfrm>
            <a:off x="1" y="3289738"/>
            <a:ext cx="1292772" cy="400110"/>
          </a:xfrm>
          <a:prstGeom prst="rect">
            <a:avLst/>
          </a:prstGeom>
          <a:noFill/>
        </p:spPr>
        <p:txBody>
          <a:bodyPr wrap="square" lIns="91440" tIns="45720" rIns="91440" bIns="45720">
            <a:spAutoFit/>
          </a:bodyPr>
          <a:lstStyle/>
          <a:p>
            <a:pPr algn="ctr"/>
            <a:r>
              <a:rPr lang="es-ES" sz="2000" cap="none" spc="0" dirty="0">
                <a:ln w="0"/>
                <a:solidFill>
                  <a:schemeClr val="tx1"/>
                </a:solidFill>
                <a:effectLst>
                  <a:outerShdw blurRad="38100" dist="19050" dir="2700000" algn="tl" rotWithShape="0">
                    <a:schemeClr val="dk1">
                      <a:alpha val="40000"/>
                    </a:schemeClr>
                  </a:outerShdw>
                </a:effectLst>
              </a:rPr>
              <a:t>LOGROS</a:t>
            </a:r>
            <a:endParaRPr lang="es-ES" sz="1050" cap="none" spc="0" dirty="0">
              <a:ln w="0"/>
              <a:solidFill>
                <a:schemeClr val="tx1"/>
              </a:solidFill>
              <a:effectLst>
                <a:outerShdw blurRad="38100" dist="19050" dir="2700000" algn="tl" rotWithShape="0">
                  <a:schemeClr val="dk1">
                    <a:alpha val="40000"/>
                  </a:schemeClr>
                </a:outerShdw>
              </a:effectLst>
            </a:endParaRPr>
          </a:p>
        </p:txBody>
      </p:sp>
      <p:sp>
        <p:nvSpPr>
          <p:cNvPr id="17" name="CuadroTexto 16">
            <a:extLst>
              <a:ext uri="{FF2B5EF4-FFF2-40B4-BE49-F238E27FC236}">
                <a16:creationId xmlns:a16="http://schemas.microsoft.com/office/drawing/2014/main" id="{4932B30D-8DB3-4648-88F5-CB665D685F59}"/>
              </a:ext>
            </a:extLst>
          </p:cNvPr>
          <p:cNvSpPr txBox="1"/>
          <p:nvPr/>
        </p:nvSpPr>
        <p:spPr>
          <a:xfrm>
            <a:off x="3966840" y="1804136"/>
            <a:ext cx="3611119" cy="3647152"/>
          </a:xfrm>
          <a:prstGeom prst="rect">
            <a:avLst/>
          </a:prstGeom>
          <a:noFill/>
        </p:spPr>
        <p:txBody>
          <a:bodyPr wrap="square">
            <a:spAutoFit/>
          </a:bodyPr>
          <a:lstStyle/>
          <a:p>
            <a:pPr>
              <a:spcBef>
                <a:spcPts val="1200"/>
              </a:spcBef>
              <a:spcAft>
                <a:spcPts val="300"/>
              </a:spcAft>
            </a:pPr>
            <a:r>
              <a:rPr lang="es-ES" sz="1200" b="1" i="0" dirty="0">
                <a:effectLst/>
                <a:latin typeface="Arial" panose="020B0604020202020204" pitchFamily="34" charset="0"/>
                <a:cs typeface="Times New Roman" panose="02020603050405020304" pitchFamily="18" charset="0"/>
              </a:rPr>
              <a:t>REPORTE PLATAFORMA REGISTRO ESPECIAL DE PRESTADORES REPS:</a:t>
            </a:r>
          </a:p>
          <a:p>
            <a:pPr marL="342900" indent="-342900" algn="just">
              <a:spcBef>
                <a:spcPts val="1200"/>
              </a:spcBef>
              <a:spcAft>
                <a:spcPts val="300"/>
              </a:spcAft>
              <a:buFont typeface="Arial" panose="020B0604020202020204" pitchFamily="34" charset="0"/>
              <a:buChar char="•"/>
            </a:pPr>
            <a:r>
              <a:rPr lang="es-ES" sz="1400" dirty="0">
                <a:latin typeface="Arial" panose="020B0604020202020204" pitchFamily="34" charset="0"/>
                <a:cs typeface="Times New Roman" panose="02020603050405020304" pitchFamily="18" charset="0"/>
              </a:rPr>
              <a:t>La E.S.E  ha venido trabajando en la actualización de plataforma de prestadores de servicios de salud REPS, realizando las novedades y ajustes pertinentes, haciendo que lo reportado para la oferta de servicios sea lo que tenemos en funcionamiento dentro de nuestras tres sedes.</a:t>
            </a:r>
          </a:p>
          <a:p>
            <a:pPr marL="342900" indent="-342900" algn="just">
              <a:spcBef>
                <a:spcPts val="1200"/>
              </a:spcBef>
              <a:spcAft>
                <a:spcPts val="300"/>
              </a:spcAft>
              <a:buFont typeface="Arial" panose="020B0604020202020204" pitchFamily="34" charset="0"/>
              <a:buChar char="•"/>
            </a:pPr>
            <a:r>
              <a:rPr lang="es-ES" sz="1400" dirty="0">
                <a:latin typeface="Arial" panose="020B0604020202020204" pitchFamily="34" charset="0"/>
                <a:cs typeface="Times New Roman" panose="02020603050405020304" pitchFamily="18" charset="0"/>
              </a:rPr>
              <a:t>Realizamos proceso de autoevaluación exigido por la normatividad vigente  para un tiempo de un año para renovación 2025/08/31.</a:t>
            </a:r>
            <a:endParaRPr lang="es-CO" sz="1400" b="1" i="1" dirty="0">
              <a:effectLst/>
              <a:latin typeface="Arial" panose="020B0604020202020204" pitchFamily="34" charset="0"/>
              <a:cs typeface="Times New Roman" panose="02020603050405020304" pitchFamily="18" charset="0"/>
            </a:endParaRPr>
          </a:p>
        </p:txBody>
      </p:sp>
      <p:sp>
        <p:nvSpPr>
          <p:cNvPr id="4" name="Elipse 3">
            <a:extLst>
              <a:ext uri="{FF2B5EF4-FFF2-40B4-BE49-F238E27FC236}">
                <a16:creationId xmlns:a16="http://schemas.microsoft.com/office/drawing/2014/main" id="{57C63A61-2DCD-4C74-8D1F-7881EE932A2F}"/>
              </a:ext>
            </a:extLst>
          </p:cNvPr>
          <p:cNvSpPr/>
          <p:nvPr/>
        </p:nvSpPr>
        <p:spPr>
          <a:xfrm>
            <a:off x="1433328" y="2379536"/>
            <a:ext cx="2160899" cy="1897633"/>
          </a:xfrm>
          <a:prstGeom prst="ellipse">
            <a:avLst/>
          </a:prstGeom>
          <a:noFill/>
          <a:ln w="3810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s-CO"/>
          </a:p>
        </p:txBody>
      </p:sp>
      <p:sp>
        <p:nvSpPr>
          <p:cNvPr id="18" name="Rectángulo 17">
            <a:extLst>
              <a:ext uri="{FF2B5EF4-FFF2-40B4-BE49-F238E27FC236}">
                <a16:creationId xmlns:a16="http://schemas.microsoft.com/office/drawing/2014/main" id="{B3976979-A753-437A-ACE1-F5DDA8B126FF}"/>
              </a:ext>
            </a:extLst>
          </p:cNvPr>
          <p:cNvSpPr/>
          <p:nvPr/>
        </p:nvSpPr>
        <p:spPr>
          <a:xfrm>
            <a:off x="1508993" y="2793686"/>
            <a:ext cx="2163370" cy="1015663"/>
          </a:xfrm>
          <a:prstGeom prst="rect">
            <a:avLst/>
          </a:prstGeom>
          <a:noFill/>
        </p:spPr>
        <p:txBody>
          <a:bodyPr wrap="square" lIns="91440" tIns="45720" rIns="91440" bIns="45720">
            <a:spAutoFit/>
          </a:bodyPr>
          <a:lstStyle/>
          <a:p>
            <a:pPr algn="ctr"/>
            <a:r>
              <a:rPr lang="es-ES" sz="2000" b="1" cap="none" spc="0" dirty="0">
                <a:ln w="0"/>
                <a:solidFill>
                  <a:schemeClr val="tx1"/>
                </a:solidFill>
                <a:effectLst>
                  <a:outerShdw blurRad="38100" dist="19050" dir="2700000" algn="tl" rotWithShape="0">
                    <a:schemeClr val="dk1">
                      <a:alpha val="40000"/>
                    </a:schemeClr>
                  </a:outerShdw>
                </a:effectLst>
              </a:rPr>
              <a:t>Reporte de información a plataformas </a:t>
            </a:r>
            <a:endParaRPr lang="es-ES" sz="1050" b="1" cap="none" spc="0" dirty="0">
              <a:ln w="0"/>
              <a:solidFill>
                <a:schemeClr val="tx1"/>
              </a:solidFill>
              <a:effectLst>
                <a:outerShdw blurRad="38100" dist="19050" dir="2700000" algn="tl" rotWithShape="0">
                  <a:schemeClr val="dk1">
                    <a:alpha val="40000"/>
                  </a:schemeClr>
                </a:outerShdw>
              </a:effectLst>
            </a:endParaRPr>
          </a:p>
        </p:txBody>
      </p:sp>
      <p:pic>
        <p:nvPicPr>
          <p:cNvPr id="9" name="Imagen 8">
            <a:extLst>
              <a:ext uri="{FF2B5EF4-FFF2-40B4-BE49-F238E27FC236}">
                <a16:creationId xmlns:a16="http://schemas.microsoft.com/office/drawing/2014/main" id="{CE22B8A8-6B37-4EC3-A07D-707D6E615F89}"/>
              </a:ext>
            </a:extLst>
          </p:cNvPr>
          <p:cNvPicPr>
            <a:picLocks noChangeAspect="1"/>
          </p:cNvPicPr>
          <p:nvPr/>
        </p:nvPicPr>
        <p:blipFill>
          <a:blip r:embed="rId4"/>
          <a:stretch>
            <a:fillRect/>
          </a:stretch>
        </p:blipFill>
        <p:spPr>
          <a:xfrm>
            <a:off x="7849406" y="2744893"/>
            <a:ext cx="3807633" cy="1956934"/>
          </a:xfrm>
          <a:prstGeom prst="rect">
            <a:avLst/>
          </a:prstGeom>
        </p:spPr>
      </p:pic>
    </p:spTree>
    <p:extLst>
      <p:ext uri="{BB962C8B-B14F-4D97-AF65-F5344CB8AC3E}">
        <p14:creationId xmlns:p14="http://schemas.microsoft.com/office/powerpoint/2010/main" val="3035697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14" name="Diagrama de flujo: conector fuera de página 13">
            <a:extLst>
              <a:ext uri="{FF2B5EF4-FFF2-40B4-BE49-F238E27FC236}">
                <a16:creationId xmlns:a16="http://schemas.microsoft.com/office/drawing/2014/main" id="{CC67C12C-D82C-47EC-A54D-9BBC6E344725}"/>
              </a:ext>
            </a:extLst>
          </p:cNvPr>
          <p:cNvSpPr/>
          <p:nvPr/>
        </p:nvSpPr>
        <p:spPr>
          <a:xfrm rot="16200000">
            <a:off x="225367" y="2860631"/>
            <a:ext cx="842044" cy="1292774"/>
          </a:xfrm>
          <a:prstGeom prst="flowChartOffpageConnector">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F4040A98-AE83-4C26-B1AE-82570E504058}"/>
              </a:ext>
            </a:extLst>
          </p:cNvPr>
          <p:cNvSpPr/>
          <p:nvPr/>
        </p:nvSpPr>
        <p:spPr>
          <a:xfrm>
            <a:off x="1" y="3289738"/>
            <a:ext cx="1292772" cy="400110"/>
          </a:xfrm>
          <a:prstGeom prst="rect">
            <a:avLst/>
          </a:prstGeom>
          <a:noFill/>
        </p:spPr>
        <p:txBody>
          <a:bodyPr wrap="square" lIns="91440" tIns="45720" rIns="91440" bIns="45720">
            <a:spAutoFit/>
          </a:bodyPr>
          <a:lstStyle/>
          <a:p>
            <a:pPr algn="ctr"/>
            <a:r>
              <a:rPr lang="es-ES" sz="2000" cap="none" spc="0" dirty="0">
                <a:ln w="0"/>
                <a:solidFill>
                  <a:schemeClr val="tx1"/>
                </a:solidFill>
                <a:effectLst>
                  <a:outerShdw blurRad="38100" dist="19050" dir="2700000" algn="tl" rotWithShape="0">
                    <a:schemeClr val="dk1">
                      <a:alpha val="40000"/>
                    </a:schemeClr>
                  </a:outerShdw>
                </a:effectLst>
              </a:rPr>
              <a:t>LOGROS</a:t>
            </a:r>
            <a:endParaRPr lang="es-ES" sz="1050" cap="none" spc="0" dirty="0">
              <a:ln w="0"/>
              <a:solidFill>
                <a:schemeClr val="tx1"/>
              </a:solidFill>
              <a:effectLst>
                <a:outerShdw blurRad="38100" dist="19050" dir="2700000" algn="tl" rotWithShape="0">
                  <a:schemeClr val="dk1">
                    <a:alpha val="40000"/>
                  </a:schemeClr>
                </a:outerShdw>
              </a:effectLst>
            </a:endParaRPr>
          </a:p>
        </p:txBody>
      </p:sp>
      <p:sp>
        <p:nvSpPr>
          <p:cNvPr id="17" name="CuadroTexto 16">
            <a:extLst>
              <a:ext uri="{FF2B5EF4-FFF2-40B4-BE49-F238E27FC236}">
                <a16:creationId xmlns:a16="http://schemas.microsoft.com/office/drawing/2014/main" id="{4932B30D-8DB3-4648-88F5-CB665D685F59}"/>
              </a:ext>
            </a:extLst>
          </p:cNvPr>
          <p:cNvSpPr txBox="1"/>
          <p:nvPr/>
        </p:nvSpPr>
        <p:spPr>
          <a:xfrm>
            <a:off x="3748028" y="2042861"/>
            <a:ext cx="3611119" cy="3493264"/>
          </a:xfrm>
          <a:prstGeom prst="rect">
            <a:avLst/>
          </a:prstGeom>
          <a:noFill/>
        </p:spPr>
        <p:txBody>
          <a:bodyPr wrap="square">
            <a:spAutoFit/>
          </a:bodyPr>
          <a:lstStyle/>
          <a:p>
            <a:pPr>
              <a:spcBef>
                <a:spcPts val="1200"/>
              </a:spcBef>
              <a:spcAft>
                <a:spcPts val="300"/>
              </a:spcAft>
            </a:pPr>
            <a:r>
              <a:rPr lang="es-CO" sz="1400" b="1" i="0" dirty="0">
                <a:effectLst/>
                <a:latin typeface="Arial" panose="020B0604020202020204" pitchFamily="34" charset="0"/>
                <a:cs typeface="Times New Roman" panose="02020603050405020304" pitchFamily="18" charset="0"/>
              </a:rPr>
              <a:t>REPORTE DE 2193-256 SEGUNDO TRIMESTRE DE 2024 </a:t>
            </a:r>
            <a:endParaRPr lang="es-CO" sz="1400" b="1" i="1" dirty="0">
              <a:effectLst/>
              <a:latin typeface="Arial" panose="020B0604020202020204" pitchFamily="34" charset="0"/>
              <a:cs typeface="Times New Roman" panose="02020603050405020304" pitchFamily="18" charset="0"/>
            </a:endParaRPr>
          </a:p>
          <a:p>
            <a:pPr marL="342900" indent="-342900" algn="just">
              <a:spcBef>
                <a:spcPts val="1200"/>
              </a:spcBef>
              <a:spcAft>
                <a:spcPts val="300"/>
              </a:spcAft>
              <a:buFont typeface="Arial" panose="020B0604020202020204" pitchFamily="34" charset="0"/>
              <a:buChar char="•"/>
            </a:pPr>
            <a:r>
              <a:rPr lang="es-ES" sz="1400" dirty="0">
                <a:latin typeface="Arial" panose="020B0604020202020204" pitchFamily="34" charset="0"/>
                <a:cs typeface="Times New Roman" panose="02020603050405020304" pitchFamily="18" charset="0"/>
              </a:rPr>
              <a:t>Dimos cumplimiento de reporte ante plataforma SIHO en los tiempos establecidos por la normatividad vigente; realizando reporte de producción y calidad los 4 trimestres del año 2024.</a:t>
            </a:r>
          </a:p>
          <a:p>
            <a:pPr marL="342900" indent="-342900" algn="just">
              <a:spcBef>
                <a:spcPts val="1200"/>
              </a:spcBef>
              <a:spcAft>
                <a:spcPts val="300"/>
              </a:spcAft>
              <a:buFont typeface="Arial" panose="020B0604020202020204" pitchFamily="34" charset="0"/>
              <a:buChar char="•"/>
            </a:pPr>
            <a:r>
              <a:rPr lang="es-ES" sz="1400" dirty="0">
                <a:effectLst/>
                <a:latin typeface="Arial" panose="020B0604020202020204" pitchFamily="34" charset="0"/>
                <a:cs typeface="Times New Roman" panose="02020603050405020304" pitchFamily="18" charset="0"/>
              </a:rPr>
              <a:t>Cumplimos con reporte trimestra</a:t>
            </a:r>
            <a:r>
              <a:rPr lang="es-ES" sz="1400" dirty="0">
                <a:latin typeface="Arial" panose="020B0604020202020204" pitchFamily="34" charset="0"/>
                <a:cs typeface="Times New Roman" panose="02020603050405020304" pitchFamily="18" charset="0"/>
              </a:rPr>
              <a:t>l en plataforma PISIS , reportando información según resolución 256 frente oportunidad de consulta de medicina general, odontología y oportunidad de consulta de TRIAGE II.</a:t>
            </a:r>
            <a:endParaRPr lang="es-CO" sz="1400" dirty="0">
              <a:effectLst/>
              <a:latin typeface="Arial" panose="020B0604020202020204" pitchFamily="34" charset="0"/>
              <a:cs typeface="Times New Roman" panose="02020603050405020304" pitchFamily="18" charset="0"/>
            </a:endParaRPr>
          </a:p>
        </p:txBody>
      </p:sp>
      <p:sp>
        <p:nvSpPr>
          <p:cNvPr id="4" name="Elipse 3">
            <a:extLst>
              <a:ext uri="{FF2B5EF4-FFF2-40B4-BE49-F238E27FC236}">
                <a16:creationId xmlns:a16="http://schemas.microsoft.com/office/drawing/2014/main" id="{57C63A61-2DCD-4C74-8D1F-7881EE932A2F}"/>
              </a:ext>
            </a:extLst>
          </p:cNvPr>
          <p:cNvSpPr/>
          <p:nvPr/>
        </p:nvSpPr>
        <p:spPr>
          <a:xfrm>
            <a:off x="1433328" y="2379536"/>
            <a:ext cx="2160899" cy="1897633"/>
          </a:xfrm>
          <a:prstGeom prst="ellipse">
            <a:avLst/>
          </a:prstGeom>
          <a:noFill/>
          <a:ln w="3810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s-CO"/>
          </a:p>
        </p:txBody>
      </p:sp>
      <p:sp>
        <p:nvSpPr>
          <p:cNvPr id="18" name="Rectángulo 17">
            <a:extLst>
              <a:ext uri="{FF2B5EF4-FFF2-40B4-BE49-F238E27FC236}">
                <a16:creationId xmlns:a16="http://schemas.microsoft.com/office/drawing/2014/main" id="{B3976979-A753-437A-ACE1-F5DDA8B126FF}"/>
              </a:ext>
            </a:extLst>
          </p:cNvPr>
          <p:cNvSpPr/>
          <p:nvPr/>
        </p:nvSpPr>
        <p:spPr>
          <a:xfrm>
            <a:off x="1508993" y="2793686"/>
            <a:ext cx="2163370" cy="1015663"/>
          </a:xfrm>
          <a:prstGeom prst="rect">
            <a:avLst/>
          </a:prstGeom>
          <a:noFill/>
        </p:spPr>
        <p:txBody>
          <a:bodyPr wrap="square" lIns="91440" tIns="45720" rIns="91440" bIns="45720">
            <a:spAutoFit/>
          </a:bodyPr>
          <a:lstStyle/>
          <a:p>
            <a:pPr algn="ctr"/>
            <a:r>
              <a:rPr lang="es-ES" sz="2000" b="1" cap="none" spc="0" dirty="0">
                <a:ln w="0"/>
                <a:solidFill>
                  <a:schemeClr val="tx1"/>
                </a:solidFill>
                <a:effectLst>
                  <a:outerShdw blurRad="38100" dist="19050" dir="2700000" algn="tl" rotWithShape="0">
                    <a:schemeClr val="dk1">
                      <a:alpha val="40000"/>
                    </a:schemeClr>
                  </a:outerShdw>
                </a:effectLst>
              </a:rPr>
              <a:t>Reporte de información a plataformas </a:t>
            </a:r>
            <a:endParaRPr lang="es-ES" sz="1050" b="1" cap="none" spc="0" dirty="0">
              <a:ln w="0"/>
              <a:solidFill>
                <a:schemeClr val="tx1"/>
              </a:solidFill>
              <a:effectLst>
                <a:outerShdw blurRad="38100" dist="19050" dir="2700000" algn="tl" rotWithShape="0">
                  <a:schemeClr val="dk1">
                    <a:alpha val="40000"/>
                  </a:schemeClr>
                </a:outerShdw>
              </a:effectLst>
            </a:endParaRPr>
          </a:p>
        </p:txBody>
      </p:sp>
      <p:pic>
        <p:nvPicPr>
          <p:cNvPr id="5" name="Imagen 4">
            <a:extLst>
              <a:ext uri="{FF2B5EF4-FFF2-40B4-BE49-F238E27FC236}">
                <a16:creationId xmlns:a16="http://schemas.microsoft.com/office/drawing/2014/main" id="{30AAC286-17ED-417B-B8BD-9705DA3C29A6}"/>
              </a:ext>
            </a:extLst>
          </p:cNvPr>
          <p:cNvPicPr>
            <a:picLocks noChangeAspect="1"/>
          </p:cNvPicPr>
          <p:nvPr/>
        </p:nvPicPr>
        <p:blipFill>
          <a:blip r:embed="rId4"/>
          <a:stretch>
            <a:fillRect/>
          </a:stretch>
        </p:blipFill>
        <p:spPr>
          <a:xfrm>
            <a:off x="7894534" y="1610745"/>
            <a:ext cx="3611119" cy="1668440"/>
          </a:xfrm>
          <a:prstGeom prst="rect">
            <a:avLst/>
          </a:prstGeom>
        </p:spPr>
      </p:pic>
      <p:pic>
        <p:nvPicPr>
          <p:cNvPr id="19" name="Imagen 18">
            <a:extLst>
              <a:ext uri="{FF2B5EF4-FFF2-40B4-BE49-F238E27FC236}">
                <a16:creationId xmlns:a16="http://schemas.microsoft.com/office/drawing/2014/main" id="{659129B2-08CE-4234-816E-2C251FBDD3DA}"/>
              </a:ext>
            </a:extLst>
          </p:cNvPr>
          <p:cNvPicPr>
            <a:picLocks noChangeAspect="1"/>
          </p:cNvPicPr>
          <p:nvPr/>
        </p:nvPicPr>
        <p:blipFill>
          <a:blip r:embed="rId5"/>
          <a:stretch>
            <a:fillRect/>
          </a:stretch>
        </p:blipFill>
        <p:spPr>
          <a:xfrm>
            <a:off x="7952791" y="3413738"/>
            <a:ext cx="3611119" cy="1851020"/>
          </a:xfrm>
          <a:prstGeom prst="rect">
            <a:avLst/>
          </a:prstGeom>
        </p:spPr>
      </p:pic>
    </p:spTree>
    <p:extLst>
      <p:ext uri="{BB962C8B-B14F-4D97-AF65-F5344CB8AC3E}">
        <p14:creationId xmlns:p14="http://schemas.microsoft.com/office/powerpoint/2010/main" val="2244422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14" name="Diagrama de flujo: conector fuera de página 13">
            <a:extLst>
              <a:ext uri="{FF2B5EF4-FFF2-40B4-BE49-F238E27FC236}">
                <a16:creationId xmlns:a16="http://schemas.microsoft.com/office/drawing/2014/main" id="{CC67C12C-D82C-47EC-A54D-9BBC6E344725}"/>
              </a:ext>
            </a:extLst>
          </p:cNvPr>
          <p:cNvSpPr/>
          <p:nvPr/>
        </p:nvSpPr>
        <p:spPr>
          <a:xfrm rot="16200000">
            <a:off x="225367" y="2860631"/>
            <a:ext cx="842044" cy="1292774"/>
          </a:xfrm>
          <a:prstGeom prst="flowChartOffpageConnector">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F4040A98-AE83-4C26-B1AE-82570E504058}"/>
              </a:ext>
            </a:extLst>
          </p:cNvPr>
          <p:cNvSpPr/>
          <p:nvPr/>
        </p:nvSpPr>
        <p:spPr>
          <a:xfrm>
            <a:off x="1" y="3289738"/>
            <a:ext cx="1292772" cy="400110"/>
          </a:xfrm>
          <a:prstGeom prst="rect">
            <a:avLst/>
          </a:prstGeom>
          <a:noFill/>
        </p:spPr>
        <p:txBody>
          <a:bodyPr wrap="square" lIns="91440" tIns="45720" rIns="91440" bIns="45720">
            <a:spAutoFit/>
          </a:bodyPr>
          <a:lstStyle/>
          <a:p>
            <a:pPr algn="ctr"/>
            <a:r>
              <a:rPr lang="es-ES" sz="2000" cap="none" spc="0" dirty="0">
                <a:ln w="0"/>
                <a:solidFill>
                  <a:schemeClr val="tx1"/>
                </a:solidFill>
                <a:effectLst>
                  <a:outerShdw blurRad="38100" dist="19050" dir="2700000" algn="tl" rotWithShape="0">
                    <a:schemeClr val="dk1">
                      <a:alpha val="40000"/>
                    </a:schemeClr>
                  </a:outerShdw>
                </a:effectLst>
              </a:rPr>
              <a:t>LOGROS</a:t>
            </a:r>
            <a:endParaRPr lang="es-ES" sz="1050" cap="none" spc="0" dirty="0">
              <a:ln w="0"/>
              <a:solidFill>
                <a:schemeClr val="tx1"/>
              </a:solidFill>
              <a:effectLst>
                <a:outerShdw blurRad="38100" dist="19050" dir="2700000" algn="tl" rotWithShape="0">
                  <a:schemeClr val="dk1">
                    <a:alpha val="40000"/>
                  </a:schemeClr>
                </a:outerShdw>
              </a:effectLst>
            </a:endParaRPr>
          </a:p>
        </p:txBody>
      </p:sp>
      <p:sp>
        <p:nvSpPr>
          <p:cNvPr id="17" name="CuadroTexto 16">
            <a:extLst>
              <a:ext uri="{FF2B5EF4-FFF2-40B4-BE49-F238E27FC236}">
                <a16:creationId xmlns:a16="http://schemas.microsoft.com/office/drawing/2014/main" id="{4932B30D-8DB3-4648-88F5-CB665D685F59}"/>
              </a:ext>
            </a:extLst>
          </p:cNvPr>
          <p:cNvSpPr txBox="1"/>
          <p:nvPr/>
        </p:nvSpPr>
        <p:spPr>
          <a:xfrm>
            <a:off x="3748028" y="2042861"/>
            <a:ext cx="7329875" cy="2046714"/>
          </a:xfrm>
          <a:prstGeom prst="rect">
            <a:avLst/>
          </a:prstGeom>
          <a:noFill/>
        </p:spPr>
        <p:txBody>
          <a:bodyPr wrap="square">
            <a:spAutoFit/>
          </a:bodyPr>
          <a:lstStyle/>
          <a:p>
            <a:pPr>
              <a:spcBef>
                <a:spcPts val="1200"/>
              </a:spcBef>
              <a:spcAft>
                <a:spcPts val="300"/>
              </a:spcAft>
            </a:pPr>
            <a:r>
              <a:rPr lang="es-ES" sz="1400" b="1" i="0" dirty="0">
                <a:effectLst/>
                <a:latin typeface="Arial" panose="020B0604020202020204" pitchFamily="34" charset="0"/>
                <a:cs typeface="Times New Roman" panose="02020603050405020304" pitchFamily="18" charset="0"/>
              </a:rPr>
              <a:t>REPORTE PLANES BIENALES DE INVERSION EN SALUD </a:t>
            </a:r>
            <a:endParaRPr lang="es-CO" sz="1400" b="1" i="1" dirty="0">
              <a:effectLst/>
              <a:latin typeface="Arial" panose="020B0604020202020204" pitchFamily="34" charset="0"/>
              <a:cs typeface="Times New Roman" panose="02020603050405020304" pitchFamily="18" charset="0"/>
            </a:endParaRPr>
          </a:p>
          <a:p>
            <a:pPr marL="342900" indent="-342900" algn="just">
              <a:spcBef>
                <a:spcPts val="1200"/>
              </a:spcBef>
              <a:spcAft>
                <a:spcPts val="300"/>
              </a:spcAft>
              <a:buFont typeface="Arial" panose="020B0604020202020204" pitchFamily="34" charset="0"/>
              <a:buChar char="•"/>
            </a:pPr>
            <a:r>
              <a:rPr lang="es-ES" sz="1400" dirty="0">
                <a:effectLst/>
                <a:latin typeface="Arial" panose="020B0604020202020204" pitchFamily="34" charset="0"/>
                <a:cs typeface="Times New Roman" panose="02020603050405020304" pitchFamily="18" charset="0"/>
              </a:rPr>
              <a:t>Realizamos intensión de proyectos ante plataforma BIENAL , proyecto presentados </a:t>
            </a:r>
            <a:r>
              <a:rPr lang="es-ES" sz="1200" b="1" i="1" dirty="0">
                <a:effectLst/>
                <a:latin typeface="Arial" panose="020B0604020202020204" pitchFamily="34" charset="0"/>
                <a:ea typeface="Times New Roman" panose="02020603050405020304" pitchFamily="18" charset="0"/>
              </a:rPr>
              <a:t>CONSTRUCION DE LA TERCERA FASE DE LA E.S.E. HOSPITAL INTEGRADO SAN JUAN DE CIMITARRA, DEL MUNICIPIO DE CIMITARRA DEL DEPARTAMENTO DE SANTANDER </a:t>
            </a:r>
            <a:r>
              <a:rPr lang="es-ES" sz="1200" dirty="0">
                <a:effectLst/>
                <a:latin typeface="Arial" panose="020B0604020202020204" pitchFamily="34" charset="0"/>
                <a:ea typeface="Times New Roman" panose="02020603050405020304" pitchFamily="18" charset="0"/>
              </a:rPr>
              <a:t>por un valor del proyecto de VEINTISIETE MIL QUINIENTOS MILLONES DE PESOS MONEDA CORRIENTE (27.500.000.000); enviado al ministerio de salud y que ala fecha en plataforma se encuentra en estado aprobado en ajuste 2.</a:t>
            </a:r>
            <a:endParaRPr lang="es-CO" sz="1200" dirty="0">
              <a:effectLst/>
              <a:latin typeface="Times New Roman" panose="02020603050405020304" pitchFamily="18" charset="0"/>
              <a:ea typeface="Times New Roman" panose="02020603050405020304" pitchFamily="18" charset="0"/>
            </a:endParaRPr>
          </a:p>
          <a:p>
            <a:pPr marL="342900" indent="-342900" algn="just">
              <a:spcBef>
                <a:spcPts val="1200"/>
              </a:spcBef>
              <a:spcAft>
                <a:spcPts val="300"/>
              </a:spcAft>
              <a:buFont typeface="Arial" panose="020B0604020202020204" pitchFamily="34" charset="0"/>
              <a:buChar char="•"/>
            </a:pPr>
            <a:r>
              <a:rPr lang="es-ES" sz="1400" dirty="0">
                <a:latin typeface="Arial" panose="020B0604020202020204" pitchFamily="34" charset="0"/>
                <a:cs typeface="Times New Roman" panose="02020603050405020304" pitchFamily="18" charset="0"/>
              </a:rPr>
              <a:t>.</a:t>
            </a:r>
            <a:endParaRPr lang="es-CO" sz="1400" dirty="0">
              <a:effectLst/>
              <a:latin typeface="Arial" panose="020B0604020202020204" pitchFamily="34" charset="0"/>
              <a:cs typeface="Times New Roman" panose="02020603050405020304" pitchFamily="18" charset="0"/>
            </a:endParaRPr>
          </a:p>
        </p:txBody>
      </p:sp>
      <p:sp>
        <p:nvSpPr>
          <p:cNvPr id="4" name="Elipse 3">
            <a:extLst>
              <a:ext uri="{FF2B5EF4-FFF2-40B4-BE49-F238E27FC236}">
                <a16:creationId xmlns:a16="http://schemas.microsoft.com/office/drawing/2014/main" id="{57C63A61-2DCD-4C74-8D1F-7881EE932A2F}"/>
              </a:ext>
            </a:extLst>
          </p:cNvPr>
          <p:cNvSpPr/>
          <p:nvPr/>
        </p:nvSpPr>
        <p:spPr>
          <a:xfrm>
            <a:off x="1433328" y="2379536"/>
            <a:ext cx="2160899" cy="1897633"/>
          </a:xfrm>
          <a:prstGeom prst="ellipse">
            <a:avLst/>
          </a:prstGeom>
          <a:noFill/>
          <a:ln w="3810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s-CO"/>
          </a:p>
        </p:txBody>
      </p:sp>
      <p:sp>
        <p:nvSpPr>
          <p:cNvPr id="18" name="Rectángulo 17">
            <a:extLst>
              <a:ext uri="{FF2B5EF4-FFF2-40B4-BE49-F238E27FC236}">
                <a16:creationId xmlns:a16="http://schemas.microsoft.com/office/drawing/2014/main" id="{B3976979-A753-437A-ACE1-F5DDA8B126FF}"/>
              </a:ext>
            </a:extLst>
          </p:cNvPr>
          <p:cNvSpPr/>
          <p:nvPr/>
        </p:nvSpPr>
        <p:spPr>
          <a:xfrm>
            <a:off x="1508993" y="2793686"/>
            <a:ext cx="2163370" cy="1015663"/>
          </a:xfrm>
          <a:prstGeom prst="rect">
            <a:avLst/>
          </a:prstGeom>
          <a:noFill/>
        </p:spPr>
        <p:txBody>
          <a:bodyPr wrap="square" lIns="91440" tIns="45720" rIns="91440" bIns="45720">
            <a:spAutoFit/>
          </a:bodyPr>
          <a:lstStyle/>
          <a:p>
            <a:pPr algn="ctr"/>
            <a:r>
              <a:rPr lang="es-ES" sz="2000" b="1" cap="none" spc="0" dirty="0">
                <a:ln w="0"/>
                <a:solidFill>
                  <a:schemeClr val="tx1"/>
                </a:solidFill>
                <a:effectLst>
                  <a:outerShdw blurRad="38100" dist="19050" dir="2700000" algn="tl" rotWithShape="0">
                    <a:schemeClr val="dk1">
                      <a:alpha val="40000"/>
                    </a:schemeClr>
                  </a:outerShdw>
                </a:effectLst>
              </a:rPr>
              <a:t>Reporte de información a plataformas </a:t>
            </a:r>
            <a:endParaRPr lang="es-ES" sz="1050" b="1" cap="none" spc="0" dirty="0">
              <a:ln w="0"/>
              <a:solidFill>
                <a:schemeClr val="tx1"/>
              </a:solidFill>
              <a:effectLst>
                <a:outerShdw blurRad="38100" dist="19050" dir="2700000" algn="tl" rotWithShape="0">
                  <a:schemeClr val="dk1">
                    <a:alpha val="40000"/>
                  </a:schemeClr>
                </a:outerShdw>
              </a:effectLst>
            </a:endParaRPr>
          </a:p>
        </p:txBody>
      </p:sp>
      <p:pic>
        <p:nvPicPr>
          <p:cNvPr id="9" name="Imagen 8">
            <a:extLst>
              <a:ext uri="{FF2B5EF4-FFF2-40B4-BE49-F238E27FC236}">
                <a16:creationId xmlns:a16="http://schemas.microsoft.com/office/drawing/2014/main" id="{F3F1E534-8BE8-450F-B2C2-1060EBDD20FE}"/>
              </a:ext>
            </a:extLst>
          </p:cNvPr>
          <p:cNvPicPr>
            <a:picLocks noChangeAspect="1"/>
          </p:cNvPicPr>
          <p:nvPr/>
        </p:nvPicPr>
        <p:blipFill rotWithShape="1">
          <a:blip r:embed="rId4"/>
          <a:srcRect t="16601" b="50486"/>
          <a:stretch/>
        </p:blipFill>
        <p:spPr>
          <a:xfrm>
            <a:off x="4183117" y="3904909"/>
            <a:ext cx="6765299" cy="1520101"/>
          </a:xfrm>
          <a:prstGeom prst="rect">
            <a:avLst/>
          </a:prstGeom>
        </p:spPr>
      </p:pic>
    </p:spTree>
    <p:extLst>
      <p:ext uri="{BB962C8B-B14F-4D97-AF65-F5344CB8AC3E}">
        <p14:creationId xmlns:p14="http://schemas.microsoft.com/office/powerpoint/2010/main" val="3397233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14" name="Diagrama de flujo: conector fuera de página 13">
            <a:extLst>
              <a:ext uri="{FF2B5EF4-FFF2-40B4-BE49-F238E27FC236}">
                <a16:creationId xmlns:a16="http://schemas.microsoft.com/office/drawing/2014/main" id="{CC67C12C-D82C-47EC-A54D-9BBC6E344725}"/>
              </a:ext>
            </a:extLst>
          </p:cNvPr>
          <p:cNvSpPr/>
          <p:nvPr/>
        </p:nvSpPr>
        <p:spPr>
          <a:xfrm rot="16200000">
            <a:off x="225367" y="2860631"/>
            <a:ext cx="842044" cy="1292774"/>
          </a:xfrm>
          <a:prstGeom prst="flowChartOffpageConnector">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F4040A98-AE83-4C26-B1AE-82570E504058}"/>
              </a:ext>
            </a:extLst>
          </p:cNvPr>
          <p:cNvSpPr/>
          <p:nvPr/>
        </p:nvSpPr>
        <p:spPr>
          <a:xfrm>
            <a:off x="1" y="3289738"/>
            <a:ext cx="1292772" cy="400110"/>
          </a:xfrm>
          <a:prstGeom prst="rect">
            <a:avLst/>
          </a:prstGeom>
          <a:noFill/>
        </p:spPr>
        <p:txBody>
          <a:bodyPr wrap="square" lIns="91440" tIns="45720" rIns="91440" bIns="45720">
            <a:spAutoFit/>
          </a:bodyPr>
          <a:lstStyle/>
          <a:p>
            <a:pPr algn="ctr"/>
            <a:r>
              <a:rPr lang="es-ES" sz="2000" cap="none" spc="0" dirty="0">
                <a:ln w="0"/>
                <a:solidFill>
                  <a:schemeClr val="tx1"/>
                </a:solidFill>
                <a:effectLst>
                  <a:outerShdw blurRad="38100" dist="19050" dir="2700000" algn="tl" rotWithShape="0">
                    <a:schemeClr val="dk1">
                      <a:alpha val="40000"/>
                    </a:schemeClr>
                  </a:outerShdw>
                </a:effectLst>
              </a:rPr>
              <a:t>LOGROS</a:t>
            </a:r>
            <a:endParaRPr lang="es-ES" sz="1050" cap="none" spc="0" dirty="0">
              <a:ln w="0"/>
              <a:solidFill>
                <a:schemeClr val="tx1"/>
              </a:solidFill>
              <a:effectLst>
                <a:outerShdw blurRad="38100" dist="19050" dir="2700000" algn="tl" rotWithShape="0">
                  <a:schemeClr val="dk1">
                    <a:alpha val="40000"/>
                  </a:schemeClr>
                </a:outerShdw>
              </a:effectLst>
            </a:endParaRPr>
          </a:p>
        </p:txBody>
      </p:sp>
      <p:sp>
        <p:nvSpPr>
          <p:cNvPr id="17" name="CuadroTexto 16">
            <a:extLst>
              <a:ext uri="{FF2B5EF4-FFF2-40B4-BE49-F238E27FC236}">
                <a16:creationId xmlns:a16="http://schemas.microsoft.com/office/drawing/2014/main" id="{4932B30D-8DB3-4648-88F5-CB665D685F59}"/>
              </a:ext>
            </a:extLst>
          </p:cNvPr>
          <p:cNvSpPr txBox="1"/>
          <p:nvPr/>
        </p:nvSpPr>
        <p:spPr>
          <a:xfrm>
            <a:off x="3770183" y="1872085"/>
            <a:ext cx="7329875" cy="523220"/>
          </a:xfrm>
          <a:prstGeom prst="rect">
            <a:avLst/>
          </a:prstGeom>
          <a:noFill/>
        </p:spPr>
        <p:txBody>
          <a:bodyPr wrap="square">
            <a:spAutoFit/>
          </a:bodyPr>
          <a:lstStyle/>
          <a:p>
            <a:pPr>
              <a:spcBef>
                <a:spcPts val="1200"/>
              </a:spcBef>
              <a:spcAft>
                <a:spcPts val="300"/>
              </a:spcAft>
            </a:pPr>
            <a:r>
              <a:rPr lang="es-CO" sz="1400" b="1" i="0" dirty="0">
                <a:effectLst/>
                <a:latin typeface="Arial" panose="020B0604020202020204" pitchFamily="34" charset="0"/>
                <a:cs typeface="Times New Roman" panose="02020603050405020304" pitchFamily="18" charset="0"/>
              </a:rPr>
              <a:t>Actualizamos nuestro portafolio de servicios de salud el cual es acorde a la oferta que tenemos en nuestras tres sedes.</a:t>
            </a:r>
            <a:endParaRPr lang="es-CO" sz="1400" b="1" i="1" dirty="0">
              <a:effectLst/>
              <a:latin typeface="Arial" panose="020B0604020202020204" pitchFamily="34" charset="0"/>
              <a:cs typeface="Times New Roman" panose="02020603050405020304" pitchFamily="18" charset="0"/>
            </a:endParaRPr>
          </a:p>
        </p:txBody>
      </p:sp>
      <p:sp>
        <p:nvSpPr>
          <p:cNvPr id="4" name="Elipse 3">
            <a:extLst>
              <a:ext uri="{FF2B5EF4-FFF2-40B4-BE49-F238E27FC236}">
                <a16:creationId xmlns:a16="http://schemas.microsoft.com/office/drawing/2014/main" id="{57C63A61-2DCD-4C74-8D1F-7881EE932A2F}"/>
              </a:ext>
            </a:extLst>
          </p:cNvPr>
          <p:cNvSpPr/>
          <p:nvPr/>
        </p:nvSpPr>
        <p:spPr>
          <a:xfrm>
            <a:off x="1430520" y="2540976"/>
            <a:ext cx="2160899" cy="1897633"/>
          </a:xfrm>
          <a:prstGeom prst="ellipse">
            <a:avLst/>
          </a:prstGeom>
          <a:noFill/>
          <a:ln w="3810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s-CO"/>
          </a:p>
        </p:txBody>
      </p:sp>
      <p:sp>
        <p:nvSpPr>
          <p:cNvPr id="18" name="Rectángulo 17">
            <a:extLst>
              <a:ext uri="{FF2B5EF4-FFF2-40B4-BE49-F238E27FC236}">
                <a16:creationId xmlns:a16="http://schemas.microsoft.com/office/drawing/2014/main" id="{B3976979-A753-437A-ACE1-F5DDA8B126FF}"/>
              </a:ext>
            </a:extLst>
          </p:cNvPr>
          <p:cNvSpPr/>
          <p:nvPr/>
        </p:nvSpPr>
        <p:spPr>
          <a:xfrm>
            <a:off x="1469925" y="3013018"/>
            <a:ext cx="2163370" cy="707886"/>
          </a:xfrm>
          <a:prstGeom prst="rect">
            <a:avLst/>
          </a:prstGeom>
          <a:noFill/>
        </p:spPr>
        <p:txBody>
          <a:bodyPr wrap="square" lIns="91440" tIns="45720" rIns="91440" bIns="45720">
            <a:spAutoFit/>
          </a:bodyPr>
          <a:lstStyle/>
          <a:p>
            <a:pPr algn="ctr"/>
            <a:r>
              <a:rPr lang="es-ES" sz="2000" b="1" dirty="0">
                <a:ln w="0"/>
                <a:effectLst>
                  <a:outerShdw blurRad="38100" dist="19050" dir="2700000" algn="tl" rotWithShape="0">
                    <a:schemeClr val="dk1">
                      <a:alpha val="40000"/>
                    </a:schemeClr>
                  </a:outerShdw>
                </a:effectLst>
              </a:rPr>
              <a:t>Actualización de documentos</a:t>
            </a:r>
            <a:endParaRPr lang="es-ES" sz="1050" b="1" cap="none" spc="0" dirty="0">
              <a:ln w="0"/>
              <a:solidFill>
                <a:schemeClr val="tx1"/>
              </a:solidFill>
              <a:effectLst>
                <a:outerShdw blurRad="38100" dist="19050" dir="2700000" algn="tl" rotWithShape="0">
                  <a:schemeClr val="dk1">
                    <a:alpha val="40000"/>
                  </a:schemeClr>
                </a:outerShdw>
              </a:effectLst>
            </a:endParaRPr>
          </a:p>
        </p:txBody>
      </p:sp>
      <p:pic>
        <p:nvPicPr>
          <p:cNvPr id="5" name="Imagen 4">
            <a:extLst>
              <a:ext uri="{FF2B5EF4-FFF2-40B4-BE49-F238E27FC236}">
                <a16:creationId xmlns:a16="http://schemas.microsoft.com/office/drawing/2014/main" id="{48C88439-5040-465D-981F-5BB1F3E16002}"/>
              </a:ext>
            </a:extLst>
          </p:cNvPr>
          <p:cNvPicPr>
            <a:picLocks noChangeAspect="1"/>
          </p:cNvPicPr>
          <p:nvPr/>
        </p:nvPicPr>
        <p:blipFill>
          <a:blip r:embed="rId4"/>
          <a:stretch>
            <a:fillRect/>
          </a:stretch>
        </p:blipFill>
        <p:spPr>
          <a:xfrm>
            <a:off x="4841791" y="2540976"/>
            <a:ext cx="5186658" cy="2935030"/>
          </a:xfrm>
          <a:prstGeom prst="rect">
            <a:avLst/>
          </a:prstGeom>
        </p:spPr>
      </p:pic>
    </p:spTree>
    <p:extLst>
      <p:ext uri="{BB962C8B-B14F-4D97-AF65-F5344CB8AC3E}">
        <p14:creationId xmlns:p14="http://schemas.microsoft.com/office/powerpoint/2010/main" val="4202215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14" name="Diagrama de flujo: conector fuera de página 13">
            <a:extLst>
              <a:ext uri="{FF2B5EF4-FFF2-40B4-BE49-F238E27FC236}">
                <a16:creationId xmlns:a16="http://schemas.microsoft.com/office/drawing/2014/main" id="{CC67C12C-D82C-47EC-A54D-9BBC6E344725}"/>
              </a:ext>
            </a:extLst>
          </p:cNvPr>
          <p:cNvSpPr/>
          <p:nvPr/>
        </p:nvSpPr>
        <p:spPr>
          <a:xfrm rot="16200000">
            <a:off x="225367" y="2860631"/>
            <a:ext cx="842044" cy="1292774"/>
          </a:xfrm>
          <a:prstGeom prst="flowChartOffpageConnector">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F4040A98-AE83-4C26-B1AE-82570E504058}"/>
              </a:ext>
            </a:extLst>
          </p:cNvPr>
          <p:cNvSpPr/>
          <p:nvPr/>
        </p:nvSpPr>
        <p:spPr>
          <a:xfrm>
            <a:off x="1" y="3289738"/>
            <a:ext cx="1292772" cy="400110"/>
          </a:xfrm>
          <a:prstGeom prst="rect">
            <a:avLst/>
          </a:prstGeom>
          <a:noFill/>
        </p:spPr>
        <p:txBody>
          <a:bodyPr wrap="square" lIns="91440" tIns="45720" rIns="91440" bIns="45720">
            <a:spAutoFit/>
          </a:bodyPr>
          <a:lstStyle/>
          <a:p>
            <a:pPr algn="ctr"/>
            <a:r>
              <a:rPr lang="es-ES" sz="2000" cap="none" spc="0" dirty="0">
                <a:ln w="0"/>
                <a:solidFill>
                  <a:schemeClr val="tx1"/>
                </a:solidFill>
                <a:effectLst>
                  <a:outerShdw blurRad="38100" dist="19050" dir="2700000" algn="tl" rotWithShape="0">
                    <a:schemeClr val="dk1">
                      <a:alpha val="40000"/>
                    </a:schemeClr>
                  </a:outerShdw>
                </a:effectLst>
              </a:rPr>
              <a:t>LOGROS</a:t>
            </a:r>
            <a:endParaRPr lang="es-ES" sz="1050" cap="none" spc="0" dirty="0">
              <a:ln w="0"/>
              <a:solidFill>
                <a:schemeClr val="tx1"/>
              </a:solidFill>
              <a:effectLst>
                <a:outerShdw blurRad="38100" dist="19050" dir="2700000" algn="tl" rotWithShape="0">
                  <a:schemeClr val="dk1">
                    <a:alpha val="40000"/>
                  </a:schemeClr>
                </a:outerShdw>
              </a:effectLst>
            </a:endParaRPr>
          </a:p>
        </p:txBody>
      </p:sp>
      <p:sp>
        <p:nvSpPr>
          <p:cNvPr id="17" name="CuadroTexto 16">
            <a:extLst>
              <a:ext uri="{FF2B5EF4-FFF2-40B4-BE49-F238E27FC236}">
                <a16:creationId xmlns:a16="http://schemas.microsoft.com/office/drawing/2014/main" id="{4932B30D-8DB3-4648-88F5-CB665D685F59}"/>
              </a:ext>
            </a:extLst>
          </p:cNvPr>
          <p:cNvSpPr txBox="1"/>
          <p:nvPr/>
        </p:nvSpPr>
        <p:spPr>
          <a:xfrm>
            <a:off x="8852546" y="3013018"/>
            <a:ext cx="2260858" cy="1938992"/>
          </a:xfrm>
          <a:prstGeom prst="rect">
            <a:avLst/>
          </a:prstGeom>
          <a:noFill/>
        </p:spPr>
        <p:txBody>
          <a:bodyPr wrap="square">
            <a:spAutoFit/>
          </a:bodyPr>
          <a:lstStyle/>
          <a:p>
            <a:pPr>
              <a:spcBef>
                <a:spcPts val="1200"/>
              </a:spcBef>
              <a:spcAft>
                <a:spcPts val="300"/>
              </a:spcAft>
            </a:pPr>
            <a:r>
              <a:rPr lang="es-CO" sz="2000" b="1" i="0" dirty="0">
                <a:effectLst/>
                <a:latin typeface="Arial" panose="020B0604020202020204" pitchFamily="34" charset="0"/>
                <a:cs typeface="Times New Roman" panose="02020603050405020304" pitchFamily="18" charset="0"/>
              </a:rPr>
              <a:t>Actualizamos nuestro modelo de prestación de servicios de salud de la E.S.E.</a:t>
            </a:r>
            <a:endParaRPr lang="es-CO" sz="2000" b="1" i="1" dirty="0">
              <a:effectLst/>
              <a:latin typeface="Arial" panose="020B0604020202020204" pitchFamily="34" charset="0"/>
              <a:cs typeface="Times New Roman" panose="02020603050405020304" pitchFamily="18" charset="0"/>
            </a:endParaRPr>
          </a:p>
        </p:txBody>
      </p:sp>
      <p:sp>
        <p:nvSpPr>
          <p:cNvPr id="4" name="Elipse 3">
            <a:extLst>
              <a:ext uri="{FF2B5EF4-FFF2-40B4-BE49-F238E27FC236}">
                <a16:creationId xmlns:a16="http://schemas.microsoft.com/office/drawing/2014/main" id="{57C63A61-2DCD-4C74-8D1F-7881EE932A2F}"/>
              </a:ext>
            </a:extLst>
          </p:cNvPr>
          <p:cNvSpPr/>
          <p:nvPr/>
        </p:nvSpPr>
        <p:spPr>
          <a:xfrm>
            <a:off x="1430520" y="2540976"/>
            <a:ext cx="2160899" cy="1897633"/>
          </a:xfrm>
          <a:prstGeom prst="ellipse">
            <a:avLst/>
          </a:prstGeom>
          <a:noFill/>
          <a:ln w="3810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s-CO"/>
          </a:p>
        </p:txBody>
      </p:sp>
      <p:sp>
        <p:nvSpPr>
          <p:cNvPr id="18" name="Rectángulo 17">
            <a:extLst>
              <a:ext uri="{FF2B5EF4-FFF2-40B4-BE49-F238E27FC236}">
                <a16:creationId xmlns:a16="http://schemas.microsoft.com/office/drawing/2014/main" id="{B3976979-A753-437A-ACE1-F5DDA8B126FF}"/>
              </a:ext>
            </a:extLst>
          </p:cNvPr>
          <p:cNvSpPr/>
          <p:nvPr/>
        </p:nvSpPr>
        <p:spPr>
          <a:xfrm>
            <a:off x="1469925" y="3013018"/>
            <a:ext cx="2163370" cy="707886"/>
          </a:xfrm>
          <a:prstGeom prst="rect">
            <a:avLst/>
          </a:prstGeom>
          <a:noFill/>
        </p:spPr>
        <p:txBody>
          <a:bodyPr wrap="square" lIns="91440" tIns="45720" rIns="91440" bIns="45720">
            <a:spAutoFit/>
          </a:bodyPr>
          <a:lstStyle/>
          <a:p>
            <a:pPr algn="ctr"/>
            <a:r>
              <a:rPr lang="es-ES" sz="2000" b="1" dirty="0">
                <a:ln w="0"/>
                <a:effectLst>
                  <a:outerShdw blurRad="38100" dist="19050" dir="2700000" algn="tl" rotWithShape="0">
                    <a:schemeClr val="dk1">
                      <a:alpha val="40000"/>
                    </a:schemeClr>
                  </a:outerShdw>
                </a:effectLst>
              </a:rPr>
              <a:t>Actualización de documentos</a:t>
            </a:r>
            <a:endParaRPr lang="es-ES" sz="1050" b="1" cap="none" spc="0" dirty="0">
              <a:ln w="0"/>
              <a:solidFill>
                <a:schemeClr val="tx1"/>
              </a:solidFill>
              <a:effectLst>
                <a:outerShdw blurRad="38100" dist="19050" dir="2700000" algn="tl" rotWithShape="0">
                  <a:schemeClr val="dk1">
                    <a:alpha val="40000"/>
                  </a:schemeClr>
                </a:outerShdw>
              </a:effectLst>
            </a:endParaRPr>
          </a:p>
        </p:txBody>
      </p:sp>
      <p:pic>
        <p:nvPicPr>
          <p:cNvPr id="9" name="Imagen 8">
            <a:extLst>
              <a:ext uri="{FF2B5EF4-FFF2-40B4-BE49-F238E27FC236}">
                <a16:creationId xmlns:a16="http://schemas.microsoft.com/office/drawing/2014/main" id="{B0458709-4D10-442F-9CB1-A0A31933046A}"/>
              </a:ext>
            </a:extLst>
          </p:cNvPr>
          <p:cNvPicPr>
            <a:picLocks noChangeAspect="1"/>
          </p:cNvPicPr>
          <p:nvPr/>
        </p:nvPicPr>
        <p:blipFill>
          <a:blip r:embed="rId4"/>
          <a:stretch>
            <a:fillRect/>
          </a:stretch>
        </p:blipFill>
        <p:spPr>
          <a:xfrm>
            <a:off x="4213324" y="1635030"/>
            <a:ext cx="4345383" cy="4317024"/>
          </a:xfrm>
          <a:prstGeom prst="rect">
            <a:avLst/>
          </a:prstGeom>
        </p:spPr>
      </p:pic>
    </p:spTree>
    <p:extLst>
      <p:ext uri="{BB962C8B-B14F-4D97-AF65-F5344CB8AC3E}">
        <p14:creationId xmlns:p14="http://schemas.microsoft.com/office/powerpoint/2010/main" val="1704515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14" name="Diagrama de flujo: conector fuera de página 13">
            <a:extLst>
              <a:ext uri="{FF2B5EF4-FFF2-40B4-BE49-F238E27FC236}">
                <a16:creationId xmlns:a16="http://schemas.microsoft.com/office/drawing/2014/main" id="{CC67C12C-D82C-47EC-A54D-9BBC6E344725}"/>
              </a:ext>
            </a:extLst>
          </p:cNvPr>
          <p:cNvSpPr/>
          <p:nvPr/>
        </p:nvSpPr>
        <p:spPr>
          <a:xfrm rot="16200000">
            <a:off x="225367" y="2860631"/>
            <a:ext cx="842044" cy="1292774"/>
          </a:xfrm>
          <a:prstGeom prst="flowChartOffpageConnector">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F4040A98-AE83-4C26-B1AE-82570E504058}"/>
              </a:ext>
            </a:extLst>
          </p:cNvPr>
          <p:cNvSpPr/>
          <p:nvPr/>
        </p:nvSpPr>
        <p:spPr>
          <a:xfrm>
            <a:off x="1" y="3289738"/>
            <a:ext cx="1292772" cy="400110"/>
          </a:xfrm>
          <a:prstGeom prst="rect">
            <a:avLst/>
          </a:prstGeom>
          <a:noFill/>
        </p:spPr>
        <p:txBody>
          <a:bodyPr wrap="square" lIns="91440" tIns="45720" rIns="91440" bIns="45720">
            <a:spAutoFit/>
          </a:bodyPr>
          <a:lstStyle/>
          <a:p>
            <a:pPr algn="ctr"/>
            <a:r>
              <a:rPr lang="es-ES" sz="2000" cap="none" spc="0" dirty="0">
                <a:ln w="0"/>
                <a:solidFill>
                  <a:schemeClr val="tx1"/>
                </a:solidFill>
                <a:effectLst>
                  <a:outerShdw blurRad="38100" dist="19050" dir="2700000" algn="tl" rotWithShape="0">
                    <a:schemeClr val="dk1">
                      <a:alpha val="40000"/>
                    </a:schemeClr>
                  </a:outerShdw>
                </a:effectLst>
              </a:rPr>
              <a:t>LOGROS</a:t>
            </a:r>
            <a:endParaRPr lang="es-ES" sz="1050" cap="none" spc="0" dirty="0">
              <a:ln w="0"/>
              <a:solidFill>
                <a:schemeClr val="tx1"/>
              </a:solidFill>
              <a:effectLst>
                <a:outerShdw blurRad="38100" dist="19050" dir="2700000" algn="tl" rotWithShape="0">
                  <a:schemeClr val="dk1">
                    <a:alpha val="40000"/>
                  </a:schemeClr>
                </a:outerShdw>
              </a:effectLst>
            </a:endParaRPr>
          </a:p>
        </p:txBody>
      </p:sp>
      <p:sp>
        <p:nvSpPr>
          <p:cNvPr id="17" name="CuadroTexto 16">
            <a:extLst>
              <a:ext uri="{FF2B5EF4-FFF2-40B4-BE49-F238E27FC236}">
                <a16:creationId xmlns:a16="http://schemas.microsoft.com/office/drawing/2014/main" id="{4932B30D-8DB3-4648-88F5-CB665D685F59}"/>
              </a:ext>
            </a:extLst>
          </p:cNvPr>
          <p:cNvSpPr txBox="1"/>
          <p:nvPr/>
        </p:nvSpPr>
        <p:spPr>
          <a:xfrm>
            <a:off x="4464508" y="1569339"/>
            <a:ext cx="6886694" cy="830997"/>
          </a:xfrm>
          <a:prstGeom prst="rect">
            <a:avLst/>
          </a:prstGeom>
          <a:noFill/>
        </p:spPr>
        <p:txBody>
          <a:bodyPr wrap="square">
            <a:spAutoFit/>
          </a:bodyPr>
          <a:lstStyle/>
          <a:p>
            <a:pPr>
              <a:spcBef>
                <a:spcPts val="1200"/>
              </a:spcBef>
              <a:spcAft>
                <a:spcPts val="300"/>
              </a:spcAft>
            </a:pPr>
            <a:r>
              <a:rPr lang="es-CO" sz="1600" b="1" i="0" dirty="0">
                <a:effectLst/>
                <a:latin typeface="Arial" panose="020B0604020202020204" pitchFamily="34" charset="0"/>
                <a:cs typeface="Times New Roman" panose="02020603050405020304" pitchFamily="18" charset="0"/>
              </a:rPr>
              <a:t>Actualizamos de documentos de equipos biomédicos contando con mantenimiento de equipos e inventario de equipos en las tres sedes de la E.S.E.</a:t>
            </a:r>
            <a:endParaRPr lang="es-CO" sz="1600" b="1" i="1" dirty="0">
              <a:effectLst/>
              <a:latin typeface="Arial" panose="020B0604020202020204" pitchFamily="34" charset="0"/>
              <a:cs typeface="Times New Roman" panose="02020603050405020304" pitchFamily="18" charset="0"/>
            </a:endParaRPr>
          </a:p>
        </p:txBody>
      </p:sp>
      <p:sp>
        <p:nvSpPr>
          <p:cNvPr id="4" name="Elipse 3">
            <a:extLst>
              <a:ext uri="{FF2B5EF4-FFF2-40B4-BE49-F238E27FC236}">
                <a16:creationId xmlns:a16="http://schemas.microsoft.com/office/drawing/2014/main" id="{57C63A61-2DCD-4C74-8D1F-7881EE932A2F}"/>
              </a:ext>
            </a:extLst>
          </p:cNvPr>
          <p:cNvSpPr/>
          <p:nvPr/>
        </p:nvSpPr>
        <p:spPr>
          <a:xfrm>
            <a:off x="1430520" y="2540976"/>
            <a:ext cx="2160899" cy="1897633"/>
          </a:xfrm>
          <a:prstGeom prst="ellipse">
            <a:avLst/>
          </a:prstGeom>
          <a:noFill/>
          <a:ln w="3810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s-CO"/>
          </a:p>
        </p:txBody>
      </p:sp>
      <p:sp>
        <p:nvSpPr>
          <p:cNvPr id="18" name="Rectángulo 17">
            <a:extLst>
              <a:ext uri="{FF2B5EF4-FFF2-40B4-BE49-F238E27FC236}">
                <a16:creationId xmlns:a16="http://schemas.microsoft.com/office/drawing/2014/main" id="{B3976979-A753-437A-ACE1-F5DDA8B126FF}"/>
              </a:ext>
            </a:extLst>
          </p:cNvPr>
          <p:cNvSpPr/>
          <p:nvPr/>
        </p:nvSpPr>
        <p:spPr>
          <a:xfrm>
            <a:off x="1469925" y="3013018"/>
            <a:ext cx="2163370" cy="1015663"/>
          </a:xfrm>
          <a:prstGeom prst="rect">
            <a:avLst/>
          </a:prstGeom>
          <a:noFill/>
        </p:spPr>
        <p:txBody>
          <a:bodyPr wrap="square" lIns="91440" tIns="45720" rIns="91440" bIns="45720">
            <a:spAutoFit/>
          </a:bodyPr>
          <a:lstStyle/>
          <a:p>
            <a:pPr algn="ctr"/>
            <a:r>
              <a:rPr lang="es-ES" sz="2000" b="1" dirty="0">
                <a:ln w="0"/>
                <a:effectLst>
                  <a:outerShdw blurRad="38100" dist="19050" dir="2700000" algn="tl" rotWithShape="0">
                    <a:schemeClr val="dk1">
                      <a:alpha val="40000"/>
                    </a:schemeClr>
                  </a:outerShdw>
                </a:effectLst>
              </a:rPr>
              <a:t>Actualización inventario equipos biomédicos</a:t>
            </a:r>
            <a:endParaRPr lang="es-ES" sz="1050" b="1" cap="none" spc="0" dirty="0">
              <a:ln w="0"/>
              <a:solidFill>
                <a:schemeClr val="tx1"/>
              </a:solidFill>
              <a:effectLst>
                <a:outerShdw blurRad="38100" dist="19050" dir="2700000" algn="tl" rotWithShape="0">
                  <a:schemeClr val="dk1">
                    <a:alpha val="40000"/>
                  </a:schemeClr>
                </a:outerShdw>
              </a:effectLst>
            </a:endParaRPr>
          </a:p>
        </p:txBody>
      </p:sp>
      <p:pic>
        <p:nvPicPr>
          <p:cNvPr id="5" name="Imagen 4">
            <a:extLst>
              <a:ext uri="{FF2B5EF4-FFF2-40B4-BE49-F238E27FC236}">
                <a16:creationId xmlns:a16="http://schemas.microsoft.com/office/drawing/2014/main" id="{7B79DD2D-DFEE-4D9E-B920-CC13FB206B75}"/>
              </a:ext>
            </a:extLst>
          </p:cNvPr>
          <p:cNvPicPr>
            <a:picLocks noChangeAspect="1"/>
          </p:cNvPicPr>
          <p:nvPr/>
        </p:nvPicPr>
        <p:blipFill>
          <a:blip r:embed="rId4"/>
          <a:stretch>
            <a:fillRect/>
          </a:stretch>
        </p:blipFill>
        <p:spPr>
          <a:xfrm>
            <a:off x="8066211" y="2607555"/>
            <a:ext cx="3380615" cy="2859940"/>
          </a:xfrm>
          <a:prstGeom prst="rect">
            <a:avLst/>
          </a:prstGeom>
        </p:spPr>
      </p:pic>
      <p:pic>
        <p:nvPicPr>
          <p:cNvPr id="19" name="Imagen 18">
            <a:extLst>
              <a:ext uri="{FF2B5EF4-FFF2-40B4-BE49-F238E27FC236}">
                <a16:creationId xmlns:a16="http://schemas.microsoft.com/office/drawing/2014/main" id="{FF449270-4BDE-4929-BAC4-30318469EDB8}"/>
              </a:ext>
            </a:extLst>
          </p:cNvPr>
          <p:cNvPicPr>
            <a:picLocks noChangeAspect="1"/>
          </p:cNvPicPr>
          <p:nvPr/>
        </p:nvPicPr>
        <p:blipFill>
          <a:blip r:embed="rId5"/>
          <a:stretch>
            <a:fillRect/>
          </a:stretch>
        </p:blipFill>
        <p:spPr>
          <a:xfrm>
            <a:off x="4125790" y="2569361"/>
            <a:ext cx="3782065" cy="2898134"/>
          </a:xfrm>
          <a:prstGeom prst="rect">
            <a:avLst/>
          </a:prstGeom>
        </p:spPr>
      </p:pic>
    </p:spTree>
    <p:extLst>
      <p:ext uri="{BB962C8B-B14F-4D97-AF65-F5344CB8AC3E}">
        <p14:creationId xmlns:p14="http://schemas.microsoft.com/office/powerpoint/2010/main" val="4046250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B914E-ABCE-4847-FF6A-56CE4F23F06F}"/>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32191F84-EA3D-1AA9-2FCE-BF3DDA0E2389}"/>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30EC4529-9504-858E-462D-A840BFE3ABA9}"/>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1A32D377-6895-DDE0-B833-EA49161FDBC5}"/>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88DD399-13B5-3265-833A-FEC3B648AEA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376756BB-C06B-4923-CDF3-3C081DD053D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BA20E79-907F-AE70-7648-E1F98190074B}"/>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D3AF3BBC-4AE5-B328-D490-F12626BD4AAA}"/>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C34EB09-F2A3-B3D4-57EC-16AEC23374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F9F86F48-1793-5D3D-8121-376CD834F9F1}"/>
              </a:ext>
            </a:extLst>
          </p:cNvPr>
          <p:cNvSpPr txBox="1"/>
          <p:nvPr/>
        </p:nvSpPr>
        <p:spPr>
          <a:xfrm>
            <a:off x="1865644" y="2863053"/>
            <a:ext cx="8268229" cy="1015663"/>
          </a:xfrm>
          <a:prstGeom prst="rect">
            <a:avLst/>
          </a:prstGeom>
          <a:noFill/>
          <a:ln>
            <a:noFill/>
          </a:ln>
        </p:spPr>
        <p:txBody>
          <a:bodyPr wrap="square" rtlCol="0">
            <a:spAutoFit/>
          </a:bodyPr>
          <a:lstStyle/>
          <a:p>
            <a:pPr algn="ctr"/>
            <a:r>
              <a:rPr lang="es-CO" sz="6000" b="1" cap="none" spc="0" dirty="0">
                <a:ln w="12700" cmpd="sng">
                  <a:solidFill>
                    <a:schemeClr val="accent4"/>
                  </a:solidFill>
                  <a:prstDash val="solid"/>
                </a:ln>
                <a:effectLst/>
              </a:rPr>
              <a:t>TALENTO HUMANO</a:t>
            </a:r>
          </a:p>
        </p:txBody>
      </p:sp>
    </p:spTree>
    <p:extLst>
      <p:ext uri="{BB962C8B-B14F-4D97-AF65-F5344CB8AC3E}">
        <p14:creationId xmlns:p14="http://schemas.microsoft.com/office/powerpoint/2010/main" val="3010147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47287-0D51-2855-6A10-461D91AF014D}"/>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43CFFFFE-D9C2-A6DE-95DB-D8C5E2266D8E}"/>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43346188-DB3A-1A7A-EABC-A072BEED6906}"/>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1E67A73F-3A7B-F71B-CD67-7DB3958D1DB2}"/>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E102B082-7CBA-4215-AF24-58881FCDD8BE}"/>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CEB73D6B-47B6-AD52-66C8-EADDB69E34C2}"/>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5A129049-29FF-B93D-6A75-D6EA9C125FA3}"/>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80BD82A9-A2AD-0531-3486-B06DD9AC3DE5}"/>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9B62DE4-C322-734F-AA54-F7EA06536D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98254241-0F0F-A042-18C9-E786A12D5B83}"/>
              </a:ext>
            </a:extLst>
          </p:cNvPr>
          <p:cNvSpPr txBox="1"/>
          <p:nvPr/>
        </p:nvSpPr>
        <p:spPr>
          <a:xfrm>
            <a:off x="1852762" y="2413848"/>
            <a:ext cx="8268229" cy="2308324"/>
          </a:xfrm>
          <a:prstGeom prst="rect">
            <a:avLst/>
          </a:prstGeom>
          <a:noFill/>
          <a:ln>
            <a:noFill/>
          </a:ln>
        </p:spPr>
        <p:txBody>
          <a:bodyPr wrap="square" rtlCol="0">
            <a:spAutoFit/>
          </a:bodyPr>
          <a:lstStyle/>
          <a:p>
            <a:pPr algn="ctr"/>
            <a:r>
              <a:rPr lang="es-CO" sz="4800" b="1" cap="none" spc="0" dirty="0">
                <a:ln w="12700" cmpd="sng">
                  <a:solidFill>
                    <a:schemeClr val="accent4"/>
                  </a:solidFill>
                  <a:prstDash val="solid"/>
                </a:ln>
                <a:effectLst/>
              </a:rPr>
              <a:t>TALENTO HUMANO ACTIVIDADES DE BIENESTAR SOCIAL</a:t>
            </a:r>
            <a:endParaRPr lang="es-CO" sz="4800" b="1" i="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55952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AD12D-D010-4383-601C-9986D98C3E47}"/>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17B96D16-696E-BCF7-84EB-BF41EE30A04C}"/>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ABD71FE9-049C-EB84-E616-9CD50687CCE1}"/>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F0C8FF5B-0533-D2CA-F49C-B40D1B386172}"/>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9DD3ED1F-B11C-EA9E-F4DC-654E20B77986}"/>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500833ED-8478-D5CC-9D2C-91717BB5033B}"/>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E2D4696F-2C19-05D0-2BDD-FA9EEF93B501}"/>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F5C3D8F1-B676-E009-7E71-92602F0ED8F7}"/>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2136EB5B-83E9-3063-BED4-9EFC27E307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7E75ABB9-EC31-1AE0-376F-0F1386E7E398}"/>
              </a:ext>
            </a:extLst>
          </p:cNvPr>
          <p:cNvSpPr txBox="1"/>
          <p:nvPr/>
        </p:nvSpPr>
        <p:spPr>
          <a:xfrm>
            <a:off x="1961885" y="1389156"/>
            <a:ext cx="8268229" cy="584775"/>
          </a:xfrm>
          <a:prstGeom prst="rect">
            <a:avLst/>
          </a:prstGeom>
          <a:noFill/>
          <a:ln>
            <a:noFill/>
          </a:ln>
        </p:spPr>
        <p:txBody>
          <a:bodyPr wrap="square" rtlCol="0">
            <a:spAutoFit/>
          </a:bodyPr>
          <a:lstStyle/>
          <a:p>
            <a:pPr algn="ctr"/>
            <a:r>
              <a:rPr lang="es-CO" sz="3200" b="1" cap="none" spc="0" dirty="0">
                <a:ln w="12700" cmpd="sng">
                  <a:solidFill>
                    <a:schemeClr val="accent4"/>
                  </a:solidFill>
                  <a:prstDash val="solid"/>
                </a:ln>
                <a:effectLst/>
              </a:rPr>
              <a:t> CELEBRACION DÍA DE LA ENFERMERA </a:t>
            </a:r>
            <a:endParaRPr lang="es-CO" sz="3200" b="1" i="1" dirty="0">
              <a:latin typeface="Cavolini" panose="020B0502040204020203" pitchFamily="66" charset="0"/>
              <a:cs typeface="Cavolini" panose="020B0502040204020203" pitchFamily="66" charset="0"/>
            </a:endParaRPr>
          </a:p>
        </p:txBody>
      </p:sp>
      <p:pic>
        <p:nvPicPr>
          <p:cNvPr id="4" name="Imagen 3">
            <a:extLst>
              <a:ext uri="{FF2B5EF4-FFF2-40B4-BE49-F238E27FC236}">
                <a16:creationId xmlns:a16="http://schemas.microsoft.com/office/drawing/2014/main" id="{13B20808-02FE-F4BC-C31C-74AB87B3CFB9}"/>
              </a:ext>
            </a:extLst>
          </p:cNvPr>
          <p:cNvPicPr>
            <a:picLocks noChangeAspect="1"/>
          </p:cNvPicPr>
          <p:nvPr/>
        </p:nvPicPr>
        <p:blipFill>
          <a:blip r:embed="rId4"/>
          <a:stretch>
            <a:fillRect/>
          </a:stretch>
        </p:blipFill>
        <p:spPr>
          <a:xfrm>
            <a:off x="594012" y="2313696"/>
            <a:ext cx="5033065" cy="3471635"/>
          </a:xfrm>
          <a:prstGeom prst="rect">
            <a:avLst/>
          </a:prstGeom>
        </p:spPr>
      </p:pic>
      <p:pic>
        <p:nvPicPr>
          <p:cNvPr id="5" name="Imagen 4">
            <a:extLst>
              <a:ext uri="{FF2B5EF4-FFF2-40B4-BE49-F238E27FC236}">
                <a16:creationId xmlns:a16="http://schemas.microsoft.com/office/drawing/2014/main" id="{0E7526CD-F752-3791-0724-5B7048D4B8A8}"/>
              </a:ext>
            </a:extLst>
          </p:cNvPr>
          <p:cNvPicPr>
            <a:picLocks noChangeAspect="1"/>
          </p:cNvPicPr>
          <p:nvPr/>
        </p:nvPicPr>
        <p:blipFill>
          <a:blip r:embed="rId5"/>
          <a:stretch>
            <a:fillRect/>
          </a:stretch>
        </p:blipFill>
        <p:spPr>
          <a:xfrm>
            <a:off x="6282911" y="2297472"/>
            <a:ext cx="5163915" cy="3413620"/>
          </a:xfrm>
          <a:prstGeom prst="rect">
            <a:avLst/>
          </a:prstGeom>
        </p:spPr>
      </p:pic>
    </p:spTree>
    <p:extLst>
      <p:ext uri="{BB962C8B-B14F-4D97-AF65-F5344CB8AC3E}">
        <p14:creationId xmlns:p14="http://schemas.microsoft.com/office/powerpoint/2010/main" val="7507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5A91D-20A1-B89B-AAA6-F688BE44557A}"/>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16F750F5-375C-37F8-B392-AED43FB2C26D}"/>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55F41900-C708-8A40-18B2-DA46390F2850}"/>
                </a:ext>
              </a:extLst>
            </p:cNvPr>
            <p:cNvPicPr/>
            <p:nvPr/>
          </p:nvPicPr>
          <p:blipFill rotWithShape="1">
            <a:blip r:embed="rId3">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850D09E3-275F-66D4-F8BB-4C1AD2D6E386}"/>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56B5B012-2A78-5DCE-E862-6CF70F2C6C3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19F1F53D-387A-D0BE-5B9C-41493EDC2725}"/>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5C3A1C02-66D5-1548-0E0E-FD028DD9EDDB}"/>
              </a:ext>
            </a:extLst>
          </p:cNvPr>
          <p:cNvPicPr/>
          <p:nvPr/>
        </p:nvPicPr>
        <p:blipFill rotWithShape="1">
          <a:blip r:embed="rId3">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CB18FC07-8046-7C39-A475-841555C6737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7653E986-DBA6-B2E1-A41C-8DEA0DA71C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73FD8C24-76BD-00B6-EEE3-0D203EB40870}"/>
              </a:ext>
            </a:extLst>
          </p:cNvPr>
          <p:cNvSpPr txBox="1"/>
          <p:nvPr/>
        </p:nvSpPr>
        <p:spPr>
          <a:xfrm>
            <a:off x="1961885" y="1405682"/>
            <a:ext cx="8268229" cy="584775"/>
          </a:xfrm>
          <a:prstGeom prst="rect">
            <a:avLst/>
          </a:prstGeom>
          <a:noFill/>
          <a:ln>
            <a:noFill/>
          </a:ln>
        </p:spPr>
        <p:txBody>
          <a:bodyPr wrap="square" rtlCol="0">
            <a:spAutoFit/>
          </a:bodyPr>
          <a:lstStyle/>
          <a:p>
            <a:pPr algn="ctr"/>
            <a:r>
              <a:rPr lang="es-CO" sz="3200" b="1" cap="none" spc="0" dirty="0">
                <a:ln w="12700" cmpd="sng">
                  <a:solidFill>
                    <a:schemeClr val="accent4"/>
                  </a:solidFill>
                  <a:prstDash val="solid"/>
                </a:ln>
                <a:effectLst/>
              </a:rPr>
              <a:t>CELEBRACIÓN DÍA DE AMOR Y AMISTAD </a:t>
            </a:r>
            <a:endParaRPr lang="es-CO" sz="3200" b="1" i="1" dirty="0">
              <a:latin typeface="Cavolini" panose="020B0502040204020203" pitchFamily="66" charset="0"/>
              <a:cs typeface="Cavolini" panose="020B0502040204020203" pitchFamily="66" charset="0"/>
            </a:endParaRPr>
          </a:p>
        </p:txBody>
      </p:sp>
      <p:pic>
        <p:nvPicPr>
          <p:cNvPr id="9" name="Imagen 8">
            <a:extLst>
              <a:ext uri="{FF2B5EF4-FFF2-40B4-BE49-F238E27FC236}">
                <a16:creationId xmlns:a16="http://schemas.microsoft.com/office/drawing/2014/main" id="{1B76D43B-03EC-ED84-EC78-BB893394DA0A}"/>
              </a:ext>
            </a:extLst>
          </p:cNvPr>
          <p:cNvPicPr>
            <a:picLocks noChangeAspect="1"/>
          </p:cNvPicPr>
          <p:nvPr/>
        </p:nvPicPr>
        <p:blipFill>
          <a:blip r:embed="rId5"/>
          <a:stretch>
            <a:fillRect/>
          </a:stretch>
        </p:blipFill>
        <p:spPr>
          <a:xfrm>
            <a:off x="457475" y="2356119"/>
            <a:ext cx="5495215" cy="3240813"/>
          </a:xfrm>
          <a:prstGeom prst="rect">
            <a:avLst/>
          </a:prstGeom>
        </p:spPr>
      </p:pic>
      <p:pic>
        <p:nvPicPr>
          <p:cNvPr id="14" name="Imagen 13">
            <a:extLst>
              <a:ext uri="{FF2B5EF4-FFF2-40B4-BE49-F238E27FC236}">
                <a16:creationId xmlns:a16="http://schemas.microsoft.com/office/drawing/2014/main" id="{4B2C5A9A-8FFB-B807-7C86-5B09EB573984}"/>
              </a:ext>
            </a:extLst>
          </p:cNvPr>
          <p:cNvPicPr>
            <a:picLocks noChangeAspect="1"/>
          </p:cNvPicPr>
          <p:nvPr/>
        </p:nvPicPr>
        <p:blipFill>
          <a:blip r:embed="rId6"/>
          <a:stretch>
            <a:fillRect/>
          </a:stretch>
        </p:blipFill>
        <p:spPr>
          <a:xfrm>
            <a:off x="6239312" y="2356119"/>
            <a:ext cx="5601929" cy="3240813"/>
          </a:xfrm>
          <a:prstGeom prst="rect">
            <a:avLst/>
          </a:prstGeom>
        </p:spPr>
      </p:pic>
    </p:spTree>
    <p:extLst>
      <p:ext uri="{BB962C8B-B14F-4D97-AF65-F5344CB8AC3E}">
        <p14:creationId xmlns:p14="http://schemas.microsoft.com/office/powerpoint/2010/main" val="38937811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C178C-E782-DCA9-AC0E-7A89025CCADB}"/>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9116BE1C-62A8-2F74-7D62-D2BEDCC1E66C}"/>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89BEC47F-5599-E448-AC35-AD10D602BA75}"/>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C4142641-C076-2196-71FE-450BD89A107E}"/>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8B9EB7F0-D4F3-C47A-0B28-0375DD0B0F5D}"/>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A06C625F-F09C-CA59-A229-3BAC81FF5473}"/>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19ED0CB5-6E8E-6E92-B229-7E05471C950C}"/>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45BCCD3B-A245-C318-9DD3-06920B538D99}"/>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D5714D13-A814-0A21-7479-CA92FF82DC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C25A83AD-BE3A-EF56-A69F-701F31C761A5}"/>
              </a:ext>
            </a:extLst>
          </p:cNvPr>
          <p:cNvSpPr txBox="1"/>
          <p:nvPr/>
        </p:nvSpPr>
        <p:spPr>
          <a:xfrm>
            <a:off x="1961885" y="1549884"/>
            <a:ext cx="8268229" cy="584775"/>
          </a:xfrm>
          <a:prstGeom prst="rect">
            <a:avLst/>
          </a:prstGeom>
          <a:noFill/>
          <a:ln>
            <a:noFill/>
          </a:ln>
        </p:spPr>
        <p:txBody>
          <a:bodyPr wrap="square" rtlCol="0">
            <a:spAutoFit/>
          </a:bodyPr>
          <a:lstStyle/>
          <a:p>
            <a:pPr algn="ctr"/>
            <a:r>
              <a:rPr lang="es-CO" sz="3200" b="1" cap="none" spc="0" dirty="0">
                <a:ln w="12700" cmpd="sng">
                  <a:solidFill>
                    <a:schemeClr val="accent4"/>
                  </a:solidFill>
                  <a:prstDash val="solid"/>
                </a:ln>
                <a:effectLst/>
              </a:rPr>
              <a:t>CELEBRACIÓN DÍA DE AMOR Y AMISTAD </a:t>
            </a:r>
            <a:endParaRPr lang="es-CO" sz="3200" b="1" i="1" dirty="0">
              <a:latin typeface="Cavolini" panose="020B0502040204020203" pitchFamily="66" charset="0"/>
              <a:cs typeface="Cavolini" panose="020B0502040204020203" pitchFamily="66" charset="0"/>
            </a:endParaRPr>
          </a:p>
        </p:txBody>
      </p:sp>
      <p:pic>
        <p:nvPicPr>
          <p:cNvPr id="4" name="Imagen 3">
            <a:extLst>
              <a:ext uri="{FF2B5EF4-FFF2-40B4-BE49-F238E27FC236}">
                <a16:creationId xmlns:a16="http://schemas.microsoft.com/office/drawing/2014/main" id="{0F5C3449-CDE9-DD84-AA7F-BAEC1D72DEFE}"/>
              </a:ext>
            </a:extLst>
          </p:cNvPr>
          <p:cNvPicPr>
            <a:picLocks noChangeAspect="1"/>
          </p:cNvPicPr>
          <p:nvPr/>
        </p:nvPicPr>
        <p:blipFill>
          <a:blip r:embed="rId4"/>
          <a:stretch>
            <a:fillRect/>
          </a:stretch>
        </p:blipFill>
        <p:spPr>
          <a:xfrm>
            <a:off x="941371" y="2498903"/>
            <a:ext cx="4948909" cy="3262598"/>
          </a:xfrm>
          <a:prstGeom prst="rect">
            <a:avLst/>
          </a:prstGeom>
        </p:spPr>
      </p:pic>
      <p:pic>
        <p:nvPicPr>
          <p:cNvPr id="5" name="Imagen 4">
            <a:extLst>
              <a:ext uri="{FF2B5EF4-FFF2-40B4-BE49-F238E27FC236}">
                <a16:creationId xmlns:a16="http://schemas.microsoft.com/office/drawing/2014/main" id="{5560B694-CB1F-FD5C-F704-8EAE28C9F627}"/>
              </a:ext>
            </a:extLst>
          </p:cNvPr>
          <p:cNvPicPr>
            <a:picLocks noChangeAspect="1"/>
          </p:cNvPicPr>
          <p:nvPr/>
        </p:nvPicPr>
        <p:blipFill>
          <a:blip r:embed="rId5"/>
          <a:stretch>
            <a:fillRect/>
          </a:stretch>
        </p:blipFill>
        <p:spPr>
          <a:xfrm>
            <a:off x="6301722" y="2552505"/>
            <a:ext cx="5113445" cy="3208996"/>
          </a:xfrm>
          <a:prstGeom prst="rect">
            <a:avLst/>
          </a:prstGeom>
        </p:spPr>
      </p:pic>
    </p:spTree>
    <p:extLst>
      <p:ext uri="{BB962C8B-B14F-4D97-AF65-F5344CB8AC3E}">
        <p14:creationId xmlns:p14="http://schemas.microsoft.com/office/powerpoint/2010/main" val="1971498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30517-5236-9AC8-2850-09280D4A8C60}"/>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E4085981-140D-17C1-040E-CBB7914ABEC1}"/>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0EC38573-6DBD-DB80-5F1E-88A0001E50EC}"/>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E46661F2-78AF-670C-3B7F-77A981091CCF}"/>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81DDFC41-49F7-FD48-702F-A64C4C63E162}"/>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B95CAF90-7609-ECAD-2D15-5C746F627AA4}"/>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AA7A9930-4CBF-5F80-8EFF-E8620A389D3A}"/>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77FD2562-4B68-A8A2-B477-DAFFFF5754C6}"/>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72A83DDD-60B3-B4CB-F824-E7CCABD289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44EA4456-0FBE-CA6F-77D3-D9BC68C407D0}"/>
              </a:ext>
            </a:extLst>
          </p:cNvPr>
          <p:cNvSpPr txBox="1"/>
          <p:nvPr/>
        </p:nvSpPr>
        <p:spPr>
          <a:xfrm>
            <a:off x="1961885" y="1549884"/>
            <a:ext cx="8268229" cy="584775"/>
          </a:xfrm>
          <a:prstGeom prst="rect">
            <a:avLst/>
          </a:prstGeom>
          <a:noFill/>
          <a:ln>
            <a:noFill/>
          </a:ln>
        </p:spPr>
        <p:txBody>
          <a:bodyPr wrap="square" rtlCol="0">
            <a:spAutoFit/>
          </a:bodyPr>
          <a:lstStyle/>
          <a:p>
            <a:pPr algn="ctr"/>
            <a:r>
              <a:rPr lang="es-CO" sz="3200" b="1" cap="none" spc="0" dirty="0">
                <a:ln w="12700" cmpd="sng">
                  <a:solidFill>
                    <a:schemeClr val="accent4"/>
                  </a:solidFill>
                  <a:prstDash val="solid"/>
                </a:ln>
                <a:effectLst/>
              </a:rPr>
              <a:t>CELEBRACIÓN NAVIDAD</a:t>
            </a:r>
            <a:endParaRPr lang="es-CO" sz="3200" b="1" i="1" dirty="0">
              <a:latin typeface="Cavolini" panose="020B0502040204020203" pitchFamily="66" charset="0"/>
              <a:cs typeface="Cavolini" panose="020B0502040204020203" pitchFamily="66" charset="0"/>
            </a:endParaRPr>
          </a:p>
        </p:txBody>
      </p:sp>
      <p:pic>
        <p:nvPicPr>
          <p:cNvPr id="14" name="Imagen 13">
            <a:extLst>
              <a:ext uri="{FF2B5EF4-FFF2-40B4-BE49-F238E27FC236}">
                <a16:creationId xmlns:a16="http://schemas.microsoft.com/office/drawing/2014/main" id="{C15A55DF-9F83-8328-49E9-5295DE99B121}"/>
              </a:ext>
            </a:extLst>
          </p:cNvPr>
          <p:cNvPicPr>
            <a:picLocks noChangeAspect="1"/>
          </p:cNvPicPr>
          <p:nvPr/>
        </p:nvPicPr>
        <p:blipFill>
          <a:blip r:embed="rId4">
            <a:extLst>
              <a:ext uri="{28A0092B-C50C-407E-A947-70E740481C1C}">
                <a14:useLocalDpi xmlns:a14="http://schemas.microsoft.com/office/drawing/2010/main" val="0"/>
              </a:ext>
            </a:extLst>
          </a:blip>
          <a:srcRect t="12954" b="12630"/>
          <a:stretch/>
        </p:blipFill>
        <p:spPr>
          <a:xfrm>
            <a:off x="779794" y="2371144"/>
            <a:ext cx="5224863" cy="3286077"/>
          </a:xfrm>
          <a:prstGeom prst="rect">
            <a:avLst/>
          </a:prstGeom>
          <a:ln>
            <a:noFill/>
          </a:ln>
          <a:effectLst>
            <a:softEdge rad="112500"/>
          </a:effectLst>
        </p:spPr>
      </p:pic>
      <p:pic>
        <p:nvPicPr>
          <p:cNvPr id="16" name="Imagen 15" descr="Un grupo de personas sentadas alrededor de una mesa&#10;&#10;El contenido generado por IA puede ser incorrecto.">
            <a:extLst>
              <a:ext uri="{FF2B5EF4-FFF2-40B4-BE49-F238E27FC236}">
                <a16:creationId xmlns:a16="http://schemas.microsoft.com/office/drawing/2014/main" id="{BD1B5FDA-B0DB-8771-284F-ADD2A43F086A}"/>
              </a:ext>
            </a:extLst>
          </p:cNvPr>
          <p:cNvPicPr>
            <a:picLocks noChangeAspect="1"/>
          </p:cNvPicPr>
          <p:nvPr/>
        </p:nvPicPr>
        <p:blipFill>
          <a:blip r:embed="rId5">
            <a:extLst>
              <a:ext uri="{28A0092B-C50C-407E-A947-70E740481C1C}">
                <a14:useLocalDpi xmlns:a14="http://schemas.microsoft.com/office/drawing/2010/main" val="0"/>
              </a:ext>
            </a:extLst>
          </a:blip>
          <a:srcRect t="24250"/>
          <a:stretch/>
        </p:blipFill>
        <p:spPr>
          <a:xfrm>
            <a:off x="6274755" y="2313697"/>
            <a:ext cx="5230390" cy="3232993"/>
          </a:xfrm>
          <a:prstGeom prst="rect">
            <a:avLst/>
          </a:prstGeom>
          <a:ln>
            <a:noFill/>
          </a:ln>
          <a:effectLst>
            <a:softEdge rad="112500"/>
          </a:effectLst>
        </p:spPr>
      </p:pic>
    </p:spTree>
    <p:extLst>
      <p:ext uri="{BB962C8B-B14F-4D97-AF65-F5344CB8AC3E}">
        <p14:creationId xmlns:p14="http://schemas.microsoft.com/office/powerpoint/2010/main" val="9002364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E2B9A-50C1-BD28-B5B9-EA12E1303A37}"/>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2BCA925A-4D01-F6A7-8B8F-377D9F2E02FC}"/>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3BFE5B73-ECBA-E5E5-1B42-A636164F1144}"/>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8C3581C9-3A92-F755-BA9C-3F284880CB03}"/>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0AA5BD02-2CAC-C562-05B6-9D20B6680E23}"/>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2A907879-0E12-993E-EEAF-74E0A56BB094}"/>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A0A8D68E-1825-19C8-E63F-65F00D94775A}"/>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B8D58AB1-35DB-015F-2D6A-0E21BE583D6F}"/>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5F87FAE9-25C2-EEB4-5A8C-1CA7E786D5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A4996212-6C39-0D62-3BAC-8C083E71CBA2}"/>
              </a:ext>
            </a:extLst>
          </p:cNvPr>
          <p:cNvSpPr txBox="1"/>
          <p:nvPr/>
        </p:nvSpPr>
        <p:spPr>
          <a:xfrm>
            <a:off x="1961885" y="1549884"/>
            <a:ext cx="8268229" cy="584775"/>
          </a:xfrm>
          <a:prstGeom prst="rect">
            <a:avLst/>
          </a:prstGeom>
          <a:noFill/>
          <a:ln>
            <a:noFill/>
          </a:ln>
        </p:spPr>
        <p:txBody>
          <a:bodyPr wrap="square" rtlCol="0">
            <a:spAutoFit/>
          </a:bodyPr>
          <a:lstStyle/>
          <a:p>
            <a:pPr algn="ctr"/>
            <a:r>
              <a:rPr lang="es-CO" sz="3200" b="1" cap="none" spc="0" dirty="0">
                <a:ln w="12700" cmpd="sng">
                  <a:solidFill>
                    <a:schemeClr val="accent4"/>
                  </a:solidFill>
                  <a:prstDash val="solid"/>
                </a:ln>
                <a:effectLst/>
              </a:rPr>
              <a:t>CELEBRACIÓN NAVIDAD</a:t>
            </a:r>
            <a:endParaRPr lang="es-CO" sz="3200" b="1" i="1" dirty="0">
              <a:latin typeface="Cavolini" panose="020B0502040204020203" pitchFamily="66" charset="0"/>
              <a:cs typeface="Cavolini" panose="020B0502040204020203" pitchFamily="66" charset="0"/>
            </a:endParaRPr>
          </a:p>
        </p:txBody>
      </p:sp>
      <p:pic>
        <p:nvPicPr>
          <p:cNvPr id="5" name="Imagen 4">
            <a:extLst>
              <a:ext uri="{FF2B5EF4-FFF2-40B4-BE49-F238E27FC236}">
                <a16:creationId xmlns:a16="http://schemas.microsoft.com/office/drawing/2014/main" id="{8C789BBE-19F4-1BA7-C313-CF75D95130E7}"/>
              </a:ext>
            </a:extLst>
          </p:cNvPr>
          <p:cNvPicPr>
            <a:picLocks noChangeAspect="1"/>
          </p:cNvPicPr>
          <p:nvPr/>
        </p:nvPicPr>
        <p:blipFill>
          <a:blip r:embed="rId4">
            <a:extLst>
              <a:ext uri="{28A0092B-C50C-407E-A947-70E740481C1C}">
                <a14:useLocalDpi xmlns:a14="http://schemas.microsoft.com/office/drawing/2010/main" val="0"/>
              </a:ext>
            </a:extLst>
          </a:blip>
          <a:srcRect t="23394" b="12107"/>
          <a:stretch/>
        </p:blipFill>
        <p:spPr>
          <a:xfrm>
            <a:off x="568477" y="2340612"/>
            <a:ext cx="5527523" cy="3432398"/>
          </a:xfrm>
          <a:prstGeom prst="rect">
            <a:avLst/>
          </a:prstGeom>
          <a:ln>
            <a:noFill/>
          </a:ln>
          <a:effectLst>
            <a:softEdge rad="112500"/>
          </a:effectLst>
        </p:spPr>
      </p:pic>
      <p:pic>
        <p:nvPicPr>
          <p:cNvPr id="14" name="Imagen 13">
            <a:extLst>
              <a:ext uri="{FF2B5EF4-FFF2-40B4-BE49-F238E27FC236}">
                <a16:creationId xmlns:a16="http://schemas.microsoft.com/office/drawing/2014/main" id="{CB0BA38D-2CA6-D8AF-777D-2DF194C72B3A}"/>
              </a:ext>
            </a:extLst>
          </p:cNvPr>
          <p:cNvPicPr>
            <a:picLocks noChangeAspect="1"/>
          </p:cNvPicPr>
          <p:nvPr/>
        </p:nvPicPr>
        <p:blipFill>
          <a:blip r:embed="rId5">
            <a:extLst>
              <a:ext uri="{28A0092B-C50C-407E-A947-70E740481C1C}">
                <a14:useLocalDpi xmlns:a14="http://schemas.microsoft.com/office/drawing/2010/main" val="0"/>
              </a:ext>
            </a:extLst>
          </a:blip>
          <a:srcRect l="13090" t="15090"/>
          <a:stretch/>
        </p:blipFill>
        <p:spPr>
          <a:xfrm>
            <a:off x="6250075" y="2279128"/>
            <a:ext cx="5373448" cy="3439075"/>
          </a:xfrm>
          <a:prstGeom prst="rect">
            <a:avLst/>
          </a:prstGeom>
          <a:ln>
            <a:noFill/>
          </a:ln>
          <a:effectLst>
            <a:softEdge rad="112500"/>
          </a:effectLst>
        </p:spPr>
      </p:pic>
    </p:spTree>
    <p:extLst>
      <p:ext uri="{BB962C8B-B14F-4D97-AF65-F5344CB8AC3E}">
        <p14:creationId xmlns:p14="http://schemas.microsoft.com/office/powerpoint/2010/main" val="33106638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2595B-7E16-889F-2AEE-90F443CFA9BF}"/>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A6354222-BE8D-4C47-E5CD-10755A46E1A5}"/>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1D6CB3E6-2608-338C-01A9-375951DBAE35}"/>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672D0C4-1619-4D72-C894-F0D2F8ABD54E}"/>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C5FBD66A-ED03-3C09-67B3-EC905EEC9687}"/>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9EB44D01-F179-CB37-5BAB-F58B0073B4B7}"/>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9A2E641-DAA4-9C47-2A3B-535BC532DFA4}"/>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318CE3F6-0B10-204C-214B-4345DF4BEE7D}"/>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2B8B5D83-C189-680B-5954-8B10E7F40C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C72FA742-4F1B-DC40-9B17-7CFBFD71EFE0}"/>
              </a:ext>
            </a:extLst>
          </p:cNvPr>
          <p:cNvSpPr txBox="1"/>
          <p:nvPr/>
        </p:nvSpPr>
        <p:spPr>
          <a:xfrm>
            <a:off x="1961885" y="1445621"/>
            <a:ext cx="8268229" cy="584775"/>
          </a:xfrm>
          <a:prstGeom prst="rect">
            <a:avLst/>
          </a:prstGeom>
          <a:noFill/>
          <a:ln>
            <a:noFill/>
          </a:ln>
        </p:spPr>
        <p:txBody>
          <a:bodyPr wrap="square" rtlCol="0">
            <a:spAutoFit/>
          </a:bodyPr>
          <a:lstStyle/>
          <a:p>
            <a:pPr algn="ctr"/>
            <a:r>
              <a:rPr lang="es-CO" sz="3200" b="1" cap="none" spc="0" dirty="0">
                <a:ln w="12700" cmpd="sng">
                  <a:solidFill>
                    <a:schemeClr val="accent4"/>
                  </a:solidFill>
                  <a:prstDash val="solid"/>
                </a:ln>
                <a:effectLst/>
              </a:rPr>
              <a:t> CAPACITACIÓN AL PERSONAL </a:t>
            </a:r>
            <a:endParaRPr lang="es-CO" sz="3200" b="1" i="1" dirty="0">
              <a:latin typeface="Cavolini" panose="020B0502040204020203" pitchFamily="66" charset="0"/>
              <a:cs typeface="Cavolini" panose="020B0502040204020203" pitchFamily="66" charset="0"/>
            </a:endParaRPr>
          </a:p>
        </p:txBody>
      </p:sp>
      <p:pic>
        <p:nvPicPr>
          <p:cNvPr id="9" name="Imagen 8" descr="Un grupo de personas en un salón de clases&#10;&#10;El contenido generado por IA puede ser incorrecto.">
            <a:extLst>
              <a:ext uri="{FF2B5EF4-FFF2-40B4-BE49-F238E27FC236}">
                <a16:creationId xmlns:a16="http://schemas.microsoft.com/office/drawing/2014/main" id="{1979ACB0-41EC-3FD9-EACA-89CAA306E297}"/>
              </a:ext>
            </a:extLst>
          </p:cNvPr>
          <p:cNvPicPr>
            <a:picLocks noChangeAspect="1"/>
          </p:cNvPicPr>
          <p:nvPr/>
        </p:nvPicPr>
        <p:blipFill>
          <a:blip r:embed="rId4">
            <a:extLst>
              <a:ext uri="{28A0092B-C50C-407E-A947-70E740481C1C}">
                <a14:useLocalDpi xmlns:a14="http://schemas.microsoft.com/office/drawing/2010/main" val="0"/>
              </a:ext>
            </a:extLst>
          </a:blip>
          <a:srcRect l="-1236" t="20563" r="1236" b="243"/>
          <a:stretch/>
        </p:blipFill>
        <p:spPr>
          <a:xfrm>
            <a:off x="532562" y="2597614"/>
            <a:ext cx="4943789" cy="3139994"/>
          </a:xfrm>
          <a:prstGeom prst="rect">
            <a:avLst/>
          </a:prstGeom>
          <a:ln>
            <a:noFill/>
          </a:ln>
          <a:effectLst>
            <a:softEdge rad="112500"/>
          </a:effectLst>
        </p:spPr>
      </p:pic>
      <p:pic>
        <p:nvPicPr>
          <p:cNvPr id="16" name="Imagen 15" descr="Personas sentadas en una mesa&#10;&#10;El contenido generado por IA puede ser incorrecto.">
            <a:extLst>
              <a:ext uri="{FF2B5EF4-FFF2-40B4-BE49-F238E27FC236}">
                <a16:creationId xmlns:a16="http://schemas.microsoft.com/office/drawing/2014/main" id="{41226123-1387-BC86-2F13-DF04D554FA48}"/>
              </a:ext>
            </a:extLst>
          </p:cNvPr>
          <p:cNvPicPr>
            <a:picLocks noChangeAspect="1"/>
          </p:cNvPicPr>
          <p:nvPr/>
        </p:nvPicPr>
        <p:blipFill>
          <a:blip r:embed="rId5">
            <a:extLst>
              <a:ext uri="{28A0092B-C50C-407E-A947-70E740481C1C}">
                <a14:useLocalDpi xmlns:a14="http://schemas.microsoft.com/office/drawing/2010/main" val="0"/>
              </a:ext>
            </a:extLst>
          </a:blip>
          <a:srcRect t="19627" b="19362"/>
          <a:stretch/>
        </p:blipFill>
        <p:spPr>
          <a:xfrm>
            <a:off x="6055147" y="2643481"/>
            <a:ext cx="4943789" cy="2988761"/>
          </a:xfrm>
          <a:prstGeom prst="rect">
            <a:avLst/>
          </a:prstGeom>
          <a:ln>
            <a:noFill/>
          </a:ln>
          <a:effectLst>
            <a:softEdge rad="112500"/>
          </a:effectLst>
        </p:spPr>
      </p:pic>
    </p:spTree>
    <p:extLst>
      <p:ext uri="{BB962C8B-B14F-4D97-AF65-F5344CB8AC3E}">
        <p14:creationId xmlns:p14="http://schemas.microsoft.com/office/powerpoint/2010/main" val="37670072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4" name="Rectángulo 3">
            <a:extLst>
              <a:ext uri="{FF2B5EF4-FFF2-40B4-BE49-F238E27FC236}">
                <a16:creationId xmlns:a16="http://schemas.microsoft.com/office/drawing/2014/main" id="{A001E172-CF0C-42B2-A70B-EA7520594948}"/>
              </a:ext>
            </a:extLst>
          </p:cNvPr>
          <p:cNvSpPr/>
          <p:nvPr/>
        </p:nvSpPr>
        <p:spPr>
          <a:xfrm>
            <a:off x="683584" y="2135794"/>
            <a:ext cx="10763242" cy="2862322"/>
          </a:xfrm>
          <a:prstGeom prst="rect">
            <a:avLst/>
          </a:prstGeom>
          <a:noFill/>
        </p:spPr>
        <p:txBody>
          <a:bodyPr wrap="square" lIns="91440" tIns="45720" rIns="91440" bIns="45720">
            <a:spAutoFit/>
          </a:bodyPr>
          <a:lstStyle/>
          <a:p>
            <a:pPr algn="ctr"/>
            <a:r>
              <a:rPr lang="es-CO" sz="6000" b="1" cap="none" spc="0" dirty="0">
                <a:ln w="12700" cmpd="sng">
                  <a:solidFill>
                    <a:schemeClr val="accent4"/>
                  </a:solidFill>
                  <a:prstDash val="solid"/>
                </a:ln>
                <a:solidFill>
                  <a:schemeClr val="accent6">
                    <a:lumMod val="75000"/>
                  </a:schemeClr>
                </a:solidFill>
                <a:effectLst/>
              </a:rPr>
              <a:t>SISTEMA DE GESTION DE SEGURIDAD Y SALUD EN EL TRABAJO</a:t>
            </a:r>
          </a:p>
        </p:txBody>
      </p:sp>
    </p:spTree>
    <p:extLst>
      <p:ext uri="{BB962C8B-B14F-4D97-AF65-F5344CB8AC3E}">
        <p14:creationId xmlns:p14="http://schemas.microsoft.com/office/powerpoint/2010/main" val="8534348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Rectángulo 1">
            <a:extLst>
              <a:ext uri="{FF2B5EF4-FFF2-40B4-BE49-F238E27FC236}">
                <a16:creationId xmlns:a16="http://schemas.microsoft.com/office/drawing/2014/main" id="{0998EBFE-BCC0-47B6-ADC3-D80EB392E61D}"/>
              </a:ext>
            </a:extLst>
          </p:cNvPr>
          <p:cNvSpPr/>
          <p:nvPr/>
        </p:nvSpPr>
        <p:spPr>
          <a:xfrm>
            <a:off x="155266" y="1791183"/>
            <a:ext cx="11777571" cy="4062651"/>
          </a:xfrm>
          <a:prstGeom prst="rect">
            <a:avLst/>
          </a:prstGeom>
          <a:noFill/>
        </p:spPr>
        <p:txBody>
          <a:bodyPr wrap="square" lIns="91440" tIns="45720" rIns="91440" bIns="45720">
            <a:spAutoFit/>
          </a:bodyPr>
          <a:lstStyle/>
          <a:p>
            <a:pPr algn="just"/>
            <a:r>
              <a:rPr lang="es-ES" sz="2600" b="0" cap="none" spc="0" dirty="0">
                <a:ln w="0"/>
                <a:solidFill>
                  <a:schemeClr val="tx1"/>
                </a:solidFill>
                <a:effectLst>
                  <a:outerShdw blurRad="38100" dist="19050" dir="2700000" algn="tl" rotWithShape="0">
                    <a:schemeClr val="dk1">
                      <a:alpha val="40000"/>
                    </a:schemeClr>
                  </a:outerShdw>
                </a:effectLst>
              </a:rPr>
              <a:t>La E.S.E. </a:t>
            </a:r>
            <a:r>
              <a:rPr lang="es-ES" sz="2600" dirty="0">
                <a:ln w="0"/>
                <a:effectLst>
                  <a:outerShdw blurRad="38100" dist="19050" dir="2700000" algn="tl" rotWithShape="0">
                    <a:schemeClr val="dk1">
                      <a:alpha val="40000"/>
                    </a:schemeClr>
                  </a:outerShdw>
                </a:effectLst>
              </a:rPr>
              <a:t>Hospital Integrado San Juan de Cimitarra en la vigencia 2024 dio cumplimiento a la normativa vigente en riesgos laborales mediante la implementación del Sistema de Gestión de Seguridad y Salud en el Trabajo. El avance obtenido en la ejecución de las actividades programadas, permitió que la institución haya alcanzado un 87.5% en la aplicación de la tabla de valores y calificación de los Estándares Mínimos del SG-SST de la Resolución 0312 de 2019. Dentro de los aspectos mas sobresalientes que se lograron ejecutar para el fomento de ambientes de trabajo seguros, prevención de accidentes de trabajo y enfermedades laborales entre los trabajadores y contratistas de la institución se encuentran:</a:t>
            </a:r>
          </a:p>
          <a:p>
            <a:pPr algn="just"/>
            <a:endParaRPr lang="es-ES" sz="2400"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8629724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Rectángulo 1">
            <a:extLst>
              <a:ext uri="{FF2B5EF4-FFF2-40B4-BE49-F238E27FC236}">
                <a16:creationId xmlns:a16="http://schemas.microsoft.com/office/drawing/2014/main" id="{0998EBFE-BCC0-47B6-ADC3-D80EB392E61D}"/>
              </a:ext>
            </a:extLst>
          </p:cNvPr>
          <p:cNvSpPr/>
          <p:nvPr/>
        </p:nvSpPr>
        <p:spPr>
          <a:xfrm>
            <a:off x="0" y="1691049"/>
            <a:ext cx="5869525" cy="4493538"/>
          </a:xfrm>
          <a:prstGeom prst="rect">
            <a:avLst/>
          </a:prstGeom>
          <a:noFill/>
        </p:spPr>
        <p:txBody>
          <a:bodyPr wrap="square" lIns="91440" tIns="45720" rIns="91440" bIns="45720">
            <a:spAutoFit/>
          </a:bodyPr>
          <a:lstStyle/>
          <a:p>
            <a:pPr marL="457200" indent="-457200" algn="just">
              <a:buFont typeface="Wingdings" panose="05000000000000000000" pitchFamily="2" charset="2"/>
              <a:buChar char="ü"/>
            </a:pPr>
            <a:r>
              <a:rPr lang="es-ES" sz="2200" b="0" cap="none" spc="0" dirty="0">
                <a:ln w="0"/>
                <a:solidFill>
                  <a:schemeClr val="tx1"/>
                </a:solidFill>
                <a:effectLst>
                  <a:outerShdw blurRad="38100" dist="19050" dir="2700000" algn="tl" rotWithShape="0">
                    <a:schemeClr val="dk1">
                      <a:alpha val="40000"/>
                    </a:schemeClr>
                  </a:outerShdw>
                </a:effectLst>
              </a:rPr>
              <a:t>Conformación y funcionamiento del Comité de Convivencia Laboral (Resolución 652 y </a:t>
            </a:r>
            <a:r>
              <a:rPr lang="es-ES" sz="2200" dirty="0">
                <a:ln w="0"/>
                <a:effectLst>
                  <a:outerShdw blurRad="38100" dist="19050" dir="2700000" algn="tl" rotWithShape="0">
                    <a:schemeClr val="dk1">
                      <a:alpha val="40000"/>
                    </a:schemeClr>
                  </a:outerShdw>
                </a:effectLst>
              </a:rPr>
              <a:t>1356/2012)</a:t>
            </a:r>
          </a:p>
          <a:p>
            <a:pPr marL="457200" indent="-457200" algn="just">
              <a:buFont typeface="Wingdings" panose="05000000000000000000" pitchFamily="2" charset="2"/>
              <a:buChar char="ü"/>
            </a:pPr>
            <a:r>
              <a:rPr lang="es-ES" sz="2200" dirty="0">
                <a:ln w="0"/>
                <a:effectLst>
                  <a:outerShdw blurRad="38100" dist="19050" dir="2700000" algn="tl" rotWithShape="0">
                    <a:schemeClr val="dk1">
                      <a:alpha val="40000"/>
                    </a:schemeClr>
                  </a:outerShdw>
                </a:effectLst>
              </a:rPr>
              <a:t>Conformación y funcionamiento del Comité Paritario de Seguridad y Salud en el Trabajo – COPASST (Resolución 2013/1986)</a:t>
            </a:r>
          </a:p>
          <a:p>
            <a:pPr marL="457200" indent="-457200" algn="just">
              <a:buFont typeface="Wingdings" panose="05000000000000000000" pitchFamily="2" charset="2"/>
              <a:buChar char="ü"/>
            </a:pPr>
            <a:r>
              <a:rPr lang="es-ES" sz="2200" b="0" cap="none" spc="0" dirty="0">
                <a:ln w="0"/>
                <a:solidFill>
                  <a:schemeClr val="tx1"/>
                </a:solidFill>
                <a:effectLst>
                  <a:outerShdw blurRad="38100" dist="19050" dir="2700000" algn="tl" rotWithShape="0">
                    <a:schemeClr val="dk1">
                      <a:alpha val="40000"/>
                    </a:schemeClr>
                  </a:outerShdw>
                </a:effectLst>
              </a:rPr>
              <a:t>Realización del Simulacro de Emergencia ejecutado por los Brigadistas de Emergencia de la E.S.E. en coordinación con ARL COLMENA.</a:t>
            </a:r>
          </a:p>
          <a:p>
            <a:pPr marL="457200" indent="-457200" algn="just">
              <a:buFont typeface="Wingdings" panose="05000000000000000000" pitchFamily="2" charset="2"/>
              <a:buChar char="ü"/>
            </a:pPr>
            <a:r>
              <a:rPr lang="es-ES" sz="2200" dirty="0">
                <a:ln w="0"/>
                <a:effectLst>
                  <a:outerShdw blurRad="38100" dist="19050" dir="2700000" algn="tl" rotWithShape="0">
                    <a:schemeClr val="dk1">
                      <a:alpha val="40000"/>
                    </a:schemeClr>
                  </a:outerShdw>
                </a:effectLst>
              </a:rPr>
              <a:t>Cumplimiento del Plan de trabajo Anual en SST en un 70%.</a:t>
            </a:r>
            <a:endParaRPr lang="es-ES" sz="2200" b="0" cap="none" spc="0" dirty="0">
              <a:ln w="0"/>
              <a:solidFill>
                <a:schemeClr val="tx1"/>
              </a:solidFill>
              <a:effectLst>
                <a:outerShdw blurRad="38100" dist="19050" dir="2700000" algn="tl" rotWithShape="0">
                  <a:schemeClr val="dk1">
                    <a:alpha val="40000"/>
                  </a:schemeClr>
                </a:outerShdw>
              </a:effectLst>
            </a:endParaRPr>
          </a:p>
          <a:p>
            <a:pPr algn="just"/>
            <a:endParaRPr lang="es-ES" sz="2200" b="0" cap="none" spc="0" dirty="0">
              <a:ln w="0"/>
              <a:solidFill>
                <a:schemeClr val="tx1"/>
              </a:solidFill>
              <a:effectLst>
                <a:outerShdw blurRad="38100" dist="19050" dir="2700000" algn="tl" rotWithShape="0">
                  <a:schemeClr val="dk1">
                    <a:alpha val="40000"/>
                  </a:schemeClr>
                </a:outerShdw>
              </a:effectLst>
            </a:endParaRPr>
          </a:p>
        </p:txBody>
      </p:sp>
      <p:pic>
        <p:nvPicPr>
          <p:cNvPr id="5" name="Imagen 4">
            <a:extLst>
              <a:ext uri="{FF2B5EF4-FFF2-40B4-BE49-F238E27FC236}">
                <a16:creationId xmlns:a16="http://schemas.microsoft.com/office/drawing/2014/main" id="{46F2384E-E5E1-4643-BC9E-FD914E6C4E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1641" y="1458136"/>
            <a:ext cx="3054388" cy="1981200"/>
          </a:xfrm>
          <a:prstGeom prst="rect">
            <a:avLst/>
          </a:prstGeom>
        </p:spPr>
      </p:pic>
      <p:pic>
        <p:nvPicPr>
          <p:cNvPr id="14" name="Imagen 13">
            <a:extLst>
              <a:ext uri="{FF2B5EF4-FFF2-40B4-BE49-F238E27FC236}">
                <a16:creationId xmlns:a16="http://schemas.microsoft.com/office/drawing/2014/main" id="{18523ECA-693B-4996-84C3-A134BB9B81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0" y="1458136"/>
            <a:ext cx="2883943" cy="1981200"/>
          </a:xfrm>
          <a:prstGeom prst="rect">
            <a:avLst/>
          </a:prstGeom>
        </p:spPr>
      </p:pic>
      <p:pic>
        <p:nvPicPr>
          <p:cNvPr id="16" name="Imagen 15">
            <a:extLst>
              <a:ext uri="{FF2B5EF4-FFF2-40B4-BE49-F238E27FC236}">
                <a16:creationId xmlns:a16="http://schemas.microsoft.com/office/drawing/2014/main" id="{6CDF22F9-5ED5-4D15-84E6-7505350A07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67497" y="3553479"/>
            <a:ext cx="3078531" cy="2232804"/>
          </a:xfrm>
          <a:prstGeom prst="rect">
            <a:avLst/>
          </a:prstGeom>
        </p:spPr>
      </p:pic>
      <p:pic>
        <p:nvPicPr>
          <p:cNvPr id="18" name="Imagen 17">
            <a:extLst>
              <a:ext uri="{FF2B5EF4-FFF2-40B4-BE49-F238E27FC236}">
                <a16:creationId xmlns:a16="http://schemas.microsoft.com/office/drawing/2014/main" id="{C91DC9CC-9BD4-4EBF-A1DF-F90F16FCA8C5}"/>
              </a:ext>
            </a:extLst>
          </p:cNvPr>
          <p:cNvPicPr>
            <a:picLocks noChangeAspect="1"/>
          </p:cNvPicPr>
          <p:nvPr/>
        </p:nvPicPr>
        <p:blipFill rotWithShape="1">
          <a:blip r:embed="rId7">
            <a:extLst>
              <a:ext uri="{28A0092B-C50C-407E-A947-70E740481C1C}">
                <a14:useLocalDpi xmlns:a14="http://schemas.microsoft.com/office/drawing/2010/main" val="0"/>
              </a:ext>
            </a:extLst>
          </a:blip>
          <a:srcRect t="37778" b="37302"/>
          <a:stretch/>
        </p:blipFill>
        <p:spPr>
          <a:xfrm>
            <a:off x="9144000" y="3552929"/>
            <a:ext cx="2892734" cy="2208572"/>
          </a:xfrm>
          <a:prstGeom prst="rect">
            <a:avLst/>
          </a:prstGeom>
        </p:spPr>
      </p:pic>
    </p:spTree>
    <p:extLst>
      <p:ext uri="{BB962C8B-B14F-4D97-AF65-F5344CB8AC3E}">
        <p14:creationId xmlns:p14="http://schemas.microsoft.com/office/powerpoint/2010/main" val="16840156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Rectángulo 1">
            <a:extLst>
              <a:ext uri="{FF2B5EF4-FFF2-40B4-BE49-F238E27FC236}">
                <a16:creationId xmlns:a16="http://schemas.microsoft.com/office/drawing/2014/main" id="{0998EBFE-BCC0-47B6-ADC3-D80EB392E61D}"/>
              </a:ext>
            </a:extLst>
          </p:cNvPr>
          <p:cNvSpPr/>
          <p:nvPr/>
        </p:nvSpPr>
        <p:spPr>
          <a:xfrm>
            <a:off x="0" y="1503223"/>
            <a:ext cx="5450877" cy="5262979"/>
          </a:xfrm>
          <a:prstGeom prst="rect">
            <a:avLst/>
          </a:prstGeom>
          <a:noFill/>
        </p:spPr>
        <p:txBody>
          <a:bodyPr wrap="square" lIns="91440" tIns="45720" rIns="91440" bIns="45720">
            <a:spAutoFit/>
          </a:bodyPr>
          <a:lstStyle/>
          <a:p>
            <a:pPr marL="457200" indent="-457200" algn="just">
              <a:buFont typeface="Wingdings" panose="05000000000000000000" pitchFamily="2" charset="2"/>
              <a:buChar char="ü"/>
            </a:pPr>
            <a:r>
              <a:rPr lang="es-ES" sz="2200" b="0" cap="none" spc="0" dirty="0">
                <a:ln w="0"/>
                <a:solidFill>
                  <a:schemeClr val="tx1"/>
                </a:solidFill>
                <a:effectLst>
                  <a:outerShdw blurRad="38100" dist="19050" dir="2700000" algn="tl" rotWithShape="0">
                    <a:schemeClr val="dk1">
                      <a:alpha val="40000"/>
                    </a:schemeClr>
                  </a:outerShdw>
                </a:effectLst>
              </a:rPr>
              <a:t>Cumplimiento del Plan de capacitación anual de SST en un 80%, priorizando la sensibilización en riesgo biológico, manejo seguro de elementos corto punzantes, seguridad basada en el comportamiento, prevención de desórdenes músculo esqueléticos, manejo del estrés y prevención de ansiedad en el sector salud, entre otros.</a:t>
            </a:r>
          </a:p>
          <a:p>
            <a:pPr marL="457200" indent="-457200" algn="just">
              <a:buFont typeface="Wingdings" panose="05000000000000000000" pitchFamily="2" charset="2"/>
              <a:buChar char="ü"/>
            </a:pPr>
            <a:r>
              <a:rPr lang="es-ES" sz="2200" dirty="0">
                <a:ln w="0"/>
                <a:effectLst>
                  <a:outerShdw blurRad="38100" dist="19050" dir="2700000" algn="tl" rotWithShape="0">
                    <a:schemeClr val="dk1">
                      <a:alpha val="40000"/>
                    </a:schemeClr>
                  </a:outerShdw>
                </a:effectLst>
              </a:rPr>
              <a:t>Capacitación a la Brigada de Emergencia de la institución en manejo de extintores y control del fuego, técnicas básicas en evacuación y primeros auxilios.</a:t>
            </a:r>
          </a:p>
          <a:p>
            <a:pPr marL="457200" indent="-457200" algn="just">
              <a:buFont typeface="Wingdings" panose="05000000000000000000" pitchFamily="2" charset="2"/>
              <a:buChar char="ü"/>
            </a:pPr>
            <a:endParaRPr lang="es-ES" sz="2200" b="0" cap="none" spc="0" dirty="0">
              <a:ln w="0"/>
              <a:solidFill>
                <a:schemeClr val="tx1"/>
              </a:solidFill>
              <a:effectLst>
                <a:outerShdw blurRad="38100" dist="19050" dir="2700000" algn="tl" rotWithShape="0">
                  <a:schemeClr val="dk1">
                    <a:alpha val="40000"/>
                  </a:schemeClr>
                </a:outerShdw>
              </a:effectLst>
            </a:endParaRPr>
          </a:p>
          <a:p>
            <a:pPr marL="457200" indent="-457200" algn="just">
              <a:buFont typeface="Wingdings" panose="05000000000000000000" pitchFamily="2" charset="2"/>
              <a:buChar char="ü"/>
            </a:pPr>
            <a:endParaRPr lang="es-ES" sz="2800" b="0" cap="none" spc="0" dirty="0">
              <a:ln w="0"/>
              <a:solidFill>
                <a:schemeClr val="tx1"/>
              </a:solidFill>
              <a:effectLst>
                <a:outerShdw blurRad="38100" dist="19050" dir="2700000" algn="tl" rotWithShape="0">
                  <a:schemeClr val="dk1">
                    <a:alpha val="40000"/>
                  </a:schemeClr>
                </a:outerShdw>
              </a:effectLst>
            </a:endParaRPr>
          </a:p>
        </p:txBody>
      </p:sp>
      <p:pic>
        <p:nvPicPr>
          <p:cNvPr id="9" name="Imagen 8">
            <a:extLst>
              <a:ext uri="{FF2B5EF4-FFF2-40B4-BE49-F238E27FC236}">
                <a16:creationId xmlns:a16="http://schemas.microsoft.com/office/drawing/2014/main" id="{445DAD20-935C-4A4A-AFC1-567D0B08FB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9089" y="1555721"/>
            <a:ext cx="3043457" cy="2089609"/>
          </a:xfrm>
          <a:prstGeom prst="rect">
            <a:avLst/>
          </a:prstGeom>
        </p:spPr>
      </p:pic>
      <p:pic>
        <p:nvPicPr>
          <p:cNvPr id="19" name="Imagen 18">
            <a:extLst>
              <a:ext uri="{FF2B5EF4-FFF2-40B4-BE49-F238E27FC236}">
                <a16:creationId xmlns:a16="http://schemas.microsoft.com/office/drawing/2014/main" id="{24495CDC-B1E7-4D5A-9620-C851B66FB8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13582" y="3770455"/>
            <a:ext cx="3043457" cy="2046514"/>
          </a:xfrm>
          <a:prstGeom prst="rect">
            <a:avLst/>
          </a:prstGeom>
        </p:spPr>
      </p:pic>
    </p:spTree>
    <p:extLst>
      <p:ext uri="{BB962C8B-B14F-4D97-AF65-F5344CB8AC3E}">
        <p14:creationId xmlns:p14="http://schemas.microsoft.com/office/powerpoint/2010/main" val="34606872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Rectángulo 1">
            <a:extLst>
              <a:ext uri="{FF2B5EF4-FFF2-40B4-BE49-F238E27FC236}">
                <a16:creationId xmlns:a16="http://schemas.microsoft.com/office/drawing/2014/main" id="{0998EBFE-BCC0-47B6-ADC3-D80EB392E61D}"/>
              </a:ext>
            </a:extLst>
          </p:cNvPr>
          <p:cNvSpPr/>
          <p:nvPr/>
        </p:nvSpPr>
        <p:spPr>
          <a:xfrm>
            <a:off x="0" y="1641064"/>
            <a:ext cx="5450877" cy="4154984"/>
          </a:xfrm>
          <a:prstGeom prst="rect">
            <a:avLst/>
          </a:prstGeom>
          <a:noFill/>
        </p:spPr>
        <p:txBody>
          <a:bodyPr wrap="square" lIns="91440" tIns="45720" rIns="91440" bIns="45720">
            <a:spAutoFit/>
          </a:bodyPr>
          <a:lstStyle/>
          <a:p>
            <a:pPr marL="457200" indent="-457200" algn="just">
              <a:buFont typeface="Wingdings" panose="05000000000000000000" pitchFamily="2" charset="2"/>
              <a:buChar char="ü"/>
            </a:pPr>
            <a:r>
              <a:rPr lang="es-ES" sz="2400" dirty="0">
                <a:ln w="0"/>
                <a:effectLst>
                  <a:outerShdw blurRad="38100" dist="19050" dir="2700000" algn="tl" rotWithShape="0">
                    <a:schemeClr val="dk1">
                      <a:alpha val="40000"/>
                    </a:schemeClr>
                  </a:outerShdw>
                </a:effectLst>
              </a:rPr>
              <a:t>Certificación al personal de servicios generales en Cursos exigidos por las entidades de vigilancia y control: Manejo de sustancias químicas, Segregación de Residuos Hospitalarios y Limpieza y Desinfección en Servicios Hospitalarios.</a:t>
            </a:r>
          </a:p>
          <a:p>
            <a:pPr marL="457200" indent="-457200" algn="just">
              <a:buFont typeface="Wingdings" panose="05000000000000000000" pitchFamily="2" charset="2"/>
              <a:buChar char="ü"/>
            </a:pPr>
            <a:r>
              <a:rPr lang="es-ES" sz="2400" dirty="0">
                <a:ln w="0"/>
                <a:effectLst>
                  <a:outerShdw blurRad="38100" dist="19050" dir="2700000" algn="tl" rotWithShape="0">
                    <a:schemeClr val="dk1">
                      <a:alpha val="40000"/>
                    </a:schemeClr>
                  </a:outerShdw>
                </a:effectLst>
              </a:rPr>
              <a:t>Realización de inducción y reinducción del SG-SST a los trabajadores y CPS de la institución con una cobertura del 97%.</a:t>
            </a:r>
          </a:p>
        </p:txBody>
      </p:sp>
      <p:pic>
        <p:nvPicPr>
          <p:cNvPr id="14" name="Imagen 13">
            <a:extLst>
              <a:ext uri="{FF2B5EF4-FFF2-40B4-BE49-F238E27FC236}">
                <a16:creationId xmlns:a16="http://schemas.microsoft.com/office/drawing/2014/main" id="{94D46575-497F-4FD1-9F48-95735AD269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81526" y="1799478"/>
            <a:ext cx="2502529" cy="2896485"/>
          </a:xfrm>
          <a:prstGeom prst="rect">
            <a:avLst/>
          </a:prstGeom>
        </p:spPr>
      </p:pic>
      <p:pic>
        <p:nvPicPr>
          <p:cNvPr id="16" name="Imagen 15">
            <a:extLst>
              <a:ext uri="{FF2B5EF4-FFF2-40B4-BE49-F238E27FC236}">
                <a16:creationId xmlns:a16="http://schemas.microsoft.com/office/drawing/2014/main" id="{E793D236-1E85-490F-B61C-C4621FD7E06E}"/>
              </a:ext>
            </a:extLst>
          </p:cNvPr>
          <p:cNvPicPr>
            <a:picLocks noChangeAspect="1"/>
          </p:cNvPicPr>
          <p:nvPr/>
        </p:nvPicPr>
        <p:blipFill rotWithShape="1">
          <a:blip r:embed="rId5">
            <a:extLst>
              <a:ext uri="{28A0092B-C50C-407E-A947-70E740481C1C}">
                <a14:useLocalDpi xmlns:a14="http://schemas.microsoft.com/office/drawing/2010/main" val="0"/>
              </a:ext>
            </a:extLst>
          </a:blip>
          <a:srcRect t="16338"/>
          <a:stretch/>
        </p:blipFill>
        <p:spPr>
          <a:xfrm>
            <a:off x="5736946" y="1621838"/>
            <a:ext cx="3032785" cy="1902979"/>
          </a:xfrm>
          <a:prstGeom prst="rect">
            <a:avLst/>
          </a:prstGeom>
        </p:spPr>
      </p:pic>
      <p:pic>
        <p:nvPicPr>
          <p:cNvPr id="18" name="Imagen 17">
            <a:extLst>
              <a:ext uri="{FF2B5EF4-FFF2-40B4-BE49-F238E27FC236}">
                <a16:creationId xmlns:a16="http://schemas.microsoft.com/office/drawing/2014/main" id="{730228BF-DC32-4ED7-8ECE-84F985FC4C9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36946" y="3677991"/>
            <a:ext cx="3032784" cy="2016098"/>
          </a:xfrm>
          <a:prstGeom prst="rect">
            <a:avLst/>
          </a:prstGeom>
        </p:spPr>
      </p:pic>
    </p:spTree>
    <p:extLst>
      <p:ext uri="{BB962C8B-B14F-4D97-AF65-F5344CB8AC3E}">
        <p14:creationId xmlns:p14="http://schemas.microsoft.com/office/powerpoint/2010/main" val="29476047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Rectángulo 1">
            <a:extLst>
              <a:ext uri="{FF2B5EF4-FFF2-40B4-BE49-F238E27FC236}">
                <a16:creationId xmlns:a16="http://schemas.microsoft.com/office/drawing/2014/main" id="{0998EBFE-BCC0-47B6-ADC3-D80EB392E61D}"/>
              </a:ext>
            </a:extLst>
          </p:cNvPr>
          <p:cNvSpPr/>
          <p:nvPr/>
        </p:nvSpPr>
        <p:spPr>
          <a:xfrm>
            <a:off x="-31560" y="1473486"/>
            <a:ext cx="11684055" cy="5632311"/>
          </a:xfrm>
          <a:prstGeom prst="rect">
            <a:avLst/>
          </a:prstGeom>
          <a:noFill/>
        </p:spPr>
        <p:txBody>
          <a:bodyPr wrap="square" lIns="91440" tIns="45720" rIns="91440" bIns="45720">
            <a:spAutoFit/>
          </a:bodyPr>
          <a:lstStyle/>
          <a:p>
            <a:pPr marL="457200" indent="-457200" algn="just">
              <a:buFont typeface="Wingdings" panose="05000000000000000000" pitchFamily="2" charset="2"/>
              <a:buChar char="ü"/>
            </a:pPr>
            <a:r>
              <a:rPr lang="es-ES" sz="2400" dirty="0">
                <a:ln w="0"/>
                <a:effectLst>
                  <a:outerShdw blurRad="38100" dist="19050" dir="2700000" algn="tl" rotWithShape="0">
                    <a:schemeClr val="dk1">
                      <a:alpha val="40000"/>
                    </a:schemeClr>
                  </a:outerShdw>
                </a:effectLst>
              </a:rPr>
              <a:t>Suministro y recarga de equipos contra incendios para las diferentes áreas del Hospital y Puestos de Salud de Cimitarra y Puerto Araujo.</a:t>
            </a:r>
          </a:p>
          <a:p>
            <a:pPr marL="457200" indent="-457200" algn="just">
              <a:buFont typeface="Wingdings" panose="05000000000000000000" pitchFamily="2" charset="2"/>
              <a:buChar char="ü"/>
            </a:pPr>
            <a:r>
              <a:rPr lang="es-ES" sz="2400" dirty="0">
                <a:ln w="0"/>
                <a:effectLst>
                  <a:outerShdw blurRad="38100" dist="19050" dir="2700000" algn="tl" rotWithShape="0">
                    <a:schemeClr val="dk1">
                      <a:alpha val="40000"/>
                    </a:schemeClr>
                  </a:outerShdw>
                </a:effectLst>
              </a:rPr>
              <a:t>Gestión de los peligros y riesgos presentes en la institución a través de actividades de promoción de la salud y prevención de accidentes de trabajo, por lo cual se tuvo un porcentaje de siniestralidad del 3%.</a:t>
            </a:r>
          </a:p>
          <a:p>
            <a:pPr marL="457200" indent="-457200" algn="just">
              <a:buFont typeface="Wingdings" panose="05000000000000000000" pitchFamily="2" charset="2"/>
              <a:buChar char="ü"/>
            </a:pPr>
            <a:r>
              <a:rPr lang="es-ES" sz="2400" dirty="0">
                <a:ln w="0"/>
                <a:effectLst>
                  <a:outerShdw blurRad="38100" dist="19050" dir="2700000" algn="tl" rotWithShape="0">
                    <a:schemeClr val="dk1">
                      <a:alpha val="40000"/>
                    </a:schemeClr>
                  </a:outerShdw>
                </a:effectLst>
              </a:rPr>
              <a:t>Certificación al personal asistencial del puesto de salud de Cimitarra y Puerto Araújo en Gestión Integral de Residuos, a través de la empresa DESCONT S.A.S E.S.P.</a:t>
            </a:r>
          </a:p>
          <a:p>
            <a:pPr marL="457200" indent="-457200" algn="just">
              <a:buFont typeface="Wingdings" panose="05000000000000000000" pitchFamily="2" charset="2"/>
              <a:buChar char="ü"/>
            </a:pPr>
            <a:r>
              <a:rPr lang="es-ES" sz="2400" dirty="0">
                <a:ln w="0"/>
                <a:effectLst>
                  <a:outerShdw blurRad="38100" dist="19050" dir="2700000" algn="tl" rotWithShape="0">
                    <a:schemeClr val="dk1">
                      <a:alpha val="40000"/>
                    </a:schemeClr>
                  </a:outerShdw>
                </a:effectLst>
              </a:rPr>
              <a:t>Inspecciones de seguridad en las diferentes áreas asistenciales mediante las cuales se verificó el Protocolo de higiene de manos, uso de elementos de protección personal, prevención de accidentes de trabajo de tipo biológico, protocolo de bioseguridad.</a:t>
            </a:r>
          </a:p>
          <a:p>
            <a:pPr marL="457200" indent="-457200" algn="just">
              <a:buFont typeface="Wingdings" panose="05000000000000000000" pitchFamily="2" charset="2"/>
              <a:buChar char="ü"/>
            </a:pPr>
            <a:r>
              <a:rPr lang="es-ES" sz="2400" dirty="0">
                <a:ln w="0"/>
                <a:effectLst>
                  <a:outerShdw blurRad="38100" dist="19050" dir="2700000" algn="tl" rotWithShape="0">
                    <a:schemeClr val="dk1">
                      <a:alpha val="40000"/>
                    </a:schemeClr>
                  </a:outerShdw>
                </a:effectLst>
              </a:rPr>
              <a:t>Suministro de elementos de protección personal a trabajadores y contratistas de la institución.</a:t>
            </a:r>
          </a:p>
          <a:p>
            <a:pPr marL="457200" indent="-457200" algn="just">
              <a:buFont typeface="Wingdings" panose="05000000000000000000" pitchFamily="2" charset="2"/>
              <a:buChar char="ü"/>
            </a:pPr>
            <a:endParaRPr lang="es-ES" sz="2200" dirty="0">
              <a:ln w="0"/>
              <a:effectLst>
                <a:outerShdw blurRad="38100" dist="19050" dir="2700000" algn="tl" rotWithShape="0">
                  <a:schemeClr val="dk1">
                    <a:alpha val="40000"/>
                  </a:schemeClr>
                </a:outerShdw>
              </a:effectLst>
            </a:endParaRPr>
          </a:p>
          <a:p>
            <a:pPr marL="457200" indent="-457200" algn="just">
              <a:buFont typeface="Wingdings" panose="05000000000000000000" pitchFamily="2" charset="2"/>
              <a:buChar char="ü"/>
            </a:pPr>
            <a:endParaRPr lang="es-ES" sz="2200" b="0" cap="none" spc="0" dirty="0">
              <a:ln w="0"/>
              <a:solidFill>
                <a:schemeClr val="tx1"/>
              </a:solidFill>
              <a:effectLst>
                <a:outerShdw blurRad="38100" dist="19050" dir="2700000" algn="tl" rotWithShape="0">
                  <a:schemeClr val="dk1">
                    <a:alpha val="40000"/>
                  </a:schemeClr>
                </a:outerShdw>
              </a:effectLst>
            </a:endParaRPr>
          </a:p>
          <a:p>
            <a:pPr marL="457200" indent="-457200" algn="just">
              <a:buFont typeface="Wingdings" panose="05000000000000000000" pitchFamily="2" charset="2"/>
              <a:buChar char="ü"/>
            </a:pPr>
            <a:endParaRPr lang="es-ES" sz="2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324049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E959E-5259-3362-3C33-F9EACCBD8D65}"/>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E37C1FF2-8CBF-F626-F8A9-0E3C185AC5F6}"/>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A8F8E00C-6FFC-51C1-F0BD-BE967B4EC371}"/>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0160AD43-92C7-A4BE-D218-FEE01D2B8A1C}"/>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97D16A25-35F9-9D43-C88C-8F65F94AAA5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7D8F4EEF-4A2B-A203-C182-08A647E56E52}"/>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D5C65921-5A36-CCF9-FBD9-BA6C72A346D6}"/>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0CD0F3EA-A6F1-2A89-4AC5-D59713A87C5D}"/>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FADBB8D7-D10A-717F-4FA8-22B2857AAD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4" name="Rectángulo 3">
            <a:extLst>
              <a:ext uri="{FF2B5EF4-FFF2-40B4-BE49-F238E27FC236}">
                <a16:creationId xmlns:a16="http://schemas.microsoft.com/office/drawing/2014/main" id="{673EDFBF-6D2E-6BA8-2861-7D70CE3C3934}"/>
              </a:ext>
            </a:extLst>
          </p:cNvPr>
          <p:cNvSpPr/>
          <p:nvPr/>
        </p:nvSpPr>
        <p:spPr>
          <a:xfrm>
            <a:off x="893797" y="2967845"/>
            <a:ext cx="10763242" cy="1015663"/>
          </a:xfrm>
          <a:prstGeom prst="rect">
            <a:avLst/>
          </a:prstGeom>
          <a:noFill/>
        </p:spPr>
        <p:txBody>
          <a:bodyPr wrap="square" lIns="91440" tIns="45720" rIns="91440" bIns="45720">
            <a:spAutoFit/>
          </a:bodyPr>
          <a:lstStyle/>
          <a:p>
            <a:pPr algn="ctr"/>
            <a:r>
              <a:rPr lang="es-CO" sz="6000" b="1" cap="none" spc="0" dirty="0">
                <a:ln w="12700" cmpd="sng">
                  <a:solidFill>
                    <a:schemeClr val="accent4"/>
                  </a:solidFill>
                  <a:prstDash val="solid"/>
                </a:ln>
                <a:solidFill>
                  <a:schemeClr val="accent6">
                    <a:lumMod val="75000"/>
                  </a:schemeClr>
                </a:solidFill>
                <a:effectLst/>
              </a:rPr>
              <a:t>MEDIO AMBIENTE</a:t>
            </a:r>
          </a:p>
        </p:txBody>
      </p:sp>
    </p:spTree>
    <p:extLst>
      <p:ext uri="{BB962C8B-B14F-4D97-AF65-F5344CB8AC3E}">
        <p14:creationId xmlns:p14="http://schemas.microsoft.com/office/powerpoint/2010/main" val="24411924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b="24153"/>
          <a:stretch/>
        </p:blipFill>
        <p:spPr>
          <a:xfrm>
            <a:off x="164057" y="91798"/>
            <a:ext cx="3358633" cy="1479827"/>
          </a:xfrm>
          <a:prstGeom prst="rect">
            <a:avLst/>
          </a:prstGeom>
        </p:spPr>
      </p:pic>
      <p:sp>
        <p:nvSpPr>
          <p:cNvPr id="2" name="Título 1"/>
          <p:cNvSpPr>
            <a:spLocks noGrp="1"/>
          </p:cNvSpPr>
          <p:nvPr>
            <p:ph type="title"/>
          </p:nvPr>
        </p:nvSpPr>
        <p:spPr>
          <a:xfrm>
            <a:off x="732618" y="1430596"/>
            <a:ext cx="10515600" cy="592957"/>
          </a:xfrm>
        </p:spPr>
        <p:txBody>
          <a:bodyPr>
            <a:normAutofit fontScale="90000"/>
          </a:bodyPr>
          <a:lstStyle/>
          <a:p>
            <a:pPr algn="ctr"/>
            <a:r>
              <a:rPr lang="es-CO" sz="4000" b="1" dirty="0">
                <a:latin typeface="Arial" panose="020B0604020202020204" pitchFamily="34" charset="0"/>
                <a:cs typeface="Arial" panose="020B0604020202020204" pitchFamily="34" charset="0"/>
              </a:rPr>
              <a:t>PROCESOS MEDIO AMBIENTE </a:t>
            </a:r>
          </a:p>
        </p:txBody>
      </p:sp>
      <p:sp>
        <p:nvSpPr>
          <p:cNvPr id="5" name="Marcador de texto 4"/>
          <p:cNvSpPr>
            <a:spLocks noGrp="1"/>
          </p:cNvSpPr>
          <p:nvPr>
            <p:ph type="body" idx="1"/>
          </p:nvPr>
        </p:nvSpPr>
        <p:spPr>
          <a:xfrm>
            <a:off x="732618" y="2023554"/>
            <a:ext cx="10844267" cy="485958"/>
          </a:xfrm>
        </p:spPr>
        <p:txBody>
          <a:bodyPr>
            <a:normAutofit/>
          </a:bodyPr>
          <a:lstStyle/>
          <a:p>
            <a:r>
              <a:rPr lang="es-CO" dirty="0">
                <a:latin typeface="Arial" panose="020B0604020202020204" pitchFamily="34" charset="0"/>
                <a:cs typeface="Arial" panose="020B0604020202020204" pitchFamily="34" charset="0"/>
              </a:rPr>
              <a:t>Lavado y desinfección de tanques de reserva de agua de las 3 sedes.</a:t>
            </a:r>
          </a:p>
        </p:txBody>
      </p:sp>
      <p:graphicFrame>
        <p:nvGraphicFramePr>
          <p:cNvPr id="16" name="Marcador de contenido 15"/>
          <p:cNvGraphicFramePr>
            <a:graphicFrameLocks noGrp="1"/>
          </p:cNvGraphicFramePr>
          <p:nvPr>
            <p:ph sz="half" idx="2"/>
          </p:nvPr>
        </p:nvGraphicFramePr>
        <p:xfrm>
          <a:off x="342900" y="2952016"/>
          <a:ext cx="4905375" cy="28908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7" name="Imagen 16"/>
          <p:cNvPicPr/>
          <p:nvPr/>
        </p:nvPicPr>
        <p:blipFill rotWithShape="1">
          <a:blip r:embed="rId9">
            <a:extLst>
              <a:ext uri="{28A0092B-C50C-407E-A947-70E740481C1C}">
                <a14:useLocalDpi xmlns:a14="http://schemas.microsoft.com/office/drawing/2010/main" val="0"/>
              </a:ext>
            </a:extLst>
          </a:blip>
          <a:srcRect r="14970" b="17543"/>
          <a:stretch/>
        </p:blipFill>
        <p:spPr bwMode="auto">
          <a:xfrm>
            <a:off x="5747785" y="2590791"/>
            <a:ext cx="3019425" cy="3192336"/>
          </a:xfrm>
          <a:prstGeom prst="rect">
            <a:avLst/>
          </a:prstGeom>
          <a:ln w="28575">
            <a:solidFill>
              <a:schemeClr val="tx1"/>
            </a:solidFill>
          </a:ln>
          <a:extLst>
            <a:ext uri="{53640926-AAD7-44D8-BBD7-CCE9431645EC}">
              <a14:shadowObscured xmlns:a14="http://schemas.microsoft.com/office/drawing/2010/main"/>
            </a:ext>
          </a:extLst>
        </p:spPr>
      </p:pic>
      <p:pic>
        <p:nvPicPr>
          <p:cNvPr id="18" name="Imagen 17"/>
          <p:cNvPicPr/>
          <p:nvPr/>
        </p:nvPicPr>
        <p:blipFill>
          <a:blip r:embed="rId10" cstate="print">
            <a:extLst>
              <a:ext uri="{28A0092B-C50C-407E-A947-70E740481C1C}">
                <a14:useLocalDpi xmlns:a14="http://schemas.microsoft.com/office/drawing/2010/main" val="0"/>
              </a:ext>
            </a:extLst>
          </a:blip>
          <a:stretch>
            <a:fillRect/>
          </a:stretch>
        </p:blipFill>
        <p:spPr>
          <a:xfrm>
            <a:off x="8945739" y="2573896"/>
            <a:ext cx="2893836" cy="3209231"/>
          </a:xfrm>
          <a:prstGeom prst="rect">
            <a:avLst/>
          </a:prstGeom>
          <a:ln w="28575">
            <a:solidFill>
              <a:schemeClr val="tx1"/>
            </a:solidFill>
          </a:ln>
        </p:spPr>
      </p:pic>
    </p:spTree>
    <p:extLst>
      <p:ext uri="{BB962C8B-B14F-4D97-AF65-F5344CB8AC3E}">
        <p14:creationId xmlns:p14="http://schemas.microsoft.com/office/powerpoint/2010/main" val="21745520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b="24153"/>
          <a:stretch/>
        </p:blipFill>
        <p:spPr>
          <a:xfrm>
            <a:off x="164057" y="91798"/>
            <a:ext cx="3358633" cy="1479827"/>
          </a:xfrm>
          <a:prstGeom prst="rect">
            <a:avLst/>
          </a:prstGeom>
        </p:spPr>
      </p:pic>
      <p:sp>
        <p:nvSpPr>
          <p:cNvPr id="5" name="Marcador de texto 4"/>
          <p:cNvSpPr>
            <a:spLocks noGrp="1"/>
          </p:cNvSpPr>
          <p:nvPr>
            <p:ph type="body" idx="1"/>
          </p:nvPr>
        </p:nvSpPr>
        <p:spPr>
          <a:xfrm>
            <a:off x="839788" y="1247160"/>
            <a:ext cx="10607038" cy="823912"/>
          </a:xfrm>
        </p:spPr>
        <p:txBody>
          <a:bodyPr>
            <a:normAutofit/>
          </a:bodyPr>
          <a:lstStyle/>
          <a:p>
            <a:r>
              <a:rPr lang="es-CO" dirty="0"/>
              <a:t>Fumigación de las tres sedes de E.S.E Hospital Integrado San Juan De Cimitarra</a:t>
            </a:r>
          </a:p>
        </p:txBody>
      </p:sp>
      <p:graphicFrame>
        <p:nvGraphicFramePr>
          <p:cNvPr id="23" name="Marcador de contenido 22"/>
          <p:cNvGraphicFramePr>
            <a:graphicFrameLocks noGrp="1"/>
          </p:cNvGraphicFramePr>
          <p:nvPr>
            <p:ph sz="half" idx="2"/>
          </p:nvPr>
        </p:nvGraphicFramePr>
        <p:xfrm>
          <a:off x="-981076" y="1865444"/>
          <a:ext cx="6715125" cy="43314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4" name="Marcador de contenido 23"/>
          <p:cNvPicPr>
            <a:picLocks noGrp="1"/>
          </p:cNvPicPr>
          <p:nvPr>
            <p:ph sz="quarter" idx="4"/>
          </p:nvPr>
        </p:nvPicPr>
        <p:blipFill>
          <a:blip r:embed="rId9" cstate="print">
            <a:extLst>
              <a:ext uri="{28A0092B-C50C-407E-A947-70E740481C1C}">
                <a14:useLocalDpi xmlns:a14="http://schemas.microsoft.com/office/drawing/2010/main" val="0"/>
              </a:ext>
            </a:extLst>
          </a:blip>
          <a:stretch>
            <a:fillRect/>
          </a:stretch>
        </p:blipFill>
        <p:spPr>
          <a:xfrm rot="5400000">
            <a:off x="5046999" y="2483110"/>
            <a:ext cx="3696336" cy="2950884"/>
          </a:xfrm>
          <a:prstGeom prst="rect">
            <a:avLst/>
          </a:prstGeom>
          <a:ln w="28575">
            <a:solidFill>
              <a:schemeClr val="tx1"/>
            </a:solidFill>
          </a:ln>
        </p:spPr>
      </p:pic>
      <p:pic>
        <p:nvPicPr>
          <p:cNvPr id="25" name="Imagen 24"/>
          <p:cNvPicPr/>
          <p:nvPr/>
        </p:nvPicPr>
        <p:blipFill>
          <a:blip r:embed="rId10" cstate="print">
            <a:extLst>
              <a:ext uri="{28A0092B-C50C-407E-A947-70E740481C1C}">
                <a14:useLocalDpi xmlns:a14="http://schemas.microsoft.com/office/drawing/2010/main" val="0"/>
              </a:ext>
            </a:extLst>
          </a:blip>
          <a:stretch>
            <a:fillRect/>
          </a:stretch>
        </p:blipFill>
        <p:spPr>
          <a:xfrm rot="5400000">
            <a:off x="8161179" y="2548811"/>
            <a:ext cx="3751811" cy="2819483"/>
          </a:xfrm>
          <a:prstGeom prst="rect">
            <a:avLst/>
          </a:prstGeom>
          <a:ln w="28575">
            <a:solidFill>
              <a:schemeClr val="tx1"/>
            </a:solidFill>
          </a:ln>
        </p:spPr>
      </p:pic>
    </p:spTree>
    <p:extLst>
      <p:ext uri="{BB962C8B-B14F-4D97-AF65-F5344CB8AC3E}">
        <p14:creationId xmlns:p14="http://schemas.microsoft.com/office/powerpoint/2010/main" val="35833070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b="24153"/>
          <a:stretch/>
        </p:blipFill>
        <p:spPr>
          <a:xfrm>
            <a:off x="164057" y="91798"/>
            <a:ext cx="3358633" cy="1479827"/>
          </a:xfrm>
          <a:prstGeom prst="rect">
            <a:avLst/>
          </a:prstGeom>
        </p:spPr>
      </p:pic>
      <p:sp>
        <p:nvSpPr>
          <p:cNvPr id="5" name="Marcador de texto 4"/>
          <p:cNvSpPr>
            <a:spLocks noGrp="1"/>
          </p:cNvSpPr>
          <p:nvPr>
            <p:ph type="body" idx="1"/>
          </p:nvPr>
        </p:nvSpPr>
        <p:spPr>
          <a:xfrm>
            <a:off x="839788" y="1247160"/>
            <a:ext cx="10607038" cy="701737"/>
          </a:xfrm>
        </p:spPr>
        <p:txBody>
          <a:bodyPr>
            <a:normAutofit/>
          </a:bodyPr>
          <a:lstStyle/>
          <a:p>
            <a:pPr lvl="0"/>
            <a:r>
              <a:rPr lang="es-CO" sz="3200" dirty="0"/>
              <a:t>Eliminemos los criaderos, protejamos la salud de todos.</a:t>
            </a:r>
          </a:p>
        </p:txBody>
      </p:sp>
      <p:sp>
        <p:nvSpPr>
          <p:cNvPr id="2" name="Marcador de contenido 1"/>
          <p:cNvSpPr>
            <a:spLocks noGrp="1"/>
          </p:cNvSpPr>
          <p:nvPr>
            <p:ph sz="half" idx="2"/>
          </p:nvPr>
        </p:nvSpPr>
        <p:spPr>
          <a:xfrm>
            <a:off x="839789" y="2211471"/>
            <a:ext cx="4172049" cy="3335414"/>
          </a:xfrm>
        </p:spPr>
        <p:txBody>
          <a:bodyPr>
            <a:normAutofit fontScale="92500" lnSpcReduction="10000"/>
          </a:bodyPr>
          <a:lstStyle/>
          <a:p>
            <a:pPr algn="just"/>
            <a:r>
              <a:rPr lang="es-CO" dirty="0"/>
              <a:t>En la vigencia 2024 se previno la proliferación de zancudos y otros vectores mediante la eliminación de criaderos y la implementación de medidas de saneamiento ambiental en el hospital y sus alrededores con el fin de cuidad la salud de todos.</a:t>
            </a:r>
          </a:p>
        </p:txBody>
      </p:sp>
      <p:pic>
        <p:nvPicPr>
          <p:cNvPr id="9" name="Marcador de contenido 8"/>
          <p:cNvPicPr>
            <a:picLocks noGrp="1" noChangeAspect="1"/>
          </p:cNvPicPr>
          <p:nvPr>
            <p:ph sz="quarter" idx="4"/>
          </p:nvPr>
        </p:nvPicPr>
        <p:blipFill>
          <a:blip r:embed="rId4" cstate="hqprint">
            <a:extLst>
              <a:ext uri="{28A0092B-C50C-407E-A947-70E740481C1C}">
                <a14:useLocalDpi xmlns:a14="http://schemas.microsoft.com/office/drawing/2010/main" val="0"/>
              </a:ext>
            </a:extLst>
          </a:blip>
          <a:stretch>
            <a:fillRect/>
          </a:stretch>
        </p:blipFill>
        <p:spPr>
          <a:xfrm>
            <a:off x="5501872" y="2037139"/>
            <a:ext cx="2746091" cy="3661456"/>
          </a:xfrm>
        </p:spPr>
      </p:pic>
      <p:pic>
        <p:nvPicPr>
          <p:cNvPr id="15" name="Imagen 14"/>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483355" y="3584055"/>
            <a:ext cx="3084065" cy="2114540"/>
          </a:xfrm>
          <a:prstGeom prst="rect">
            <a:avLst/>
          </a:prstGeom>
        </p:spPr>
      </p:pic>
      <p:pic>
        <p:nvPicPr>
          <p:cNvPr id="17" name="Imagen 16"/>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483355" y="2001099"/>
            <a:ext cx="3084065" cy="2101257"/>
          </a:xfrm>
          <a:prstGeom prst="rect">
            <a:avLst/>
          </a:prstGeom>
        </p:spPr>
      </p:pic>
    </p:spTree>
    <p:extLst>
      <p:ext uri="{BB962C8B-B14F-4D97-AF65-F5344CB8AC3E}">
        <p14:creationId xmlns:p14="http://schemas.microsoft.com/office/powerpoint/2010/main" val="2185211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022E8-57D1-BD50-26A1-3283CF802A75}"/>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BAEAD996-188F-2ED3-D263-C1AC3BEB28D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955FD9EF-A086-3462-289C-D801059A2665}"/>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D65F3867-A3C3-DC2D-809B-06742E079466}"/>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3544C9A5-71D5-E97B-0987-1D620E4C6A80}"/>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CD9871AB-A7A2-2C7B-3091-4AF7FEC2E3EA}"/>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D917CD71-5A6A-93C7-72A4-2660054C45E5}"/>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736DDD0B-2226-1990-6DF4-90AFA4E5C942}"/>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F400AD3A-B098-25D7-8DCE-BCCED4908F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5" name="CuadroTexto 4">
            <a:extLst>
              <a:ext uri="{FF2B5EF4-FFF2-40B4-BE49-F238E27FC236}">
                <a16:creationId xmlns:a16="http://schemas.microsoft.com/office/drawing/2014/main" id="{92A2C69A-DA6A-A702-D2BC-204776433E8A}"/>
              </a:ext>
            </a:extLst>
          </p:cNvPr>
          <p:cNvSpPr txBox="1"/>
          <p:nvPr/>
        </p:nvSpPr>
        <p:spPr>
          <a:xfrm>
            <a:off x="1725930" y="2782001"/>
            <a:ext cx="8740140" cy="2246769"/>
          </a:xfrm>
          <a:prstGeom prst="rect">
            <a:avLst/>
          </a:prstGeom>
          <a:noFill/>
        </p:spPr>
        <p:txBody>
          <a:bodyPr wrap="square">
            <a:spAutoFit/>
          </a:bodyPr>
          <a:lstStyle/>
          <a:p>
            <a:pPr algn="ctr"/>
            <a:r>
              <a:rPr lang="es-CO" sz="4000" b="1" cap="none" spc="0" dirty="0">
                <a:ln w="12700" cmpd="sng">
                  <a:solidFill>
                    <a:schemeClr val="accent4"/>
                  </a:solidFill>
                  <a:prstDash val="solid"/>
                </a:ln>
                <a:solidFill>
                  <a:schemeClr val="accent6">
                    <a:lumMod val="75000"/>
                  </a:schemeClr>
                </a:solidFill>
                <a:effectLst/>
              </a:rPr>
              <a:t>SITUACION FINANCIERA </a:t>
            </a:r>
          </a:p>
          <a:p>
            <a:pPr algn="ctr"/>
            <a:endParaRPr lang="es-CO" sz="3200" b="1" dirty="0">
              <a:ln w="12700" cmpd="sng">
                <a:solidFill>
                  <a:schemeClr val="accent4"/>
                </a:solidFill>
                <a:prstDash val="solid"/>
              </a:ln>
              <a:solidFill>
                <a:schemeClr val="accent6">
                  <a:lumMod val="75000"/>
                </a:schemeClr>
              </a:solidFill>
            </a:endParaRPr>
          </a:p>
          <a:p>
            <a:pPr algn="ctr"/>
            <a:endParaRPr lang="es-CO" sz="3200" b="1" dirty="0">
              <a:ln w="12700" cmpd="sng">
                <a:solidFill>
                  <a:schemeClr val="accent4"/>
                </a:solidFill>
                <a:prstDash val="solid"/>
              </a:ln>
              <a:solidFill>
                <a:schemeClr val="accent6">
                  <a:lumMod val="75000"/>
                </a:schemeClr>
              </a:solidFill>
            </a:endParaRPr>
          </a:p>
          <a:p>
            <a:pPr algn="ctr"/>
            <a:endParaRPr lang="es-CO" sz="1800" b="1" cap="none" spc="0" dirty="0">
              <a:ln w="12700" cmpd="sng">
                <a:solidFill>
                  <a:schemeClr val="accent4"/>
                </a:solidFill>
                <a:prstDash val="solid"/>
              </a:ln>
              <a:solidFill>
                <a:schemeClr val="accent6">
                  <a:lumMod val="75000"/>
                </a:schemeClr>
              </a:solidFill>
              <a:effectLst/>
            </a:endParaRPr>
          </a:p>
          <a:p>
            <a:pPr algn="ctr"/>
            <a:endParaRPr lang="es-CO" sz="1800" b="1" dirty="0">
              <a:ln w="12700" cmpd="sng">
                <a:solidFill>
                  <a:schemeClr val="accent4"/>
                </a:solidFill>
                <a:prstDash val="solid"/>
              </a:ln>
              <a:solidFill>
                <a:schemeClr val="accent6">
                  <a:lumMod val="75000"/>
                </a:schemeClr>
              </a:solidFill>
            </a:endParaRPr>
          </a:p>
        </p:txBody>
      </p:sp>
    </p:spTree>
    <p:extLst>
      <p:ext uri="{BB962C8B-B14F-4D97-AF65-F5344CB8AC3E}">
        <p14:creationId xmlns:p14="http://schemas.microsoft.com/office/powerpoint/2010/main" val="24340765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graphicFrame>
        <p:nvGraphicFramePr>
          <p:cNvPr id="2" name="Gráfico 1">
            <a:extLst>
              <a:ext uri="{FF2B5EF4-FFF2-40B4-BE49-F238E27FC236}">
                <a16:creationId xmlns:a16="http://schemas.microsoft.com/office/drawing/2014/main" id="{AA3BE11F-D97A-AFD7-17FB-3D7118C70869}"/>
              </a:ext>
            </a:extLst>
          </p:cNvPr>
          <p:cNvGraphicFramePr/>
          <p:nvPr/>
        </p:nvGraphicFramePr>
        <p:xfrm>
          <a:off x="1507253" y="1370846"/>
          <a:ext cx="9144000" cy="445040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021562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3F418-0678-722E-D96C-45DC657D3545}"/>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97C03B5D-45F6-E78F-721B-687700B02CB4}"/>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294FFEC-CF97-10C5-183C-FAA60DFF4FEB}"/>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E99BBD23-030E-651B-AF28-DEC0F643B150}"/>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CEC2316C-868A-73EC-5400-E3F0EFE3296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2856D04A-47B1-B626-493A-6DDBD50D90C7}"/>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89FD6B7B-32F2-B5A8-3C83-5DF8CBCBD00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B72F8A11-5099-D870-512A-C787B3309D6D}"/>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6BD37DFF-65D5-A664-2FB5-26D94524135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graphicFrame>
        <p:nvGraphicFramePr>
          <p:cNvPr id="16" name="Tabla 15">
            <a:extLst>
              <a:ext uri="{FF2B5EF4-FFF2-40B4-BE49-F238E27FC236}">
                <a16:creationId xmlns:a16="http://schemas.microsoft.com/office/drawing/2014/main" id="{B7014FFA-1B79-9ECE-A065-F4022AD98685}"/>
              </a:ext>
            </a:extLst>
          </p:cNvPr>
          <p:cNvGraphicFramePr>
            <a:graphicFrameLocks noGrp="1"/>
          </p:cNvGraphicFramePr>
          <p:nvPr/>
        </p:nvGraphicFramePr>
        <p:xfrm>
          <a:off x="1072444" y="1812987"/>
          <a:ext cx="10374382" cy="3233147"/>
        </p:xfrm>
        <a:graphic>
          <a:graphicData uri="http://schemas.openxmlformats.org/drawingml/2006/table">
            <a:tbl>
              <a:tblPr firstRow="1" firstCol="1" bandRow="1">
                <a:tableStyleId>{5C22544A-7EE6-4342-B048-85BDC9FD1C3A}</a:tableStyleId>
              </a:tblPr>
              <a:tblGrid>
                <a:gridCol w="3206302">
                  <a:extLst>
                    <a:ext uri="{9D8B030D-6E8A-4147-A177-3AD203B41FA5}">
                      <a16:colId xmlns:a16="http://schemas.microsoft.com/office/drawing/2014/main" val="2242790244"/>
                    </a:ext>
                  </a:extLst>
                </a:gridCol>
                <a:gridCol w="1673356">
                  <a:extLst>
                    <a:ext uri="{9D8B030D-6E8A-4147-A177-3AD203B41FA5}">
                      <a16:colId xmlns:a16="http://schemas.microsoft.com/office/drawing/2014/main" val="246082179"/>
                    </a:ext>
                  </a:extLst>
                </a:gridCol>
                <a:gridCol w="890640">
                  <a:extLst>
                    <a:ext uri="{9D8B030D-6E8A-4147-A177-3AD203B41FA5}">
                      <a16:colId xmlns:a16="http://schemas.microsoft.com/office/drawing/2014/main" val="2867473228"/>
                    </a:ext>
                  </a:extLst>
                </a:gridCol>
                <a:gridCol w="4604084">
                  <a:extLst>
                    <a:ext uri="{9D8B030D-6E8A-4147-A177-3AD203B41FA5}">
                      <a16:colId xmlns:a16="http://schemas.microsoft.com/office/drawing/2014/main" val="3552193737"/>
                    </a:ext>
                  </a:extLst>
                </a:gridCol>
              </a:tblGrid>
              <a:tr h="369081">
                <a:tc gridSpan="4">
                  <a:txBody>
                    <a:bodyPr/>
                    <a:lstStyle/>
                    <a:p>
                      <a:pPr algn="ctr">
                        <a:buNone/>
                      </a:pPr>
                      <a:r>
                        <a:rPr lang="es-ES" sz="1800">
                          <a:effectLst/>
                        </a:rPr>
                        <a:t>COMPOSICION DE LA CARTERA</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649767950"/>
                  </a:ext>
                </a:extLst>
              </a:tr>
              <a:tr h="369081">
                <a:tc>
                  <a:txBody>
                    <a:bodyPr/>
                    <a:lstStyle/>
                    <a:p>
                      <a:pPr algn="ctr">
                        <a:buNone/>
                      </a:pPr>
                      <a:r>
                        <a:rPr lang="es-ES" sz="1800">
                          <a:effectLst/>
                        </a:rPr>
                        <a:t>Concepto</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a:effectLst/>
                        </a:rPr>
                        <a:t>Valor</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a:effectLst/>
                        </a:rPr>
                        <a:t>% Part.</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a:effectLst/>
                        </a:rPr>
                        <a:t>Detalle</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3653072903"/>
                  </a:ext>
                </a:extLst>
              </a:tr>
              <a:tr h="369081">
                <a:tc>
                  <a:txBody>
                    <a:bodyPr/>
                    <a:lstStyle/>
                    <a:p>
                      <a:pPr>
                        <a:buNone/>
                      </a:pPr>
                      <a:r>
                        <a:rPr lang="es-ES" sz="1800">
                          <a:effectLst/>
                        </a:rPr>
                        <a:t>Régimen subsidiado</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dirty="0">
                          <a:effectLst/>
                        </a:rPr>
                        <a:t>1.253.157.173</a:t>
                      </a:r>
                      <a:endParaRPr lang="es-MX"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a:effectLst/>
                        </a:rPr>
                        <a:t>32 %</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rowSpan="3">
                  <a:txBody>
                    <a:bodyPr/>
                    <a:lstStyle/>
                    <a:p>
                      <a:pPr>
                        <a:buNone/>
                      </a:pPr>
                      <a:r>
                        <a:rPr lang="es-ES" sz="1800" dirty="0">
                          <a:effectLst/>
                        </a:rPr>
                        <a:t>En proceso de cobro </a:t>
                      </a:r>
                      <a:r>
                        <a:rPr lang="es-ES" sz="1800" dirty="0" err="1">
                          <a:effectLst/>
                        </a:rPr>
                        <a:t>prejurídico</a:t>
                      </a:r>
                      <a:r>
                        <a:rPr lang="es-ES" sz="1800" dirty="0">
                          <a:effectLst/>
                        </a:rPr>
                        <a:t>, conciliación y pagos</a:t>
                      </a:r>
                      <a:endParaRPr lang="es-MX" sz="18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2631049497"/>
                  </a:ext>
                </a:extLst>
              </a:tr>
              <a:tr h="369081">
                <a:tc>
                  <a:txBody>
                    <a:bodyPr/>
                    <a:lstStyle/>
                    <a:p>
                      <a:pPr>
                        <a:buNone/>
                      </a:pPr>
                      <a:r>
                        <a:rPr lang="es-ES" sz="1800">
                          <a:effectLst/>
                        </a:rPr>
                        <a:t>Régimen contributivo</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dirty="0">
                          <a:effectLst/>
                        </a:rPr>
                        <a:t>447.655.921</a:t>
                      </a:r>
                      <a:endParaRPr lang="es-MX"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a:effectLst/>
                        </a:rPr>
                        <a:t>12 %</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vMerge="1">
                  <a:txBody>
                    <a:bodyPr/>
                    <a:lstStyle/>
                    <a:p>
                      <a:endParaRPr lang="es-MX"/>
                    </a:p>
                  </a:txBody>
                  <a:tcPr/>
                </a:tc>
                <a:extLst>
                  <a:ext uri="{0D108BD9-81ED-4DB2-BD59-A6C34878D82A}">
                    <a16:rowId xmlns:a16="http://schemas.microsoft.com/office/drawing/2014/main" val="554475814"/>
                  </a:ext>
                </a:extLst>
              </a:tr>
              <a:tr h="369081">
                <a:tc>
                  <a:txBody>
                    <a:bodyPr/>
                    <a:lstStyle/>
                    <a:p>
                      <a:pPr>
                        <a:buNone/>
                      </a:pPr>
                      <a:r>
                        <a:rPr lang="es-ES" sz="1800">
                          <a:effectLst/>
                        </a:rPr>
                        <a:t>Demás entidades</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a:effectLst/>
                        </a:rPr>
                        <a:t>838.817.642</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a:effectLst/>
                        </a:rPr>
                        <a:t>22 %</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vMerge="1">
                  <a:txBody>
                    <a:bodyPr/>
                    <a:lstStyle/>
                    <a:p>
                      <a:endParaRPr lang="es-MX"/>
                    </a:p>
                  </a:txBody>
                  <a:tcPr/>
                </a:tc>
                <a:extLst>
                  <a:ext uri="{0D108BD9-81ED-4DB2-BD59-A6C34878D82A}">
                    <a16:rowId xmlns:a16="http://schemas.microsoft.com/office/drawing/2014/main" val="1358047627"/>
                  </a:ext>
                </a:extLst>
              </a:tr>
              <a:tr h="649580">
                <a:tc>
                  <a:txBody>
                    <a:bodyPr/>
                    <a:lstStyle/>
                    <a:p>
                      <a:pPr>
                        <a:buNone/>
                      </a:pPr>
                      <a:r>
                        <a:rPr lang="es-ES" sz="1800">
                          <a:effectLst/>
                        </a:rPr>
                        <a:t>EAPB Liquidadas</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dirty="0">
                          <a:effectLst/>
                        </a:rPr>
                        <a:t>880.569.452</a:t>
                      </a:r>
                      <a:endParaRPr lang="es-MX"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a:effectLst/>
                        </a:rPr>
                        <a:t>23 %</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buNone/>
                      </a:pPr>
                      <a:r>
                        <a:rPr lang="es-ES" sz="1800">
                          <a:effectLst/>
                        </a:rPr>
                        <a:t>En proceso de saneamiento y pagos por parte de los Liquidadores.</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2531340654"/>
                  </a:ext>
                </a:extLst>
              </a:tr>
              <a:tr h="369081">
                <a:tc>
                  <a:txBody>
                    <a:bodyPr/>
                    <a:lstStyle/>
                    <a:p>
                      <a:pPr>
                        <a:buNone/>
                      </a:pPr>
                      <a:r>
                        <a:rPr lang="es-ES" sz="1800">
                          <a:effectLst/>
                        </a:rPr>
                        <a:t>Otros deudores ventas de SS</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a:effectLst/>
                        </a:rPr>
                        <a:t>444.683.925</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a:effectLst/>
                        </a:rPr>
                        <a:t>12 %</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buNone/>
                      </a:pPr>
                      <a:r>
                        <a:rPr lang="es-ES" sz="1800">
                          <a:effectLst/>
                        </a:rPr>
                        <a:t>En proceso de pago</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4199443059"/>
                  </a:ext>
                </a:extLst>
              </a:tr>
              <a:tr h="369081">
                <a:tc>
                  <a:txBody>
                    <a:bodyPr/>
                    <a:lstStyle/>
                    <a:p>
                      <a:pPr>
                        <a:buNone/>
                      </a:pPr>
                      <a:r>
                        <a:rPr lang="es-ES" sz="1800">
                          <a:effectLst/>
                        </a:rPr>
                        <a:t>Total</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a:effectLst/>
                        </a:rPr>
                        <a:t>3.864.884.113</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a:effectLst/>
                        </a:rPr>
                        <a:t>100%</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dirty="0">
                          <a:effectLst/>
                        </a:rPr>
                        <a:t> </a:t>
                      </a:r>
                      <a:endParaRPr lang="es-MX" sz="18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2592491140"/>
                  </a:ext>
                </a:extLst>
              </a:tr>
            </a:tbl>
          </a:graphicData>
        </a:graphic>
      </p:graphicFrame>
    </p:spTree>
    <p:extLst>
      <p:ext uri="{BB962C8B-B14F-4D97-AF65-F5344CB8AC3E}">
        <p14:creationId xmlns:p14="http://schemas.microsoft.com/office/powerpoint/2010/main" val="40403060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5C07B-1547-0214-BE26-AC58CE359000}"/>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14662490-72DB-90BA-7519-95EE068BB144}"/>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5EEA0E8A-34B4-305C-FCE8-FC3FC3690DC6}"/>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5BC77600-CC13-06DD-D5A4-A5D2415F0ED9}"/>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8E0E4DF7-B1B6-54C8-80A6-D94054C2A6C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D0805212-BD55-E1DD-A075-E1E2103610D5}"/>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BA423612-24BB-67FB-BD26-A4FE4CE37CB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117F3200-1903-28DE-E438-7870C4CBD0FC}"/>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DD16D74-E40A-6AD4-8189-45B79214775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graphicFrame>
        <p:nvGraphicFramePr>
          <p:cNvPr id="14" name="Tabla 13">
            <a:extLst>
              <a:ext uri="{FF2B5EF4-FFF2-40B4-BE49-F238E27FC236}">
                <a16:creationId xmlns:a16="http://schemas.microsoft.com/office/drawing/2014/main" id="{2271648E-2941-0932-6E6F-C38C0E637E74}"/>
              </a:ext>
            </a:extLst>
          </p:cNvPr>
          <p:cNvGraphicFramePr>
            <a:graphicFrameLocks noGrp="1"/>
          </p:cNvGraphicFramePr>
          <p:nvPr/>
        </p:nvGraphicFramePr>
        <p:xfrm>
          <a:off x="2845838" y="2247295"/>
          <a:ext cx="6736702" cy="1930480"/>
        </p:xfrm>
        <a:graphic>
          <a:graphicData uri="http://schemas.openxmlformats.org/drawingml/2006/table">
            <a:tbl>
              <a:tblPr>
                <a:tableStyleId>{5C22544A-7EE6-4342-B048-85BDC9FD1C3A}</a:tableStyleId>
              </a:tblPr>
              <a:tblGrid>
                <a:gridCol w="3667546">
                  <a:extLst>
                    <a:ext uri="{9D8B030D-6E8A-4147-A177-3AD203B41FA5}">
                      <a16:colId xmlns:a16="http://schemas.microsoft.com/office/drawing/2014/main" val="2802368755"/>
                    </a:ext>
                  </a:extLst>
                </a:gridCol>
                <a:gridCol w="3069156">
                  <a:extLst>
                    <a:ext uri="{9D8B030D-6E8A-4147-A177-3AD203B41FA5}">
                      <a16:colId xmlns:a16="http://schemas.microsoft.com/office/drawing/2014/main" val="2200021980"/>
                    </a:ext>
                  </a:extLst>
                </a:gridCol>
              </a:tblGrid>
              <a:tr h="386096">
                <a:tc gridSpan="2">
                  <a:txBody>
                    <a:bodyPr/>
                    <a:lstStyle/>
                    <a:p>
                      <a:pPr algn="ctr" fontAlgn="ctr"/>
                      <a:r>
                        <a:rPr lang="es-CO" sz="2400" b="1" u="none" strike="noStrike" dirty="0">
                          <a:effectLst/>
                        </a:rPr>
                        <a:t>EMPRESAS MAS REPRESENTATIVAS</a:t>
                      </a:r>
                      <a:endParaRPr lang="es-CO" sz="2400" b="1" i="0" u="none" strike="noStrike" dirty="0">
                        <a:solidFill>
                          <a:srgbClr val="000000"/>
                        </a:solidFill>
                        <a:effectLst/>
                        <a:latin typeface="Cambria" panose="02040503050406030204" pitchFamily="18" charset="0"/>
                      </a:endParaRPr>
                    </a:p>
                  </a:txBody>
                  <a:tcPr marL="9525" marR="9525" marT="9525" marB="0" anchor="ctr"/>
                </a:tc>
                <a:tc hMerge="1">
                  <a:txBody>
                    <a:bodyPr/>
                    <a:lstStyle/>
                    <a:p>
                      <a:endParaRPr lang="es-CO"/>
                    </a:p>
                  </a:txBody>
                  <a:tcPr/>
                </a:tc>
                <a:extLst>
                  <a:ext uri="{0D108BD9-81ED-4DB2-BD59-A6C34878D82A}">
                    <a16:rowId xmlns:a16="http://schemas.microsoft.com/office/drawing/2014/main" val="3075181871"/>
                  </a:ext>
                </a:extLst>
              </a:tr>
              <a:tr h="386096">
                <a:tc>
                  <a:txBody>
                    <a:bodyPr/>
                    <a:lstStyle/>
                    <a:p>
                      <a:pPr algn="ctr" fontAlgn="ctr"/>
                      <a:r>
                        <a:rPr lang="es-ES" sz="2400" b="1" u="none" strike="noStrike" dirty="0">
                          <a:effectLst/>
                        </a:rPr>
                        <a:t>EMPRESA</a:t>
                      </a:r>
                      <a:endParaRPr lang="es-ES" sz="2400" b="1" i="0" u="none" strike="noStrike" dirty="0">
                        <a:solidFill>
                          <a:srgbClr val="000000"/>
                        </a:solidFill>
                        <a:effectLst/>
                        <a:latin typeface="Cambria" panose="02040503050406030204" pitchFamily="18" charset="0"/>
                      </a:endParaRPr>
                    </a:p>
                  </a:txBody>
                  <a:tcPr marL="9525" marR="9525" marT="9525" marB="0" anchor="ctr"/>
                </a:tc>
                <a:tc>
                  <a:txBody>
                    <a:bodyPr/>
                    <a:lstStyle/>
                    <a:p>
                      <a:pPr algn="ctr" fontAlgn="ctr"/>
                      <a:r>
                        <a:rPr lang="es-ES" sz="2400" b="1" u="none" strike="noStrike" dirty="0">
                          <a:effectLst/>
                        </a:rPr>
                        <a:t>CARTERA</a:t>
                      </a:r>
                      <a:endParaRPr lang="es-ES" sz="2400" b="1" i="0" u="none" strike="noStrike" dirty="0">
                        <a:solidFill>
                          <a:srgbClr val="000000"/>
                        </a:solidFill>
                        <a:effectLst/>
                        <a:latin typeface="Cambria" panose="02040503050406030204" pitchFamily="18" charset="0"/>
                      </a:endParaRPr>
                    </a:p>
                  </a:txBody>
                  <a:tcPr marL="9525" marR="9525" marT="9525" marB="0" anchor="ctr"/>
                </a:tc>
                <a:extLst>
                  <a:ext uri="{0D108BD9-81ED-4DB2-BD59-A6C34878D82A}">
                    <a16:rowId xmlns:a16="http://schemas.microsoft.com/office/drawing/2014/main" val="652791809"/>
                  </a:ext>
                </a:extLst>
              </a:tr>
              <a:tr h="386096">
                <a:tc>
                  <a:txBody>
                    <a:bodyPr/>
                    <a:lstStyle/>
                    <a:p>
                      <a:pPr algn="l" fontAlgn="ctr"/>
                      <a:r>
                        <a:rPr lang="es-ES" sz="2400" u="none" strike="noStrike" dirty="0">
                          <a:effectLst/>
                        </a:rPr>
                        <a:t>COOSALUD EPS</a:t>
                      </a:r>
                      <a:endParaRPr lang="es-ES" sz="2400" b="0" i="0" u="none" strike="noStrike" dirty="0">
                        <a:solidFill>
                          <a:srgbClr val="000000"/>
                        </a:solidFill>
                        <a:effectLst/>
                        <a:latin typeface="Cambria" panose="02040503050406030204" pitchFamily="18" charset="0"/>
                      </a:endParaRPr>
                    </a:p>
                  </a:txBody>
                  <a:tcPr marL="9525" marR="9525" marT="9525" marB="0" anchor="ctr"/>
                </a:tc>
                <a:tc>
                  <a:txBody>
                    <a:bodyPr/>
                    <a:lstStyle/>
                    <a:p>
                      <a:pPr algn="r" fontAlgn="ctr"/>
                      <a:r>
                        <a:rPr lang="es-ES" sz="2400" u="none" strike="noStrike" dirty="0">
                          <a:effectLst/>
                        </a:rPr>
                        <a:t>$ 1.003.206.240</a:t>
                      </a:r>
                      <a:endParaRPr lang="es-ES" sz="2400" b="0" i="0" u="none" strike="noStrike" dirty="0">
                        <a:solidFill>
                          <a:srgbClr val="000000"/>
                        </a:solidFill>
                        <a:effectLst/>
                        <a:latin typeface="Cambria" panose="02040503050406030204" pitchFamily="18" charset="0"/>
                      </a:endParaRPr>
                    </a:p>
                  </a:txBody>
                  <a:tcPr marL="9525" marR="9525" marT="9525" marB="0" anchor="ctr"/>
                </a:tc>
                <a:extLst>
                  <a:ext uri="{0D108BD9-81ED-4DB2-BD59-A6C34878D82A}">
                    <a16:rowId xmlns:a16="http://schemas.microsoft.com/office/drawing/2014/main" val="1069156888"/>
                  </a:ext>
                </a:extLst>
              </a:tr>
              <a:tr h="386096">
                <a:tc>
                  <a:txBody>
                    <a:bodyPr/>
                    <a:lstStyle/>
                    <a:p>
                      <a:pPr algn="l" fontAlgn="ctr"/>
                      <a:r>
                        <a:rPr lang="es-ES" sz="2400" u="none" strike="noStrike" dirty="0">
                          <a:effectLst/>
                        </a:rPr>
                        <a:t>NUEVA EPS</a:t>
                      </a:r>
                      <a:endParaRPr lang="es-ES" sz="2400" b="0" i="0" u="none" strike="noStrike" dirty="0">
                        <a:solidFill>
                          <a:srgbClr val="000000"/>
                        </a:solidFill>
                        <a:effectLst/>
                        <a:latin typeface="Cambria" panose="02040503050406030204" pitchFamily="18" charset="0"/>
                      </a:endParaRPr>
                    </a:p>
                  </a:txBody>
                  <a:tcPr marL="9525" marR="9525" marT="9525" marB="0" anchor="ctr"/>
                </a:tc>
                <a:tc>
                  <a:txBody>
                    <a:bodyPr/>
                    <a:lstStyle/>
                    <a:p>
                      <a:pPr algn="r" fontAlgn="ctr"/>
                      <a:r>
                        <a:rPr lang="es-ES" sz="2400" u="none" strike="noStrike">
                          <a:effectLst/>
                        </a:rPr>
                        <a:t>$ 560.084.799</a:t>
                      </a:r>
                      <a:endParaRPr lang="es-ES" sz="2400" b="0" i="0" u="none" strike="noStrike">
                        <a:solidFill>
                          <a:srgbClr val="000000"/>
                        </a:solidFill>
                        <a:effectLst/>
                        <a:latin typeface="Cambria" panose="02040503050406030204" pitchFamily="18" charset="0"/>
                      </a:endParaRPr>
                    </a:p>
                  </a:txBody>
                  <a:tcPr marL="9525" marR="9525" marT="9525" marB="0" anchor="ctr"/>
                </a:tc>
                <a:extLst>
                  <a:ext uri="{0D108BD9-81ED-4DB2-BD59-A6C34878D82A}">
                    <a16:rowId xmlns:a16="http://schemas.microsoft.com/office/drawing/2014/main" val="2649463719"/>
                  </a:ext>
                </a:extLst>
              </a:tr>
              <a:tr h="386096">
                <a:tc>
                  <a:txBody>
                    <a:bodyPr/>
                    <a:lstStyle/>
                    <a:p>
                      <a:pPr algn="l" fontAlgn="b"/>
                      <a:r>
                        <a:rPr lang="es-CO" sz="2400" b="1" u="none" strike="noStrike" dirty="0">
                          <a:effectLst/>
                        </a:rPr>
                        <a:t>TOTAL</a:t>
                      </a:r>
                      <a:endParaRPr lang="es-CO" sz="2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es-CO" sz="2400" b="1" u="none" strike="noStrike" dirty="0">
                          <a:effectLst/>
                        </a:rPr>
                        <a:t>$ 1.563.291.039</a:t>
                      </a:r>
                      <a:endParaRPr lang="es-CO" sz="2400" b="1"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436159741"/>
                  </a:ext>
                </a:extLst>
              </a:tr>
            </a:tbl>
          </a:graphicData>
        </a:graphic>
      </p:graphicFrame>
    </p:spTree>
    <p:extLst>
      <p:ext uri="{BB962C8B-B14F-4D97-AF65-F5344CB8AC3E}">
        <p14:creationId xmlns:p14="http://schemas.microsoft.com/office/powerpoint/2010/main" val="34143094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5C07B-1547-0214-BE26-AC58CE359000}"/>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14662490-72DB-90BA-7519-95EE068BB144}"/>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5EEA0E8A-34B4-305C-FCE8-FC3FC3690DC6}"/>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5BC77600-CC13-06DD-D5A4-A5D2415F0ED9}"/>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8E0E4DF7-B1B6-54C8-80A6-D94054C2A6C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D0805212-BD55-E1DD-A075-E1E2103610D5}"/>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BA423612-24BB-67FB-BD26-A4FE4CE37CB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117F3200-1903-28DE-E438-7870C4CBD0FC}"/>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DD16D74-E40A-6AD4-8189-45B79214775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Título 1"/>
          <p:cNvSpPr>
            <a:spLocks noGrp="1"/>
          </p:cNvSpPr>
          <p:nvPr>
            <p:ph type="title"/>
          </p:nvPr>
        </p:nvSpPr>
        <p:spPr>
          <a:xfrm>
            <a:off x="1150070" y="1518731"/>
            <a:ext cx="10296756" cy="411011"/>
          </a:xfrm>
        </p:spPr>
        <p:txBody>
          <a:bodyPr>
            <a:noAutofit/>
          </a:bodyPr>
          <a:lstStyle/>
          <a:p>
            <a:pPr algn="ctr"/>
            <a:r>
              <a:rPr lang="es-ES" sz="3500" b="1" dirty="0"/>
              <a:t>GESTION FINANCIERA</a:t>
            </a:r>
            <a:endParaRPr lang="es-CO" sz="3500" b="1" dirty="0"/>
          </a:p>
        </p:txBody>
      </p:sp>
      <p:pic>
        <p:nvPicPr>
          <p:cNvPr id="14" name="Marcador de contenido 13"/>
          <p:cNvPicPr>
            <a:picLocks noGrp="1" noChangeAspect="1"/>
          </p:cNvPicPr>
          <p:nvPr>
            <p:ph idx="1"/>
          </p:nvPr>
        </p:nvPicPr>
        <p:blipFill>
          <a:blip r:embed="rId4"/>
          <a:stretch>
            <a:fillRect/>
          </a:stretch>
        </p:blipFill>
        <p:spPr>
          <a:xfrm>
            <a:off x="3066036" y="2170787"/>
            <a:ext cx="7086310" cy="1023062"/>
          </a:xfrm>
          <a:prstGeom prst="rect">
            <a:avLst/>
          </a:prstGeom>
        </p:spPr>
      </p:pic>
      <p:pic>
        <p:nvPicPr>
          <p:cNvPr id="22" name="Imagen 21"/>
          <p:cNvPicPr>
            <a:picLocks noChangeAspect="1"/>
          </p:cNvPicPr>
          <p:nvPr/>
        </p:nvPicPr>
        <p:blipFill>
          <a:blip r:embed="rId5"/>
          <a:stretch>
            <a:fillRect/>
          </a:stretch>
        </p:blipFill>
        <p:spPr>
          <a:xfrm>
            <a:off x="3066036" y="3356675"/>
            <a:ext cx="7086310" cy="2143052"/>
          </a:xfrm>
          <a:prstGeom prst="rect">
            <a:avLst/>
          </a:prstGeom>
        </p:spPr>
      </p:pic>
    </p:spTree>
    <p:extLst>
      <p:ext uri="{BB962C8B-B14F-4D97-AF65-F5344CB8AC3E}">
        <p14:creationId xmlns:p14="http://schemas.microsoft.com/office/powerpoint/2010/main" val="40258285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5C07B-1547-0214-BE26-AC58CE359000}"/>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14662490-72DB-90BA-7519-95EE068BB144}"/>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5EEA0E8A-34B4-305C-FCE8-FC3FC3690DC6}"/>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5BC77600-CC13-06DD-D5A4-A5D2415F0ED9}"/>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8E0E4DF7-B1B6-54C8-80A6-D94054C2A6C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D0805212-BD55-E1DD-A075-E1E2103610D5}"/>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BA423612-24BB-67FB-BD26-A4FE4CE37CB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117F3200-1903-28DE-E438-7870C4CBD0FC}"/>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DD16D74-E40A-6AD4-8189-45B79214775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p:cNvPicPr>
            <a:picLocks noChangeAspect="1"/>
          </p:cNvPicPr>
          <p:nvPr/>
        </p:nvPicPr>
        <p:blipFill>
          <a:blip r:embed="rId4"/>
          <a:stretch>
            <a:fillRect/>
          </a:stretch>
        </p:blipFill>
        <p:spPr>
          <a:xfrm>
            <a:off x="1964999" y="2134660"/>
            <a:ext cx="8983417" cy="2786132"/>
          </a:xfrm>
          <a:prstGeom prst="rect">
            <a:avLst/>
          </a:prstGeom>
        </p:spPr>
      </p:pic>
    </p:spTree>
    <p:extLst>
      <p:ext uri="{BB962C8B-B14F-4D97-AF65-F5344CB8AC3E}">
        <p14:creationId xmlns:p14="http://schemas.microsoft.com/office/powerpoint/2010/main" val="4769517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5C07B-1547-0214-BE26-AC58CE359000}"/>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14662490-72DB-90BA-7519-95EE068BB144}"/>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5EEA0E8A-34B4-305C-FCE8-FC3FC3690DC6}"/>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5BC77600-CC13-06DD-D5A4-A5D2415F0ED9}"/>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8E0E4DF7-B1B6-54C8-80A6-D94054C2A6C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D0805212-BD55-E1DD-A075-E1E2103610D5}"/>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BA423612-24BB-67FB-BD26-A4FE4CE37CB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117F3200-1903-28DE-E438-7870C4CBD0FC}"/>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DD16D74-E40A-6AD4-8189-45B79214775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Título 1"/>
          <p:cNvSpPr>
            <a:spLocks noGrp="1"/>
          </p:cNvSpPr>
          <p:nvPr>
            <p:ph type="title"/>
          </p:nvPr>
        </p:nvSpPr>
        <p:spPr>
          <a:xfrm>
            <a:off x="1130431" y="1569808"/>
            <a:ext cx="10002624" cy="433282"/>
          </a:xfrm>
        </p:spPr>
        <p:txBody>
          <a:bodyPr>
            <a:normAutofit/>
          </a:bodyPr>
          <a:lstStyle/>
          <a:p>
            <a:pPr algn="ctr"/>
            <a:r>
              <a:rPr lang="es-ES" sz="2400" b="1" dirty="0"/>
              <a:t>AREA CONTABLE</a:t>
            </a:r>
            <a:endParaRPr lang="es-CO" sz="2400" b="1" dirty="0"/>
          </a:p>
        </p:txBody>
      </p:sp>
      <p:pic>
        <p:nvPicPr>
          <p:cNvPr id="9" name="Marcador de contenido 8"/>
          <p:cNvPicPr>
            <a:picLocks noGrp="1" noChangeAspect="1"/>
          </p:cNvPicPr>
          <p:nvPr>
            <p:ph idx="1"/>
          </p:nvPr>
        </p:nvPicPr>
        <p:blipFill>
          <a:blip r:embed="rId4"/>
          <a:stretch>
            <a:fillRect/>
          </a:stretch>
        </p:blipFill>
        <p:spPr>
          <a:xfrm>
            <a:off x="2754249" y="2017421"/>
            <a:ext cx="7410305" cy="3799950"/>
          </a:xfrm>
          <a:prstGeom prst="rect">
            <a:avLst/>
          </a:prstGeom>
        </p:spPr>
      </p:pic>
    </p:spTree>
    <p:extLst>
      <p:ext uri="{BB962C8B-B14F-4D97-AF65-F5344CB8AC3E}">
        <p14:creationId xmlns:p14="http://schemas.microsoft.com/office/powerpoint/2010/main" val="27336239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5C07B-1547-0214-BE26-AC58CE359000}"/>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14662490-72DB-90BA-7519-95EE068BB144}"/>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5EEA0E8A-34B4-305C-FCE8-FC3FC3690DC6}"/>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5BC77600-CC13-06DD-D5A4-A5D2415F0ED9}"/>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8E0E4DF7-B1B6-54C8-80A6-D94054C2A6C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D0805212-BD55-E1DD-A075-E1E2103610D5}"/>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BA423612-24BB-67FB-BD26-A4FE4CE37CB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117F3200-1903-28DE-E438-7870C4CBD0FC}"/>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DD16D74-E40A-6AD4-8189-45B79214775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9" name="Imagen 8"/>
          <p:cNvPicPr>
            <a:picLocks noChangeAspect="1"/>
          </p:cNvPicPr>
          <p:nvPr/>
        </p:nvPicPr>
        <p:blipFill>
          <a:blip r:embed="rId4"/>
          <a:stretch>
            <a:fillRect/>
          </a:stretch>
        </p:blipFill>
        <p:spPr>
          <a:xfrm>
            <a:off x="3987536" y="1430596"/>
            <a:ext cx="4703977" cy="4504309"/>
          </a:xfrm>
          <a:prstGeom prst="rect">
            <a:avLst/>
          </a:prstGeom>
        </p:spPr>
      </p:pic>
    </p:spTree>
    <p:extLst>
      <p:ext uri="{BB962C8B-B14F-4D97-AF65-F5344CB8AC3E}">
        <p14:creationId xmlns:p14="http://schemas.microsoft.com/office/powerpoint/2010/main" val="7184836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BDCFD-2EDF-0FD1-EF2E-140CEDF67BD6}"/>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BB56451D-B584-2760-BD41-5187E1FFE293}"/>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10DA2FA0-05FC-056E-085F-324D6DB1A127}"/>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3B5EE7D2-D37B-C40B-92D3-9014C7263F31}"/>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C5D7C10E-FCA2-FF07-17F3-724D8A0C4558}"/>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1B133A97-F8F4-2E8C-DBD2-F862BB71E7A8}"/>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1FDDF8E9-4CF5-A87D-6EB9-3566845D412B}"/>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644F3691-1D76-9D59-7466-2959CEB0F4B9}"/>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20A0A1C-B6CF-5452-17A2-0107639D8A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5" name="CuadroTexto 4">
            <a:extLst>
              <a:ext uri="{FF2B5EF4-FFF2-40B4-BE49-F238E27FC236}">
                <a16:creationId xmlns:a16="http://schemas.microsoft.com/office/drawing/2014/main" id="{D50FB46D-6137-9D22-A7C3-3AB1B54B4FC8}"/>
              </a:ext>
            </a:extLst>
          </p:cNvPr>
          <p:cNvSpPr txBox="1"/>
          <p:nvPr/>
        </p:nvSpPr>
        <p:spPr>
          <a:xfrm>
            <a:off x="1725930" y="2782001"/>
            <a:ext cx="8740140" cy="4708981"/>
          </a:xfrm>
          <a:prstGeom prst="rect">
            <a:avLst/>
          </a:prstGeom>
          <a:noFill/>
        </p:spPr>
        <p:txBody>
          <a:bodyPr wrap="square">
            <a:spAutoFit/>
          </a:bodyPr>
          <a:lstStyle/>
          <a:p>
            <a:pPr algn="ctr"/>
            <a:endParaRPr lang="es-CO" sz="4000" b="1" dirty="0">
              <a:ln w="12700" cmpd="sng">
                <a:solidFill>
                  <a:schemeClr val="accent4"/>
                </a:solidFill>
                <a:prstDash val="solid"/>
              </a:ln>
              <a:solidFill>
                <a:schemeClr val="accent6">
                  <a:lumMod val="75000"/>
                </a:schemeClr>
              </a:solidFill>
            </a:endParaRPr>
          </a:p>
          <a:p>
            <a:pPr algn="ctr"/>
            <a:endParaRPr lang="es-CO" sz="4000" b="1" dirty="0">
              <a:ln w="12700" cmpd="sng">
                <a:solidFill>
                  <a:schemeClr val="accent4"/>
                </a:solidFill>
                <a:prstDash val="solid"/>
              </a:ln>
              <a:solidFill>
                <a:schemeClr val="accent6">
                  <a:lumMod val="75000"/>
                </a:schemeClr>
              </a:solidFill>
            </a:endParaRPr>
          </a:p>
          <a:p>
            <a:pPr algn="ctr"/>
            <a:endParaRPr lang="es-CO" sz="4000" b="1" dirty="0">
              <a:ln w="12700" cmpd="sng">
                <a:solidFill>
                  <a:schemeClr val="accent4"/>
                </a:solidFill>
                <a:prstDash val="solid"/>
              </a:ln>
              <a:solidFill>
                <a:schemeClr val="accent6">
                  <a:lumMod val="75000"/>
                </a:schemeClr>
              </a:solidFill>
            </a:endParaRPr>
          </a:p>
          <a:p>
            <a:pPr algn="ctr"/>
            <a:endParaRPr lang="es-CO" sz="4000" b="1" dirty="0">
              <a:ln w="12700" cmpd="sng">
                <a:solidFill>
                  <a:schemeClr val="accent4"/>
                </a:solidFill>
                <a:prstDash val="solid"/>
              </a:ln>
              <a:solidFill>
                <a:schemeClr val="accent6">
                  <a:lumMod val="75000"/>
                </a:schemeClr>
              </a:solidFill>
            </a:endParaRPr>
          </a:p>
          <a:p>
            <a:pPr algn="r"/>
            <a:r>
              <a:rPr lang="es-CO" sz="4000" b="1" dirty="0">
                <a:ln w="12700" cmpd="sng">
                  <a:solidFill>
                    <a:schemeClr val="accent4"/>
                  </a:solidFill>
                  <a:prstDash val="solid"/>
                </a:ln>
                <a:solidFill>
                  <a:schemeClr val="accent6">
                    <a:lumMod val="75000"/>
                  </a:schemeClr>
                </a:solidFill>
              </a:rPr>
              <a:t>MIL GRACIAS </a:t>
            </a:r>
            <a:endParaRPr lang="es-CO" sz="4000" b="1" cap="none" spc="0" dirty="0">
              <a:ln w="12700" cmpd="sng">
                <a:solidFill>
                  <a:schemeClr val="accent4"/>
                </a:solidFill>
                <a:prstDash val="solid"/>
              </a:ln>
              <a:solidFill>
                <a:schemeClr val="accent6">
                  <a:lumMod val="75000"/>
                </a:schemeClr>
              </a:solidFill>
              <a:effectLst/>
            </a:endParaRPr>
          </a:p>
          <a:p>
            <a:pPr algn="ctr"/>
            <a:endParaRPr lang="es-CO" sz="3200" b="1" dirty="0">
              <a:ln w="12700" cmpd="sng">
                <a:solidFill>
                  <a:schemeClr val="accent4"/>
                </a:solidFill>
                <a:prstDash val="solid"/>
              </a:ln>
              <a:solidFill>
                <a:schemeClr val="accent6">
                  <a:lumMod val="75000"/>
                </a:schemeClr>
              </a:solidFill>
            </a:endParaRPr>
          </a:p>
          <a:p>
            <a:pPr algn="ctr"/>
            <a:endParaRPr lang="es-CO" sz="3200" b="1" dirty="0">
              <a:ln w="12700" cmpd="sng">
                <a:solidFill>
                  <a:schemeClr val="accent4"/>
                </a:solidFill>
                <a:prstDash val="solid"/>
              </a:ln>
              <a:solidFill>
                <a:schemeClr val="accent6">
                  <a:lumMod val="75000"/>
                </a:schemeClr>
              </a:solidFill>
            </a:endParaRPr>
          </a:p>
          <a:p>
            <a:pPr algn="ctr"/>
            <a:endParaRPr lang="es-CO" sz="1800" b="1" cap="none" spc="0" dirty="0">
              <a:ln w="12700" cmpd="sng">
                <a:solidFill>
                  <a:schemeClr val="accent4"/>
                </a:solidFill>
                <a:prstDash val="solid"/>
              </a:ln>
              <a:solidFill>
                <a:schemeClr val="accent6">
                  <a:lumMod val="75000"/>
                </a:schemeClr>
              </a:solidFill>
              <a:effectLst/>
            </a:endParaRPr>
          </a:p>
          <a:p>
            <a:pPr algn="ctr"/>
            <a:endParaRPr lang="es-CO" sz="1800" b="1" dirty="0">
              <a:ln w="12700" cmpd="sng">
                <a:solidFill>
                  <a:schemeClr val="accent4"/>
                </a:solidFill>
                <a:prstDash val="solid"/>
              </a:ln>
              <a:solidFill>
                <a:schemeClr val="accent6">
                  <a:lumMod val="75000"/>
                </a:schemeClr>
              </a:solidFill>
            </a:endParaRPr>
          </a:p>
        </p:txBody>
      </p:sp>
    </p:spTree>
    <p:extLst>
      <p:ext uri="{BB962C8B-B14F-4D97-AF65-F5344CB8AC3E}">
        <p14:creationId xmlns:p14="http://schemas.microsoft.com/office/powerpoint/2010/main" val="57820837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1564</TotalTime>
  <Words>2311</Words>
  <Application>Microsoft Office PowerPoint</Application>
  <PresentationFormat>Panorámica</PresentationFormat>
  <Paragraphs>501</Paragraphs>
  <Slides>45</Slides>
  <Notes>1</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45</vt:i4>
      </vt:variant>
    </vt:vector>
  </HeadingPairs>
  <TitlesOfParts>
    <vt:vector size="57" baseType="lpstr">
      <vt:lpstr>Aptos Narrow</vt:lpstr>
      <vt:lpstr>Arial</vt:lpstr>
      <vt:lpstr>Arial Black</vt:lpstr>
      <vt:lpstr>Calibri</vt:lpstr>
      <vt:lpstr>Calibri Light</vt:lpstr>
      <vt:lpstr>Cambria</vt:lpstr>
      <vt:lpstr>Cavolini</vt:lpstr>
      <vt:lpstr>Comic Sans MS</vt:lpstr>
      <vt:lpstr>Georgia Pro Cond Black</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PROCESOS MEDIO AMBIENTE </vt:lpstr>
      <vt:lpstr>Presentación de PowerPoint</vt:lpstr>
      <vt:lpstr>Presentación de PowerPoint</vt:lpstr>
      <vt:lpstr>Presentación de PowerPoint</vt:lpstr>
      <vt:lpstr>Presentación de PowerPoint</vt:lpstr>
      <vt:lpstr>Presentación de PowerPoint</vt:lpstr>
      <vt:lpstr>Presentación de PowerPoint</vt:lpstr>
      <vt:lpstr>GESTION FINANCIERA</vt:lpstr>
      <vt:lpstr>Presentación de PowerPoint</vt:lpstr>
      <vt:lpstr>AREA CONTABLE</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SECRETARIA DE PLANEACION MUNICIPAL</dc:title>
  <dc:creator>JULIO ENRIQUE TOBON VILLADA</dc:creator>
  <cp:lastModifiedBy>JOSE</cp:lastModifiedBy>
  <cp:revision>26</cp:revision>
  <dcterms:created xsi:type="dcterms:W3CDTF">2022-12-30T11:48:33Z</dcterms:created>
  <dcterms:modified xsi:type="dcterms:W3CDTF">2025-05-08T14:39:07Z</dcterms:modified>
</cp:coreProperties>
</file>