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Ex1.xml" ContentType="application/vnd.ms-office.chartex+xml"/>
  <Override PartName="/ppt/charts/style10.xml" ContentType="application/vnd.ms-office.chartstyle+xml"/>
  <Override PartName="/ppt/charts/colors10.xml" ContentType="application/vnd.ms-office.chartcolorstyl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Ex2.xml" ContentType="application/vnd.ms-office.chartex+xml"/>
  <Override PartName="/ppt/charts/style12.xml" ContentType="application/vnd.ms-office.chartstyle+xml"/>
  <Override PartName="/ppt/charts/colors12.xml" ContentType="application/vnd.ms-office.chartcolorstyle+xml"/>
  <Override PartName="/ppt/charts/chartEx3.xml" ContentType="application/vnd.ms-office.chartex+xml"/>
  <Override PartName="/ppt/charts/style13.xml" ContentType="application/vnd.ms-office.chartstyle+xml"/>
  <Override PartName="/ppt/charts/colors13.xml" ContentType="application/vnd.ms-office.chartcolorstyle+xml"/>
  <Override PartName="/ppt/charts/chart11.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Ex4.xml" ContentType="application/vnd.ms-office.chartex+xml"/>
  <Override PartName="/ppt/charts/style15.xml" ContentType="application/vnd.ms-office.chartstyle+xml"/>
  <Override PartName="/ppt/charts/colors15.xml" ContentType="application/vnd.ms-office.chartcolorstyle+xml"/>
  <Override PartName="/ppt/charts/chartEx5.xml" ContentType="application/vnd.ms-office.chartex+xml"/>
  <Override PartName="/ppt/charts/style16.xml" ContentType="application/vnd.ms-office.chartstyle+xml"/>
  <Override PartName="/ppt/charts/colors16.xml" ContentType="application/vnd.ms-office.chartcolorstyle+xml"/>
  <Override PartName="/ppt/charts/chart12.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3.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3.xml" ContentType="application/vnd.openxmlformats-officedocument.drawingml.chartshapes+xml"/>
  <Override PartName="/ppt/charts/chart14.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2.xml" ContentType="application/vnd.openxmlformats-officedocument.themeOverride+xml"/>
  <Override PartName="/ppt/drawings/drawing4.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5.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16.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68" r:id="rId2"/>
    <p:sldId id="336" r:id="rId3"/>
    <p:sldId id="337" r:id="rId4"/>
    <p:sldId id="301" r:id="rId5"/>
    <p:sldId id="302" r:id="rId6"/>
    <p:sldId id="338" r:id="rId7"/>
    <p:sldId id="339" r:id="rId8"/>
    <p:sldId id="340" r:id="rId9"/>
    <p:sldId id="341" r:id="rId10"/>
    <p:sldId id="342" r:id="rId11"/>
    <p:sldId id="343" r:id="rId12"/>
    <p:sldId id="344" r:id="rId13"/>
    <p:sldId id="334" r:id="rId14"/>
    <p:sldId id="335" r:id="rId15"/>
    <p:sldId id="270" r:id="rId16"/>
    <p:sldId id="274" r:id="rId17"/>
    <p:sldId id="273" r:id="rId18"/>
    <p:sldId id="272" r:id="rId19"/>
    <p:sldId id="262" r:id="rId20"/>
    <p:sldId id="333" r:id="rId21"/>
    <p:sldId id="292" r:id="rId22"/>
    <p:sldId id="293" r:id="rId23"/>
    <p:sldId id="294" r:id="rId24"/>
    <p:sldId id="295" r:id="rId25"/>
    <p:sldId id="297" r:id="rId26"/>
    <p:sldId id="298" r:id="rId27"/>
    <p:sldId id="299" r:id="rId28"/>
    <p:sldId id="300" r:id="rId29"/>
    <p:sldId id="317" r:id="rId30"/>
    <p:sldId id="324" r:id="rId31"/>
    <p:sldId id="325" r:id="rId32"/>
    <p:sldId id="326" r:id="rId33"/>
    <p:sldId id="327" r:id="rId34"/>
    <p:sldId id="328" r:id="rId35"/>
    <p:sldId id="329" r:id="rId36"/>
    <p:sldId id="330" r:id="rId37"/>
    <p:sldId id="331" r:id="rId38"/>
    <p:sldId id="321" r:id="rId39"/>
    <p:sldId id="303" r:id="rId40"/>
    <p:sldId id="296" r:id="rId41"/>
    <p:sldId id="304" r:id="rId42"/>
    <p:sldId id="305" r:id="rId43"/>
    <p:sldId id="318" r:id="rId44"/>
    <p:sldId id="306" r:id="rId45"/>
    <p:sldId id="257" r:id="rId46"/>
    <p:sldId id="258" r:id="rId47"/>
    <p:sldId id="256" r:id="rId48"/>
    <p:sldId id="261" r:id="rId49"/>
    <p:sldId id="259" r:id="rId50"/>
    <p:sldId id="319" r:id="rId51"/>
    <p:sldId id="347" r:id="rId52"/>
    <p:sldId id="348" r:id="rId53"/>
    <p:sldId id="349" r:id="rId54"/>
    <p:sldId id="345" r:id="rId55"/>
    <p:sldId id="308" r:id="rId56"/>
    <p:sldId id="309" r:id="rId57"/>
    <p:sldId id="310" r:id="rId58"/>
    <p:sldId id="311" r:id="rId59"/>
    <p:sldId id="312" r:id="rId60"/>
    <p:sldId id="313" r:id="rId61"/>
    <p:sldId id="314" r:id="rId62"/>
    <p:sldId id="315" r:id="rId63"/>
    <p:sldId id="316" r:id="rId64"/>
    <p:sldId id="265" r:id="rId65"/>
    <p:sldId id="351" r:id="rId66"/>
    <p:sldId id="281" r:id="rId67"/>
    <p:sldId id="276" r:id="rId68"/>
    <p:sldId id="277" r:id="rId69"/>
    <p:sldId id="275" r:id="rId70"/>
    <p:sldId id="280" r:id="rId71"/>
    <p:sldId id="279" r:id="rId72"/>
    <p:sldId id="278" r:id="rId73"/>
    <p:sldId id="282" r:id="rId74"/>
    <p:sldId id="283" r:id="rId75"/>
    <p:sldId id="284" r:id="rId76"/>
    <p:sldId id="285" r:id="rId77"/>
    <p:sldId id="350" r:id="rId7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026" autoAdjust="0"/>
  </p:normalViewPr>
  <p:slideViewPr>
    <p:cSldViewPr snapToGrid="0">
      <p:cViewPr varScale="1">
        <p:scale>
          <a:sx n="63" d="100"/>
          <a:sy n="63" d="100"/>
        </p:scale>
        <p:origin x="10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leja\OneDrive\Documents\1-SIAU%202025\10-%20INFORMES%20VARIOS%20%202025\3-Resumen%20trimestral%20AIDA%20202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Users\aleja\OneDrive\Documents\1-SIAU%202025\10-%20INFORMES%20VARIOS%20%202025\3-Resumen%20trimestral%20AIDA%202025.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C:\Users\aleja\OneDrive\Documents\1-SIAU%202025\10-%20INFORMES%20VARIOS%20%202025\4-RESUMEN%20SABANA%20PQRSF%20%20%202025.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aleja\OneDrive\Documents\1-SIAU%202025\10-%20INFORMES%20VARIOS%20%202025\3-Resumen%20trimestral%20AIDA%202025.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aleja\OneDrive\Documents\1-SIAU%202025\10-%20INFORMES%20VARIOS%20%202025\3-Resumen%20trimestral%20AIDA%202025.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FACTURACION1\Desktop\OFICIO.xlsx" TargetMode="External"/><Relationship Id="rId2" Type="http://schemas.microsoft.com/office/2011/relationships/chartColorStyle" Target="colors11.xml"/><Relationship Id="rId1" Type="http://schemas.microsoft.com/office/2011/relationships/chartStyle" Target="style11.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FACTURACION1\Downloads\formato_202501_f17a5_cgs%20(1).xlsx" TargetMode="External"/><Relationship Id="rId2" Type="http://schemas.microsoft.com/office/2011/relationships/chartColorStyle" Target="colors14.xml"/><Relationship Id="rId1" Type="http://schemas.microsoft.com/office/2011/relationships/chartStyle" Target="style14.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FACTURACION1\Downloads\formato_202501_f17a5_cgs%20(1).xlsx" TargetMode="External"/><Relationship Id="rId2" Type="http://schemas.microsoft.com/office/2011/relationships/chartColorStyle" Target="colors17.xml"/><Relationship Id="rId1" Type="http://schemas.microsoft.com/office/2011/relationships/chartStyle" Target="style17.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9.xml"/><Relationship Id="rId1" Type="http://schemas.microsoft.com/office/2011/relationships/chartStyle" Target="style19.xml"/><Relationship Id="rId5" Type="http://schemas.openxmlformats.org/officeDocument/2006/relationships/chartUserShapes" Target="../drawings/drawing4.xml"/><Relationship Id="rId4" Type="http://schemas.openxmlformats.org/officeDocument/2006/relationships/package" Target="../embeddings/Microsoft_Excel_Worksheet1.xlsx"/></Relationships>
</file>

<file path=ppt/charts/_rels/chart15.xml.rels><?xml version="1.0" encoding="UTF-8" standalone="yes"?>
<Relationships xmlns="http://schemas.openxmlformats.org/package/2006/relationships"><Relationship Id="rId3" Type="http://schemas.openxmlformats.org/officeDocument/2006/relationships/oleObject" Target="file:///C:\Users\HERNANDO%20QUIROGA\Downloads\Estados%20Financieros%20Diciembre_2025.xls" TargetMode="External"/><Relationship Id="rId2" Type="http://schemas.microsoft.com/office/2011/relationships/chartColorStyle" Target="colors20.xml"/><Relationship Id="rId1" Type="http://schemas.microsoft.com/office/2011/relationships/chartStyle" Target="style20.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HERNANDO%20QUIROGA\Downloads\Estados%20Financieros%20Diciembre_2025.xls" TargetMode="External"/><Relationship Id="rId2" Type="http://schemas.microsoft.com/office/2011/relationships/chartColorStyle" Target="colors21.xml"/><Relationship Id="rId1" Type="http://schemas.microsoft.com/office/2011/relationships/chartStyle" Target="style21.xml"/></Relationships>
</file>

<file path=ppt/charts/_rels/chartEx1.xml.rels><?xml version="1.0" encoding="UTF-8" standalone="yes"?>
<Relationships xmlns="http://schemas.openxmlformats.org/package/2006/relationships"><Relationship Id="rId2" Type="http://schemas.microsoft.com/office/2011/relationships/chartColorStyle" Target="colors10.xml"/><Relationship Id="rId1" Type="http://schemas.microsoft.com/office/2011/relationships/chartStyle" Target="style10.xml"/></Relationships>
</file>

<file path=ppt/charts/_rels/chartEx2.xml.rels><?xml version="1.0" encoding="UTF-8" standalone="yes"?>
<Relationships xmlns="http://schemas.openxmlformats.org/package/2006/relationships"><Relationship Id="rId2" Type="http://schemas.microsoft.com/office/2011/relationships/chartColorStyle" Target="colors12.xml"/><Relationship Id="rId1" Type="http://schemas.microsoft.com/office/2011/relationships/chartStyle" Target="style12.xml"/></Relationships>
</file>

<file path=ppt/charts/_rels/chartEx3.xml.rels><?xml version="1.0" encoding="UTF-8" standalone="yes"?>
<Relationships xmlns="http://schemas.openxmlformats.org/package/2006/relationships"><Relationship Id="rId2" Type="http://schemas.microsoft.com/office/2011/relationships/chartColorStyle" Target="colors13.xml"/><Relationship Id="rId1" Type="http://schemas.microsoft.com/office/2011/relationships/chartStyle" Target="style13.xml"/></Relationships>
</file>

<file path=ppt/charts/_rels/chartEx4.xml.rels><?xml version="1.0" encoding="UTF-8" standalone="yes"?>
<Relationships xmlns="http://schemas.openxmlformats.org/package/2006/relationships"><Relationship Id="rId2" Type="http://schemas.microsoft.com/office/2011/relationships/chartColorStyle" Target="colors15.xml"/><Relationship Id="rId1" Type="http://schemas.microsoft.com/office/2011/relationships/chartStyle" Target="style15.xml"/></Relationships>
</file>

<file path=ppt/charts/_rels/chartEx5.xml.rels><?xml version="1.0" encoding="UTF-8" standalone="yes"?>
<Relationships xmlns="http://schemas.openxmlformats.org/package/2006/relationships"><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none" spc="50" normalizeH="0" baseline="0">
                <a:solidFill>
                  <a:schemeClr val="dk1"/>
                </a:solidFill>
                <a:latin typeface="+mn-lt"/>
                <a:ea typeface="+mn-ea"/>
                <a:cs typeface="+mn-cs"/>
              </a:defRPr>
            </a:pPr>
            <a:r>
              <a:rPr lang="es-CO" sz="1800" b="0"/>
              <a:t>Oportunidad Consulta Medicina General 2025</a:t>
            </a:r>
          </a:p>
        </c:rich>
      </c:tx>
      <c:overlay val="0"/>
      <c:spPr>
        <a:noFill/>
        <a:ln>
          <a:noFill/>
        </a:ln>
        <a:effectLst/>
      </c:spPr>
      <c:txPr>
        <a:bodyPr rot="0" spcFirstLastPara="1" vertOverflow="ellipsis" vert="horz" wrap="square" anchor="ctr" anchorCtr="1"/>
        <a:lstStyle/>
        <a:p>
          <a:pPr>
            <a:defRPr sz="1800" b="0" i="0" u="none" strike="noStrike" kern="1200" cap="none" spc="50" normalizeH="0" baseline="0">
              <a:solidFill>
                <a:schemeClr val="dk1"/>
              </a:solidFill>
              <a:latin typeface="+mn-lt"/>
              <a:ea typeface="+mn-ea"/>
              <a:cs typeface="+mn-cs"/>
            </a:defRPr>
          </a:pPr>
          <a:endParaRPr lang="es-CO"/>
        </a:p>
      </c:txPr>
    </c:title>
    <c:autoTitleDeleted val="0"/>
    <c:plotArea>
      <c:layout>
        <c:manualLayout>
          <c:layoutTarget val="inner"/>
          <c:xMode val="edge"/>
          <c:yMode val="edge"/>
          <c:x val="3.5627530364372467E-2"/>
          <c:y val="0.2070544783010157"/>
          <c:w val="0.92874493927125501"/>
          <c:h val="0.65674933292618198"/>
        </c:manualLayout>
      </c:layout>
      <c:barChart>
        <c:barDir val="col"/>
        <c:grouping val="clustered"/>
        <c:varyColors val="0"/>
        <c:ser>
          <c:idx val="0"/>
          <c:order val="0"/>
          <c:tx>
            <c:strRef>
              <c:f>Hoja1!$B$30</c:f>
              <c:strCache>
                <c:ptCount val="1"/>
                <c:pt idx="0">
                  <c:v>2022</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Hoja1!$C$29</c:f>
              <c:strCache>
                <c:ptCount val="1"/>
                <c:pt idx="0">
                  <c:v>Oportunidad de consultad medicina general</c:v>
                </c:pt>
              </c:strCache>
            </c:strRef>
          </c:cat>
          <c:val>
            <c:numRef>
              <c:f>Hoja1!$C$30</c:f>
              <c:numCache>
                <c:formatCode>General</c:formatCode>
                <c:ptCount val="1"/>
                <c:pt idx="0">
                  <c:v>1.34</c:v>
                </c:pt>
              </c:numCache>
            </c:numRef>
          </c:val>
          <c:extLst>
            <c:ext xmlns:c16="http://schemas.microsoft.com/office/drawing/2014/chart" uri="{C3380CC4-5D6E-409C-BE32-E72D297353CC}">
              <c16:uniqueId val="{00000000-4082-4BE4-A4A8-11CC16309E6D}"/>
            </c:ext>
          </c:extLst>
        </c:ser>
        <c:ser>
          <c:idx val="1"/>
          <c:order val="1"/>
          <c:tx>
            <c:strRef>
              <c:f>Hoja1!$B$31</c:f>
              <c:strCache>
                <c:ptCount val="1"/>
                <c:pt idx="0">
                  <c:v>2023</c:v>
                </c:pt>
              </c:strCache>
            </c:strRef>
          </c:tx>
          <c:spPr>
            <a:solidFill>
              <a:schemeClr val="accent2">
                <a:alpha val="7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Hoja1!$C$29</c:f>
              <c:strCache>
                <c:ptCount val="1"/>
                <c:pt idx="0">
                  <c:v>Oportunidad de consultad medicina general</c:v>
                </c:pt>
              </c:strCache>
            </c:strRef>
          </c:cat>
          <c:val>
            <c:numRef>
              <c:f>Hoja1!$C$31</c:f>
              <c:numCache>
                <c:formatCode>General</c:formatCode>
                <c:ptCount val="1"/>
                <c:pt idx="0">
                  <c:v>1.2</c:v>
                </c:pt>
              </c:numCache>
            </c:numRef>
          </c:val>
          <c:extLst>
            <c:ext xmlns:c16="http://schemas.microsoft.com/office/drawing/2014/chart" uri="{C3380CC4-5D6E-409C-BE32-E72D297353CC}">
              <c16:uniqueId val="{00000001-4082-4BE4-A4A8-11CC16309E6D}"/>
            </c:ext>
          </c:extLst>
        </c:ser>
        <c:ser>
          <c:idx val="2"/>
          <c:order val="2"/>
          <c:tx>
            <c:strRef>
              <c:f>Hoja1!$B$32</c:f>
              <c:strCache>
                <c:ptCount val="1"/>
                <c:pt idx="0">
                  <c:v>2024</c:v>
                </c:pt>
              </c:strCache>
            </c:strRef>
          </c:tx>
          <c:spPr>
            <a:solidFill>
              <a:schemeClr val="accent3">
                <a:alpha val="7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Hoja1!$C$29</c:f>
              <c:strCache>
                <c:ptCount val="1"/>
                <c:pt idx="0">
                  <c:v>Oportunidad de consultad medicina general</c:v>
                </c:pt>
              </c:strCache>
            </c:strRef>
          </c:cat>
          <c:val>
            <c:numRef>
              <c:f>Hoja1!$C$32</c:f>
              <c:numCache>
                <c:formatCode>General</c:formatCode>
                <c:ptCount val="1"/>
                <c:pt idx="0">
                  <c:v>1.2</c:v>
                </c:pt>
              </c:numCache>
            </c:numRef>
          </c:val>
          <c:extLst>
            <c:ext xmlns:c16="http://schemas.microsoft.com/office/drawing/2014/chart" uri="{C3380CC4-5D6E-409C-BE32-E72D297353CC}">
              <c16:uniqueId val="{00000002-4082-4BE4-A4A8-11CC16309E6D}"/>
            </c:ext>
          </c:extLst>
        </c:ser>
        <c:ser>
          <c:idx val="3"/>
          <c:order val="3"/>
          <c:tx>
            <c:strRef>
              <c:f>Hoja1!$B$33</c:f>
              <c:strCache>
                <c:ptCount val="1"/>
                <c:pt idx="0">
                  <c:v>2025</c:v>
                </c:pt>
              </c:strCache>
            </c:strRef>
          </c:tx>
          <c:spPr>
            <a:solidFill>
              <a:schemeClr val="accent4">
                <a:alpha val="7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Hoja1!$C$29</c:f>
              <c:strCache>
                <c:ptCount val="1"/>
                <c:pt idx="0">
                  <c:v>Oportunidad de consultad medicina general</c:v>
                </c:pt>
              </c:strCache>
            </c:strRef>
          </c:cat>
          <c:val>
            <c:numRef>
              <c:f>Hoja1!$C$33</c:f>
              <c:numCache>
                <c:formatCode>General</c:formatCode>
                <c:ptCount val="1"/>
                <c:pt idx="0">
                  <c:v>1.2</c:v>
                </c:pt>
              </c:numCache>
            </c:numRef>
          </c:val>
          <c:extLst>
            <c:ext xmlns:c16="http://schemas.microsoft.com/office/drawing/2014/chart" uri="{C3380CC4-5D6E-409C-BE32-E72D297353CC}">
              <c16:uniqueId val="{00000003-4082-4BE4-A4A8-11CC16309E6D}"/>
            </c:ext>
          </c:extLst>
        </c:ser>
        <c:dLbls>
          <c:dLblPos val="outEnd"/>
          <c:showLegendKey val="0"/>
          <c:showVal val="1"/>
          <c:showCatName val="0"/>
          <c:showSerName val="0"/>
          <c:showPercent val="0"/>
          <c:showBubbleSize val="0"/>
        </c:dLbls>
        <c:gapWidth val="80"/>
        <c:overlap val="25"/>
        <c:axId val="370109487"/>
        <c:axId val="370117807"/>
      </c:barChart>
      <c:catAx>
        <c:axId val="370109487"/>
        <c:scaling>
          <c:orientation val="minMax"/>
        </c:scaling>
        <c:delete val="1"/>
        <c:axPos val="b"/>
        <c:numFmt formatCode="General" sourceLinked="1"/>
        <c:majorTickMark val="none"/>
        <c:minorTickMark val="none"/>
        <c:tickLblPos val="nextTo"/>
        <c:crossAx val="370117807"/>
        <c:crosses val="autoZero"/>
        <c:auto val="1"/>
        <c:lblAlgn val="ctr"/>
        <c:lblOffset val="100"/>
        <c:noMultiLvlLbl val="0"/>
      </c:catAx>
      <c:valAx>
        <c:axId val="370117807"/>
        <c:scaling>
          <c:orientation val="minMax"/>
        </c:scaling>
        <c:delete val="1"/>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crossAx val="3701094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dk1"/>
              </a:solidFill>
              <a:latin typeface="+mn-lt"/>
              <a:ea typeface="+mn-ea"/>
              <a:cs typeface="+mn-cs"/>
            </a:defRPr>
          </a:pPr>
          <a:endParaRPr lang="es-CO"/>
        </a:p>
      </c:txPr>
    </c:legend>
    <c:plotVisOnly val="1"/>
    <c:dispBlanksAs val="gap"/>
    <c:showDLblsOverMax val="0"/>
  </c:chart>
  <c:spPr>
    <a:solidFill>
      <a:schemeClr val="lt1"/>
    </a:solidFill>
    <a:ln w="12700" cap="flat" cmpd="sng" algn="ctr">
      <a:solidFill>
        <a:schemeClr val="accent6"/>
      </a:solidFill>
      <a:prstDash val="solid"/>
      <a:miter lim="800000"/>
    </a:ln>
    <a:effectLst>
      <a:glow rad="63500">
        <a:schemeClr val="accent6">
          <a:satMod val="175000"/>
          <a:alpha val="40000"/>
        </a:schemeClr>
      </a:glow>
    </a:effectLst>
    <a:scene3d>
      <a:camera prst="orthographicFront"/>
      <a:lightRig rig="balanced" dir="t">
        <a:rot lat="0" lon="0" rev="8700000"/>
      </a:lightRig>
    </a:scene3d>
    <a:sp3d>
      <a:bevelT w="190500" h="38100"/>
    </a:sp3d>
  </c:spPr>
  <c:txPr>
    <a:bodyPr/>
    <a:lstStyle/>
    <a:p>
      <a:pPr>
        <a:defRPr>
          <a:solidFill>
            <a:schemeClr val="dk1"/>
          </a:solidFill>
          <a:latin typeface="+mn-lt"/>
          <a:ea typeface="+mn-ea"/>
          <a:cs typeface="+mn-cs"/>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none" spc="50" baseline="0">
                <a:solidFill>
                  <a:schemeClr val="dk1"/>
                </a:solidFill>
                <a:latin typeface="+mn-lt"/>
                <a:ea typeface="+mn-ea"/>
                <a:cs typeface="+mn-cs"/>
              </a:defRPr>
            </a:pPr>
            <a:r>
              <a:rPr lang="en-US" sz="1800"/>
              <a:t>Oportunidad de Consulta de Odontologia General</a:t>
            </a:r>
          </a:p>
        </c:rich>
      </c:tx>
      <c:overlay val="0"/>
      <c:spPr>
        <a:noFill/>
        <a:ln>
          <a:noFill/>
        </a:ln>
        <a:effectLst/>
      </c:spPr>
      <c:txPr>
        <a:bodyPr rot="0" spcFirstLastPara="1" vertOverflow="ellipsis" vert="horz" wrap="square" anchor="ctr" anchorCtr="1"/>
        <a:lstStyle/>
        <a:p>
          <a:pPr>
            <a:defRPr sz="1800" b="0" i="0" u="none" strike="noStrike" kern="1200" cap="none" spc="50" baseline="0">
              <a:solidFill>
                <a:schemeClr val="dk1"/>
              </a:solidFill>
              <a:latin typeface="+mn-lt"/>
              <a:ea typeface="+mn-ea"/>
              <a:cs typeface="+mn-cs"/>
            </a:defRPr>
          </a:pPr>
          <a:endParaRPr lang="es-CO"/>
        </a:p>
      </c:txPr>
    </c:title>
    <c:autoTitleDeleted val="0"/>
    <c:view3D>
      <c:rotX val="15"/>
      <c:rotY val="20"/>
      <c:depthPercent val="100"/>
      <c:rAngAx val="1"/>
    </c:view3D>
    <c:floor>
      <c:thickness val="0"/>
      <c:spPr>
        <a:solidFill>
          <a:schemeClr val="lt1">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Hoja1!$B$38</c:f>
              <c:strCache>
                <c:ptCount val="1"/>
                <c:pt idx="0">
                  <c:v>2022</c:v>
                </c:pt>
              </c:strCache>
            </c:strRef>
          </c:tx>
          <c:spPr>
            <a:solidFill>
              <a:schemeClr val="accent1"/>
            </a:solidFill>
            <a:ln>
              <a:solidFill>
                <a:schemeClr val="accent1">
                  <a:lumMod val="75000"/>
                </a:schemeClr>
              </a:solidFill>
            </a:ln>
            <a:effectLst/>
            <a:scene3d>
              <a:camera prst="orthographicFront"/>
              <a:lightRig rig="threePt" dir="t"/>
            </a:scene3d>
            <a:sp3d prstMaterial="translucentPowder">
              <a:contourClr>
                <a:schemeClr val="accent1">
                  <a:lumMod val="75000"/>
                </a:schemeClr>
              </a:contourClr>
            </a:sp3d>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Hoja1!$C$37</c:f>
              <c:strCache>
                <c:ptCount val="1"/>
                <c:pt idx="0">
                  <c:v>Oportunidad de consultad odontologia general</c:v>
                </c:pt>
              </c:strCache>
            </c:strRef>
          </c:cat>
          <c:val>
            <c:numRef>
              <c:f>Hoja1!$C$38</c:f>
              <c:numCache>
                <c:formatCode>General</c:formatCode>
                <c:ptCount val="1"/>
                <c:pt idx="0">
                  <c:v>1.8</c:v>
                </c:pt>
              </c:numCache>
            </c:numRef>
          </c:val>
          <c:extLst>
            <c:ext xmlns:c16="http://schemas.microsoft.com/office/drawing/2014/chart" uri="{C3380CC4-5D6E-409C-BE32-E72D297353CC}">
              <c16:uniqueId val="{00000000-56C4-478F-A275-D9E4112BF9B8}"/>
            </c:ext>
          </c:extLst>
        </c:ser>
        <c:ser>
          <c:idx val="1"/>
          <c:order val="1"/>
          <c:tx>
            <c:strRef>
              <c:f>Hoja1!$B$39</c:f>
              <c:strCache>
                <c:ptCount val="1"/>
                <c:pt idx="0">
                  <c:v>2023</c:v>
                </c:pt>
              </c:strCache>
            </c:strRef>
          </c:tx>
          <c:spPr>
            <a:solidFill>
              <a:schemeClr val="accent2"/>
            </a:solidFill>
            <a:ln>
              <a:solidFill>
                <a:schemeClr val="accent2">
                  <a:lumMod val="75000"/>
                </a:schemeClr>
              </a:solidFill>
            </a:ln>
            <a:effectLst/>
            <a:scene3d>
              <a:camera prst="orthographicFront"/>
              <a:lightRig rig="threePt" dir="t"/>
            </a:scene3d>
            <a:sp3d prstMaterial="translucentPowder">
              <a:contourClr>
                <a:schemeClr val="accent2">
                  <a:lumMod val="75000"/>
                </a:schemeClr>
              </a:contourClr>
            </a:sp3d>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Hoja1!$C$37</c:f>
              <c:strCache>
                <c:ptCount val="1"/>
                <c:pt idx="0">
                  <c:v>Oportunidad de consultad odontologia general</c:v>
                </c:pt>
              </c:strCache>
            </c:strRef>
          </c:cat>
          <c:val>
            <c:numRef>
              <c:f>Hoja1!$C$39</c:f>
              <c:numCache>
                <c:formatCode>General</c:formatCode>
                <c:ptCount val="1"/>
                <c:pt idx="0">
                  <c:v>1.2</c:v>
                </c:pt>
              </c:numCache>
            </c:numRef>
          </c:val>
          <c:extLst>
            <c:ext xmlns:c16="http://schemas.microsoft.com/office/drawing/2014/chart" uri="{C3380CC4-5D6E-409C-BE32-E72D297353CC}">
              <c16:uniqueId val="{00000001-56C4-478F-A275-D9E4112BF9B8}"/>
            </c:ext>
          </c:extLst>
        </c:ser>
        <c:ser>
          <c:idx val="2"/>
          <c:order val="2"/>
          <c:tx>
            <c:strRef>
              <c:f>Hoja1!$B$40</c:f>
              <c:strCache>
                <c:ptCount val="1"/>
                <c:pt idx="0">
                  <c:v>2024</c:v>
                </c:pt>
              </c:strCache>
            </c:strRef>
          </c:tx>
          <c:spPr>
            <a:solidFill>
              <a:schemeClr val="accent3"/>
            </a:solidFill>
            <a:ln>
              <a:solidFill>
                <a:schemeClr val="accent3">
                  <a:lumMod val="75000"/>
                </a:schemeClr>
              </a:solidFill>
            </a:ln>
            <a:effectLst/>
            <a:scene3d>
              <a:camera prst="orthographicFront"/>
              <a:lightRig rig="threePt" dir="t"/>
            </a:scene3d>
            <a:sp3d prstMaterial="translucentPowder">
              <a:contourClr>
                <a:schemeClr val="accent3">
                  <a:lumMod val="75000"/>
                </a:schemeClr>
              </a:contourClr>
            </a:sp3d>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Hoja1!$C$37</c:f>
              <c:strCache>
                <c:ptCount val="1"/>
                <c:pt idx="0">
                  <c:v>Oportunidad de consultad odontologia general</c:v>
                </c:pt>
              </c:strCache>
            </c:strRef>
          </c:cat>
          <c:val>
            <c:numRef>
              <c:f>Hoja1!$C$40</c:f>
              <c:numCache>
                <c:formatCode>General</c:formatCode>
                <c:ptCount val="1"/>
                <c:pt idx="0">
                  <c:v>1.5</c:v>
                </c:pt>
              </c:numCache>
            </c:numRef>
          </c:val>
          <c:extLst>
            <c:ext xmlns:c16="http://schemas.microsoft.com/office/drawing/2014/chart" uri="{C3380CC4-5D6E-409C-BE32-E72D297353CC}">
              <c16:uniqueId val="{00000002-56C4-478F-A275-D9E4112BF9B8}"/>
            </c:ext>
          </c:extLst>
        </c:ser>
        <c:ser>
          <c:idx val="3"/>
          <c:order val="3"/>
          <c:tx>
            <c:strRef>
              <c:f>Hoja1!$B$41</c:f>
              <c:strCache>
                <c:ptCount val="1"/>
                <c:pt idx="0">
                  <c:v>2025</c:v>
                </c:pt>
              </c:strCache>
            </c:strRef>
          </c:tx>
          <c:spPr>
            <a:solidFill>
              <a:schemeClr val="accent4"/>
            </a:solidFill>
            <a:ln>
              <a:solidFill>
                <a:schemeClr val="accent4">
                  <a:lumMod val="75000"/>
                </a:schemeClr>
              </a:solidFill>
            </a:ln>
            <a:effectLst/>
            <a:scene3d>
              <a:camera prst="orthographicFront"/>
              <a:lightRig rig="threePt" dir="t"/>
            </a:scene3d>
            <a:sp3d prstMaterial="translucentPowder">
              <a:contourClr>
                <a:schemeClr val="accent4">
                  <a:lumMod val="75000"/>
                </a:schemeClr>
              </a:contourClr>
            </a:sp3d>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Hoja1!$C$37</c:f>
              <c:strCache>
                <c:ptCount val="1"/>
                <c:pt idx="0">
                  <c:v>Oportunidad de consultad odontologia general</c:v>
                </c:pt>
              </c:strCache>
            </c:strRef>
          </c:cat>
          <c:val>
            <c:numRef>
              <c:f>Hoja1!$C$41</c:f>
              <c:numCache>
                <c:formatCode>General</c:formatCode>
                <c:ptCount val="1"/>
                <c:pt idx="0">
                  <c:v>1.3</c:v>
                </c:pt>
              </c:numCache>
            </c:numRef>
          </c:val>
          <c:extLst>
            <c:ext xmlns:c16="http://schemas.microsoft.com/office/drawing/2014/chart" uri="{C3380CC4-5D6E-409C-BE32-E72D297353CC}">
              <c16:uniqueId val="{00000003-56C4-478F-A275-D9E4112BF9B8}"/>
            </c:ext>
          </c:extLst>
        </c:ser>
        <c:dLbls>
          <c:showLegendKey val="0"/>
          <c:showVal val="1"/>
          <c:showCatName val="0"/>
          <c:showSerName val="0"/>
          <c:showPercent val="0"/>
          <c:showBubbleSize val="0"/>
        </c:dLbls>
        <c:gapWidth val="150"/>
        <c:shape val="box"/>
        <c:axId val="370119055"/>
        <c:axId val="370105327"/>
        <c:axId val="0"/>
      </c:bar3DChart>
      <c:catAx>
        <c:axId val="370119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s-CO"/>
          </a:p>
        </c:txPr>
        <c:crossAx val="370105327"/>
        <c:crosses val="autoZero"/>
        <c:auto val="1"/>
        <c:lblAlgn val="ctr"/>
        <c:lblOffset val="100"/>
        <c:noMultiLvlLbl val="0"/>
      </c:catAx>
      <c:valAx>
        <c:axId val="370105327"/>
        <c:scaling>
          <c:orientation val="minMax"/>
        </c:scaling>
        <c:delete val="1"/>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crossAx val="370119055"/>
        <c:crosses val="autoZero"/>
        <c:crossBetween val="between"/>
      </c:valAx>
      <c:spPr>
        <a:noFill/>
        <a:ln>
          <a:noFill/>
        </a:ln>
        <a:effectLst/>
      </c:spPr>
    </c:plotArea>
    <c:legend>
      <c:legendPos val="b"/>
      <c:overlay val="0"/>
      <c:spPr>
        <a:solidFill>
          <a:schemeClr val="lt1"/>
        </a:solidFill>
        <a:ln w="12700" cap="flat" cmpd="sng" algn="ctr">
          <a:solidFill>
            <a:schemeClr val="accent1"/>
          </a:solidFill>
          <a:prstDash val="solid"/>
          <a:miter lim="800000"/>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s-CO"/>
        </a:p>
      </c:txPr>
    </c:legend>
    <c:plotVisOnly val="1"/>
    <c:dispBlanksAs val="gap"/>
    <c:showDLblsOverMax val="0"/>
  </c:chart>
  <c:spPr>
    <a:solidFill>
      <a:schemeClr val="lt1"/>
    </a:solidFill>
    <a:ln w="1905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en-US"/>
              <a:t>Tiempo Promedio de Espera para la Atención del Paciente Clasificado como Triage II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es-CO"/>
        </a:p>
      </c:txPr>
    </c:title>
    <c:autoTitleDeleted val="0"/>
    <c:plotArea>
      <c:layout/>
      <c:lineChart>
        <c:grouping val="standard"/>
        <c:varyColors val="0"/>
        <c:ser>
          <c:idx val="0"/>
          <c:order val="0"/>
          <c:tx>
            <c:strRef>
              <c:f>Hoja1!$I$3</c:f>
              <c:strCache>
                <c:ptCount val="1"/>
                <c:pt idx="0">
                  <c:v>Tiempo promedio de espera para la atención del paciente clasificado como triage II</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Hoja1!$H$4:$H$7</c:f>
              <c:strCache>
                <c:ptCount val="4"/>
                <c:pt idx="0">
                  <c:v>I</c:v>
                </c:pt>
                <c:pt idx="1">
                  <c:v>II</c:v>
                </c:pt>
                <c:pt idx="2">
                  <c:v>III</c:v>
                </c:pt>
                <c:pt idx="3">
                  <c:v>IV</c:v>
                </c:pt>
              </c:strCache>
            </c:strRef>
          </c:cat>
          <c:val>
            <c:numRef>
              <c:f>Hoja1!$I$4:$I$7</c:f>
              <c:numCache>
                <c:formatCode>General</c:formatCode>
                <c:ptCount val="4"/>
                <c:pt idx="0">
                  <c:v>8.09</c:v>
                </c:pt>
                <c:pt idx="1">
                  <c:v>0.2</c:v>
                </c:pt>
                <c:pt idx="2">
                  <c:v>11.6</c:v>
                </c:pt>
                <c:pt idx="3">
                  <c:v>9.8000000000000007</c:v>
                </c:pt>
              </c:numCache>
            </c:numRef>
          </c:val>
          <c:smooth val="0"/>
          <c:extLst>
            <c:ext xmlns:c16="http://schemas.microsoft.com/office/drawing/2014/chart" uri="{C3380CC4-5D6E-409C-BE32-E72D297353CC}">
              <c16:uniqueId val="{00000000-1D93-4351-99AE-22B5D4013727}"/>
            </c:ext>
          </c:extLst>
        </c:ser>
        <c:dLbls>
          <c:dLblPos val="ctr"/>
          <c:showLegendKey val="0"/>
          <c:showVal val="1"/>
          <c:showCatName val="0"/>
          <c:showSerName val="0"/>
          <c:showPercent val="0"/>
          <c:showBubbleSize val="0"/>
        </c:dLbls>
        <c:smooth val="0"/>
        <c:axId val="370121967"/>
        <c:axId val="370115311"/>
      </c:lineChart>
      <c:catAx>
        <c:axId val="37012196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r>
                  <a:rPr lang="en-US"/>
                  <a:t>Trimestres 2025</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CO"/>
          </a:p>
        </c:txPr>
        <c:crossAx val="370115311"/>
        <c:crosses val="autoZero"/>
        <c:auto val="1"/>
        <c:lblAlgn val="ctr"/>
        <c:lblOffset val="100"/>
        <c:noMultiLvlLbl val="0"/>
      </c:catAx>
      <c:valAx>
        <c:axId val="370115311"/>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701219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28575" cap="flat" cmpd="sng" algn="ctr">
      <a:solidFill>
        <a:schemeClr val="accent2"/>
      </a:solidFill>
      <a:prstDash val="solid"/>
      <a:miter lim="800000"/>
    </a:ln>
    <a:effectLst>
      <a:outerShdw blurRad="50800" dist="38100" dir="8100000" algn="tr" rotWithShape="0">
        <a:prstClr val="black">
          <a:alpha val="40000"/>
        </a:prstClr>
      </a:outerShdw>
    </a:effectLst>
  </c:spPr>
  <c:txPr>
    <a:bodyPr/>
    <a:lstStyle/>
    <a:p>
      <a:pPr>
        <a:defRPr>
          <a:solidFill>
            <a:schemeClr val="dk1"/>
          </a:solidFill>
          <a:latin typeface="+mn-lt"/>
          <a:ea typeface="+mn-ea"/>
          <a:cs typeface="+mn-cs"/>
        </a:defRPr>
      </a:pPr>
      <a:endParaRPr lang="es-CO"/>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CO" b="1"/>
              <a:t>Produccion Servicios</a:t>
            </a:r>
            <a:r>
              <a:rPr lang="es-CO" b="1" baseline="0"/>
              <a:t> 2025</a:t>
            </a:r>
            <a:endParaRPr lang="es-CO"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stacked"/>
        <c:varyColors val="0"/>
        <c:ser>
          <c:idx val="0"/>
          <c:order val="0"/>
          <c:tx>
            <c:strRef>
              <c:f>Hoja1!$A$16</c:f>
              <c:strCache>
                <c:ptCount val="1"/>
                <c:pt idx="0">
                  <c:v>I</c:v>
                </c:pt>
              </c:strCache>
            </c:strRef>
          </c:tx>
          <c:spPr>
            <a:solidFill>
              <a:schemeClr val="accent1"/>
            </a:solidFill>
            <a:ln>
              <a:noFill/>
            </a:ln>
            <a:effectLst/>
          </c:spPr>
          <c:invertIfNegative val="0"/>
          <c:cat>
            <c:strRef>
              <c:f>Hoja1!$B$15:$K$15</c:f>
              <c:strCache>
                <c:ptCount val="10"/>
                <c:pt idx="0">
                  <c:v>Biologicos Aplicados</c:v>
                </c:pt>
                <c:pt idx="1">
                  <c:v>Total Toma de Citologias</c:v>
                </c:pt>
                <c:pt idx="2">
                  <c:v>Consulta de Medicina General</c:v>
                </c:pt>
                <c:pt idx="3">
                  <c:v>Consulta de Urgencias</c:v>
                </c:pt>
                <c:pt idx="4">
                  <c:v>Consulta Odontologica</c:v>
                </c:pt>
                <c:pt idx="5">
                  <c:v>Otros Controles de Enfermeria</c:v>
                </c:pt>
                <c:pt idx="6">
                  <c:v>Total Partos</c:v>
                </c:pt>
                <c:pt idx="7">
                  <c:v>Toma de Muestras Lab</c:v>
                </c:pt>
                <c:pt idx="8">
                  <c:v>Total Imágenes Dx</c:v>
                </c:pt>
                <c:pt idx="9">
                  <c:v>Terapias Fisicas</c:v>
                </c:pt>
              </c:strCache>
            </c:strRef>
          </c:cat>
          <c:val>
            <c:numRef>
              <c:f>Hoja1!$B$16:$K$16</c:f>
              <c:numCache>
                <c:formatCode>General</c:formatCode>
                <c:ptCount val="10"/>
                <c:pt idx="0">
                  <c:v>2621</c:v>
                </c:pt>
                <c:pt idx="1">
                  <c:v>335</c:v>
                </c:pt>
                <c:pt idx="2">
                  <c:v>6883</c:v>
                </c:pt>
                <c:pt idx="3">
                  <c:v>2566</c:v>
                </c:pt>
                <c:pt idx="4">
                  <c:v>2322</c:v>
                </c:pt>
                <c:pt idx="5">
                  <c:v>1861</c:v>
                </c:pt>
                <c:pt idx="6">
                  <c:v>6</c:v>
                </c:pt>
                <c:pt idx="7">
                  <c:v>20546</c:v>
                </c:pt>
                <c:pt idx="8">
                  <c:v>1264</c:v>
                </c:pt>
                <c:pt idx="9">
                  <c:v>2715</c:v>
                </c:pt>
              </c:numCache>
            </c:numRef>
          </c:val>
          <c:extLst>
            <c:ext xmlns:c16="http://schemas.microsoft.com/office/drawing/2014/chart" uri="{C3380CC4-5D6E-409C-BE32-E72D297353CC}">
              <c16:uniqueId val="{00000000-6831-40AD-AB39-5F63B2E0B559}"/>
            </c:ext>
          </c:extLst>
        </c:ser>
        <c:ser>
          <c:idx val="1"/>
          <c:order val="1"/>
          <c:tx>
            <c:strRef>
              <c:f>Hoja1!$A$17</c:f>
              <c:strCache>
                <c:ptCount val="1"/>
                <c:pt idx="0">
                  <c:v>II</c:v>
                </c:pt>
              </c:strCache>
            </c:strRef>
          </c:tx>
          <c:spPr>
            <a:solidFill>
              <a:schemeClr val="accent2"/>
            </a:solidFill>
            <a:ln>
              <a:noFill/>
            </a:ln>
            <a:effectLst/>
          </c:spPr>
          <c:invertIfNegative val="0"/>
          <c:cat>
            <c:strRef>
              <c:f>Hoja1!$B$15:$K$15</c:f>
              <c:strCache>
                <c:ptCount val="10"/>
                <c:pt idx="0">
                  <c:v>Biologicos Aplicados</c:v>
                </c:pt>
                <c:pt idx="1">
                  <c:v>Total Toma de Citologias</c:v>
                </c:pt>
                <c:pt idx="2">
                  <c:v>Consulta de Medicina General</c:v>
                </c:pt>
                <c:pt idx="3">
                  <c:v>Consulta de Urgencias</c:v>
                </c:pt>
                <c:pt idx="4">
                  <c:v>Consulta Odontologica</c:v>
                </c:pt>
                <c:pt idx="5">
                  <c:v>Otros Controles de Enfermeria</c:v>
                </c:pt>
                <c:pt idx="6">
                  <c:v>Total Partos</c:v>
                </c:pt>
                <c:pt idx="7">
                  <c:v>Toma de Muestras Lab</c:v>
                </c:pt>
                <c:pt idx="8">
                  <c:v>Total Imágenes Dx</c:v>
                </c:pt>
                <c:pt idx="9">
                  <c:v>Terapias Fisicas</c:v>
                </c:pt>
              </c:strCache>
            </c:strRef>
          </c:cat>
          <c:val>
            <c:numRef>
              <c:f>Hoja1!$B$17:$K$17</c:f>
              <c:numCache>
                <c:formatCode>General</c:formatCode>
                <c:ptCount val="10"/>
                <c:pt idx="0">
                  <c:v>5586</c:v>
                </c:pt>
                <c:pt idx="1">
                  <c:v>289</c:v>
                </c:pt>
                <c:pt idx="2">
                  <c:v>6802</c:v>
                </c:pt>
                <c:pt idx="3">
                  <c:v>2855</c:v>
                </c:pt>
                <c:pt idx="4">
                  <c:v>1522</c:v>
                </c:pt>
                <c:pt idx="5">
                  <c:v>1448</c:v>
                </c:pt>
                <c:pt idx="6">
                  <c:v>11</c:v>
                </c:pt>
                <c:pt idx="7">
                  <c:v>21888</c:v>
                </c:pt>
                <c:pt idx="8">
                  <c:v>1327</c:v>
                </c:pt>
                <c:pt idx="9">
                  <c:v>3055</c:v>
                </c:pt>
              </c:numCache>
            </c:numRef>
          </c:val>
          <c:extLst>
            <c:ext xmlns:c16="http://schemas.microsoft.com/office/drawing/2014/chart" uri="{C3380CC4-5D6E-409C-BE32-E72D297353CC}">
              <c16:uniqueId val="{00000001-6831-40AD-AB39-5F63B2E0B559}"/>
            </c:ext>
          </c:extLst>
        </c:ser>
        <c:ser>
          <c:idx val="2"/>
          <c:order val="2"/>
          <c:tx>
            <c:strRef>
              <c:f>Hoja1!$A$18</c:f>
              <c:strCache>
                <c:ptCount val="1"/>
                <c:pt idx="0">
                  <c:v>III</c:v>
                </c:pt>
              </c:strCache>
            </c:strRef>
          </c:tx>
          <c:spPr>
            <a:solidFill>
              <a:schemeClr val="accent3"/>
            </a:solidFill>
            <a:ln>
              <a:noFill/>
            </a:ln>
            <a:effectLst/>
          </c:spPr>
          <c:invertIfNegative val="0"/>
          <c:cat>
            <c:strRef>
              <c:f>Hoja1!$B$15:$K$15</c:f>
              <c:strCache>
                <c:ptCount val="10"/>
                <c:pt idx="0">
                  <c:v>Biologicos Aplicados</c:v>
                </c:pt>
                <c:pt idx="1">
                  <c:v>Total Toma de Citologias</c:v>
                </c:pt>
                <c:pt idx="2">
                  <c:v>Consulta de Medicina General</c:v>
                </c:pt>
                <c:pt idx="3">
                  <c:v>Consulta de Urgencias</c:v>
                </c:pt>
                <c:pt idx="4">
                  <c:v>Consulta Odontologica</c:v>
                </c:pt>
                <c:pt idx="5">
                  <c:v>Otros Controles de Enfermeria</c:v>
                </c:pt>
                <c:pt idx="6">
                  <c:v>Total Partos</c:v>
                </c:pt>
                <c:pt idx="7">
                  <c:v>Toma de Muestras Lab</c:v>
                </c:pt>
                <c:pt idx="8">
                  <c:v>Total Imágenes Dx</c:v>
                </c:pt>
                <c:pt idx="9">
                  <c:v>Terapias Fisicas</c:v>
                </c:pt>
              </c:strCache>
            </c:strRef>
          </c:cat>
          <c:val>
            <c:numRef>
              <c:f>Hoja1!$B$18:$K$18</c:f>
              <c:numCache>
                <c:formatCode>General</c:formatCode>
                <c:ptCount val="10"/>
                <c:pt idx="0">
                  <c:v>36939</c:v>
                </c:pt>
                <c:pt idx="1">
                  <c:v>291</c:v>
                </c:pt>
                <c:pt idx="2">
                  <c:v>9277</c:v>
                </c:pt>
                <c:pt idx="3">
                  <c:v>2994</c:v>
                </c:pt>
                <c:pt idx="4">
                  <c:v>2282</c:v>
                </c:pt>
                <c:pt idx="5">
                  <c:v>2685</c:v>
                </c:pt>
                <c:pt idx="6">
                  <c:v>8</c:v>
                </c:pt>
                <c:pt idx="7">
                  <c:v>23763</c:v>
                </c:pt>
                <c:pt idx="8">
                  <c:v>1543</c:v>
                </c:pt>
                <c:pt idx="9">
                  <c:v>2618</c:v>
                </c:pt>
              </c:numCache>
            </c:numRef>
          </c:val>
          <c:extLst>
            <c:ext xmlns:c16="http://schemas.microsoft.com/office/drawing/2014/chart" uri="{C3380CC4-5D6E-409C-BE32-E72D297353CC}">
              <c16:uniqueId val="{00000002-6831-40AD-AB39-5F63B2E0B559}"/>
            </c:ext>
          </c:extLst>
        </c:ser>
        <c:ser>
          <c:idx val="3"/>
          <c:order val="3"/>
          <c:tx>
            <c:strRef>
              <c:f>Hoja1!$A$19</c:f>
              <c:strCache>
                <c:ptCount val="1"/>
                <c:pt idx="0">
                  <c:v>IV</c:v>
                </c:pt>
              </c:strCache>
            </c:strRef>
          </c:tx>
          <c:spPr>
            <a:solidFill>
              <a:schemeClr val="accent4"/>
            </a:solidFill>
            <a:ln>
              <a:noFill/>
            </a:ln>
            <a:effectLst/>
          </c:spPr>
          <c:invertIfNegative val="0"/>
          <c:cat>
            <c:strRef>
              <c:f>Hoja1!$B$15:$K$15</c:f>
              <c:strCache>
                <c:ptCount val="10"/>
                <c:pt idx="0">
                  <c:v>Biologicos Aplicados</c:v>
                </c:pt>
                <c:pt idx="1">
                  <c:v>Total Toma de Citologias</c:v>
                </c:pt>
                <c:pt idx="2">
                  <c:v>Consulta de Medicina General</c:v>
                </c:pt>
                <c:pt idx="3">
                  <c:v>Consulta de Urgencias</c:v>
                </c:pt>
                <c:pt idx="4">
                  <c:v>Consulta Odontologica</c:v>
                </c:pt>
                <c:pt idx="5">
                  <c:v>Otros Controles de Enfermeria</c:v>
                </c:pt>
                <c:pt idx="6">
                  <c:v>Total Partos</c:v>
                </c:pt>
                <c:pt idx="7">
                  <c:v>Toma de Muestras Lab</c:v>
                </c:pt>
                <c:pt idx="8">
                  <c:v>Total Imágenes Dx</c:v>
                </c:pt>
                <c:pt idx="9">
                  <c:v>Terapias Fisicas</c:v>
                </c:pt>
              </c:strCache>
            </c:strRef>
          </c:cat>
          <c:val>
            <c:numRef>
              <c:f>Hoja1!$B$19:$K$19</c:f>
              <c:numCache>
                <c:formatCode>General</c:formatCode>
                <c:ptCount val="10"/>
                <c:pt idx="0">
                  <c:v>2552</c:v>
                </c:pt>
                <c:pt idx="1">
                  <c:v>197</c:v>
                </c:pt>
                <c:pt idx="2">
                  <c:v>7689</c:v>
                </c:pt>
                <c:pt idx="3">
                  <c:v>2928</c:v>
                </c:pt>
                <c:pt idx="4">
                  <c:v>1559</c:v>
                </c:pt>
                <c:pt idx="5">
                  <c:v>1922</c:v>
                </c:pt>
                <c:pt idx="6">
                  <c:v>4</c:v>
                </c:pt>
                <c:pt idx="7">
                  <c:v>2055</c:v>
                </c:pt>
                <c:pt idx="8">
                  <c:v>1331</c:v>
                </c:pt>
                <c:pt idx="9">
                  <c:v>2333</c:v>
                </c:pt>
              </c:numCache>
            </c:numRef>
          </c:val>
          <c:extLst>
            <c:ext xmlns:c16="http://schemas.microsoft.com/office/drawing/2014/chart" uri="{C3380CC4-5D6E-409C-BE32-E72D297353CC}">
              <c16:uniqueId val="{00000003-6831-40AD-AB39-5F63B2E0B559}"/>
            </c:ext>
          </c:extLst>
        </c:ser>
        <c:dLbls>
          <c:showLegendKey val="0"/>
          <c:showVal val="0"/>
          <c:showCatName val="0"/>
          <c:showSerName val="0"/>
          <c:showPercent val="0"/>
          <c:showBubbleSize val="0"/>
        </c:dLbls>
        <c:gapWidth val="182"/>
        <c:overlap val="100"/>
        <c:axId val="21809823"/>
        <c:axId val="21810655"/>
      </c:barChart>
      <c:catAx>
        <c:axId val="218098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1810655"/>
        <c:crosses val="autoZero"/>
        <c:auto val="1"/>
        <c:lblAlgn val="ctr"/>
        <c:lblOffset val="100"/>
        <c:noMultiLvlLbl val="0"/>
      </c:catAx>
      <c:valAx>
        <c:axId val="21810655"/>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1809823"/>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1" i="0" u="none" strike="noStrike" kern="1200" spc="0" baseline="0">
                <a:solidFill>
                  <a:schemeClr val="tx1">
                    <a:lumMod val="65000"/>
                    <a:lumOff val="35000"/>
                  </a:schemeClr>
                </a:solidFill>
                <a:latin typeface="+mn-lt"/>
                <a:ea typeface="+mn-ea"/>
                <a:cs typeface="+mn-cs"/>
              </a:defRPr>
            </a:pPr>
            <a:r>
              <a:rPr lang="en-US" b="1"/>
              <a:t>CANALES</a:t>
            </a:r>
          </a:p>
        </c:rich>
      </c:tx>
      <c:overlay val="0"/>
      <c:spPr>
        <a:noFill/>
        <a:ln>
          <a:noFill/>
        </a:ln>
        <a:effectLst/>
      </c:spPr>
      <c:txPr>
        <a:bodyPr rot="0" spcFirstLastPara="1" vertOverflow="ellipsis" vert="horz" wrap="square" anchor="ctr" anchorCtr="1"/>
        <a:lstStyle/>
        <a:p>
          <a:pPr>
            <a:defRPr sz="216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6.9581793628002431E-2"/>
          <c:y val="0.10989661063340217"/>
          <c:w val="0.911952977508241"/>
          <c:h val="0.69435623127679003"/>
        </c:manualLayout>
      </c:layout>
      <c:barChart>
        <c:barDir val="col"/>
        <c:grouping val="clustered"/>
        <c:varyColors val="0"/>
        <c:ser>
          <c:idx val="0"/>
          <c:order val="0"/>
          <c:tx>
            <c:strRef>
              <c:f>Hoja1!$A$2</c:f>
              <c:strCache>
                <c:ptCount val="1"/>
                <c:pt idx="0">
                  <c:v>Presencial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Hoja1!$B$1:$R$1</c:f>
              <c:strCache>
                <c:ptCount val="1"/>
                <c:pt idx="0">
                  <c:v> ANUAL</c:v>
                </c:pt>
              </c:strCache>
            </c:strRef>
          </c:cat>
          <c:val>
            <c:numRef>
              <c:f>Hoja1!$B$2:$R$2</c:f>
              <c:numCache>
                <c:formatCode>General</c:formatCode>
                <c:ptCount val="1"/>
                <c:pt idx="0">
                  <c:v>0</c:v>
                </c:pt>
              </c:numCache>
            </c:numRef>
          </c:val>
          <c:extLst>
            <c:ext xmlns:c16="http://schemas.microsoft.com/office/drawing/2014/chart" uri="{C3380CC4-5D6E-409C-BE32-E72D297353CC}">
              <c16:uniqueId val="{00000000-8620-4570-9D30-FE9053B30EEE}"/>
            </c:ext>
          </c:extLst>
        </c:ser>
        <c:ser>
          <c:idx val="1"/>
          <c:order val="1"/>
          <c:tx>
            <c:strRef>
              <c:f>Hoja1!$A$3</c:f>
              <c:strCache>
                <c:ptCount val="1"/>
                <c:pt idx="0">
                  <c:v>Escrita</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Hoja1!$B$1:$R$1</c:f>
              <c:strCache>
                <c:ptCount val="1"/>
                <c:pt idx="0">
                  <c:v> ANUAL</c:v>
                </c:pt>
              </c:strCache>
            </c:strRef>
          </c:cat>
          <c:val>
            <c:numRef>
              <c:f>Hoja1!$B$3:$R$3</c:f>
              <c:numCache>
                <c:formatCode>General</c:formatCode>
                <c:ptCount val="1"/>
                <c:pt idx="0">
                  <c:v>4</c:v>
                </c:pt>
              </c:numCache>
            </c:numRef>
          </c:val>
          <c:extLst>
            <c:ext xmlns:c16="http://schemas.microsoft.com/office/drawing/2014/chart" uri="{C3380CC4-5D6E-409C-BE32-E72D297353CC}">
              <c16:uniqueId val="{00000001-8620-4570-9D30-FE9053B30EEE}"/>
            </c:ext>
          </c:extLst>
        </c:ser>
        <c:ser>
          <c:idx val="2"/>
          <c:order val="2"/>
          <c:tx>
            <c:strRef>
              <c:f>Hoja1!$A$4</c:f>
              <c:strCache>
                <c:ptCount val="1"/>
                <c:pt idx="0">
                  <c:v>Telefonica</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Hoja1!$B$1:$R$1</c:f>
              <c:strCache>
                <c:ptCount val="1"/>
                <c:pt idx="0">
                  <c:v> ANUAL</c:v>
                </c:pt>
              </c:strCache>
            </c:strRef>
          </c:cat>
          <c:val>
            <c:numRef>
              <c:f>Hoja1!$B$4:$R$4</c:f>
              <c:numCache>
                <c:formatCode>General</c:formatCode>
                <c:ptCount val="1"/>
                <c:pt idx="0">
                  <c:v>0</c:v>
                </c:pt>
              </c:numCache>
            </c:numRef>
          </c:val>
          <c:extLst>
            <c:ext xmlns:c16="http://schemas.microsoft.com/office/drawing/2014/chart" uri="{C3380CC4-5D6E-409C-BE32-E72D297353CC}">
              <c16:uniqueId val="{00000002-8620-4570-9D30-FE9053B30EEE}"/>
            </c:ext>
          </c:extLst>
        </c:ser>
        <c:ser>
          <c:idx val="3"/>
          <c:order val="3"/>
          <c:tx>
            <c:strRef>
              <c:f>Hoja1!$A$5</c:f>
              <c:strCache>
                <c:ptCount val="1"/>
                <c:pt idx="0">
                  <c:v>Buzon</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Hoja1!$B$1:$R$1</c:f>
              <c:strCache>
                <c:ptCount val="1"/>
                <c:pt idx="0">
                  <c:v> ANUAL</c:v>
                </c:pt>
              </c:strCache>
            </c:strRef>
          </c:cat>
          <c:val>
            <c:numRef>
              <c:f>Hoja1!$B$5:$R$5</c:f>
              <c:numCache>
                <c:formatCode>General</c:formatCode>
                <c:ptCount val="1"/>
                <c:pt idx="0">
                  <c:v>2</c:v>
                </c:pt>
              </c:numCache>
            </c:numRef>
          </c:val>
          <c:extLst>
            <c:ext xmlns:c16="http://schemas.microsoft.com/office/drawing/2014/chart" uri="{C3380CC4-5D6E-409C-BE32-E72D297353CC}">
              <c16:uniqueId val="{00000003-8620-4570-9D30-FE9053B30EEE}"/>
            </c:ext>
          </c:extLst>
        </c:ser>
        <c:ser>
          <c:idx val="4"/>
          <c:order val="4"/>
          <c:tx>
            <c:strRef>
              <c:f>Hoja1!$A$6</c:f>
              <c:strCache>
                <c:ptCount val="1"/>
                <c:pt idx="0">
                  <c:v>Correo electronico</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Hoja1!$B$1:$R$1</c:f>
              <c:strCache>
                <c:ptCount val="1"/>
                <c:pt idx="0">
                  <c:v> ANUAL</c:v>
                </c:pt>
              </c:strCache>
            </c:strRef>
          </c:cat>
          <c:val>
            <c:numRef>
              <c:f>Hoja1!$B$6:$R$6</c:f>
              <c:numCache>
                <c:formatCode>General</c:formatCode>
                <c:ptCount val="1"/>
                <c:pt idx="0">
                  <c:v>7</c:v>
                </c:pt>
              </c:numCache>
            </c:numRef>
          </c:val>
          <c:extLst>
            <c:ext xmlns:c16="http://schemas.microsoft.com/office/drawing/2014/chart" uri="{C3380CC4-5D6E-409C-BE32-E72D297353CC}">
              <c16:uniqueId val="{00000004-8620-4570-9D30-FE9053B30EEE}"/>
            </c:ext>
          </c:extLst>
        </c:ser>
        <c:ser>
          <c:idx val="5"/>
          <c:order val="5"/>
          <c:tx>
            <c:strRef>
              <c:f>Hoja1!$A$7</c:f>
              <c:strCache>
                <c:ptCount val="1"/>
                <c:pt idx="0">
                  <c:v>total</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Hoja1!$B$1:$R$1</c:f>
              <c:strCache>
                <c:ptCount val="1"/>
                <c:pt idx="0">
                  <c:v> ANUAL</c:v>
                </c:pt>
              </c:strCache>
            </c:strRef>
          </c:cat>
          <c:val>
            <c:numRef>
              <c:f>Hoja1!$B$7:$R$7</c:f>
              <c:numCache>
                <c:formatCode>General</c:formatCode>
                <c:ptCount val="1"/>
                <c:pt idx="0">
                  <c:v>13</c:v>
                </c:pt>
              </c:numCache>
            </c:numRef>
          </c:val>
          <c:extLst>
            <c:ext xmlns:c16="http://schemas.microsoft.com/office/drawing/2014/chart" uri="{C3380CC4-5D6E-409C-BE32-E72D297353CC}">
              <c16:uniqueId val="{00000005-8620-4570-9D30-FE9053B30EEE}"/>
            </c:ext>
          </c:extLst>
        </c:ser>
        <c:dLbls>
          <c:dLblPos val="ctr"/>
          <c:showLegendKey val="0"/>
          <c:showVal val="1"/>
          <c:showCatName val="0"/>
          <c:showSerName val="0"/>
          <c:showPercent val="0"/>
          <c:showBubbleSize val="0"/>
        </c:dLbls>
        <c:gapWidth val="219"/>
        <c:overlap val="-27"/>
        <c:axId val="644761951"/>
        <c:axId val="644759039"/>
      </c:barChart>
      <c:catAx>
        <c:axId val="6447619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644759039"/>
        <c:crosses val="autoZero"/>
        <c:auto val="1"/>
        <c:lblAlgn val="ctr"/>
        <c:lblOffset val="100"/>
        <c:noMultiLvlLbl val="0"/>
      </c:catAx>
      <c:valAx>
        <c:axId val="6447590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6447619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800"/>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1" i="0" u="none" strike="noStrike" kern="1200" spc="0" baseline="0">
                <a:solidFill>
                  <a:schemeClr val="tx1">
                    <a:lumMod val="65000"/>
                    <a:lumOff val="35000"/>
                  </a:schemeClr>
                </a:solidFill>
                <a:latin typeface="+mn-lt"/>
                <a:ea typeface="+mn-ea"/>
                <a:cs typeface="+mn-cs"/>
              </a:defRPr>
            </a:pPr>
            <a:r>
              <a:rPr lang="es-CO" b="1"/>
              <a:t>DEPENDENCIA</a:t>
            </a:r>
          </a:p>
        </c:rich>
      </c:tx>
      <c:overlay val="0"/>
      <c:spPr>
        <a:noFill/>
        <a:ln>
          <a:noFill/>
        </a:ln>
        <a:effectLst/>
      </c:spPr>
      <c:txPr>
        <a:bodyPr rot="0" spcFirstLastPara="1" vertOverflow="ellipsis" vert="horz" wrap="square" anchor="ctr" anchorCtr="1"/>
        <a:lstStyle/>
        <a:p>
          <a:pPr>
            <a:defRPr sz="216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6.3729284987921686E-2"/>
          <c:y val="0.14949617089883113"/>
          <c:w val="0.91074748887629475"/>
          <c:h val="0.66479892854989253"/>
        </c:manualLayout>
      </c:layout>
      <c:barChart>
        <c:barDir val="col"/>
        <c:grouping val="clustered"/>
        <c:varyColors val="0"/>
        <c:ser>
          <c:idx val="0"/>
          <c:order val="0"/>
          <c:tx>
            <c:strRef>
              <c:f>Hoja4!$B$2</c:f>
              <c:strCache>
                <c:ptCount val="1"/>
                <c:pt idx="0">
                  <c:v>Urgencias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Hoja4!$C$2:$S$2</c:f>
              <c:numCache>
                <c:formatCode>General</c:formatCode>
                <c:ptCount val="1"/>
                <c:pt idx="0">
                  <c:v>4</c:v>
                </c:pt>
              </c:numCache>
            </c:numRef>
          </c:val>
          <c:extLst>
            <c:ext xmlns:c16="http://schemas.microsoft.com/office/drawing/2014/chart" uri="{C3380CC4-5D6E-409C-BE32-E72D297353CC}">
              <c16:uniqueId val="{00000000-15AE-4E13-BDAA-083CFABCB8D3}"/>
            </c:ext>
          </c:extLst>
        </c:ser>
        <c:ser>
          <c:idx val="1"/>
          <c:order val="1"/>
          <c:tx>
            <c:strRef>
              <c:f>Hoja4!$B$3</c:f>
              <c:strCache>
                <c:ptCount val="1"/>
                <c:pt idx="0">
                  <c:v>Ambulator</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Hoja4!$C$3:$S$3</c:f>
              <c:numCache>
                <c:formatCode>General</c:formatCode>
                <c:ptCount val="1"/>
                <c:pt idx="0">
                  <c:v>9</c:v>
                </c:pt>
              </c:numCache>
            </c:numRef>
          </c:val>
          <c:extLst>
            <c:ext xmlns:c16="http://schemas.microsoft.com/office/drawing/2014/chart" uri="{C3380CC4-5D6E-409C-BE32-E72D297353CC}">
              <c16:uniqueId val="{00000001-15AE-4E13-BDAA-083CFABCB8D3}"/>
            </c:ext>
          </c:extLst>
        </c:ser>
        <c:ser>
          <c:idx val="2"/>
          <c:order val="2"/>
          <c:tx>
            <c:strRef>
              <c:f>Hoja4!$B$4</c:f>
              <c:strCache>
                <c:ptCount val="1"/>
                <c:pt idx="0">
                  <c:v>Hospita</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Hoja4!$C$4:$S$4</c:f>
              <c:numCache>
                <c:formatCode>General</c:formatCode>
                <c:ptCount val="1"/>
                <c:pt idx="0">
                  <c:v>0</c:v>
                </c:pt>
              </c:numCache>
            </c:numRef>
          </c:val>
          <c:extLst>
            <c:ext xmlns:c16="http://schemas.microsoft.com/office/drawing/2014/chart" uri="{C3380CC4-5D6E-409C-BE32-E72D297353CC}">
              <c16:uniqueId val="{00000002-15AE-4E13-BDAA-083CFABCB8D3}"/>
            </c:ext>
          </c:extLst>
        </c:ser>
        <c:ser>
          <c:idx val="3"/>
          <c:order val="3"/>
          <c:tx>
            <c:strRef>
              <c:f>Hoja4!$B$5</c:f>
              <c:strCache>
                <c:ptCount val="1"/>
                <c:pt idx="0">
                  <c:v>total</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Hoja4!$C$5:$S$5</c:f>
              <c:numCache>
                <c:formatCode>General</c:formatCode>
                <c:ptCount val="1"/>
                <c:pt idx="0">
                  <c:v>13</c:v>
                </c:pt>
              </c:numCache>
            </c:numRef>
          </c:val>
          <c:extLst>
            <c:ext xmlns:c16="http://schemas.microsoft.com/office/drawing/2014/chart" uri="{C3380CC4-5D6E-409C-BE32-E72D297353CC}">
              <c16:uniqueId val="{00000003-15AE-4E13-BDAA-083CFABCB8D3}"/>
            </c:ext>
          </c:extLst>
        </c:ser>
        <c:dLbls>
          <c:dLblPos val="ctr"/>
          <c:showLegendKey val="0"/>
          <c:showVal val="1"/>
          <c:showCatName val="0"/>
          <c:showSerName val="0"/>
          <c:showPercent val="0"/>
          <c:showBubbleSize val="0"/>
        </c:dLbls>
        <c:gapWidth val="219"/>
        <c:overlap val="-27"/>
        <c:axId val="947403919"/>
        <c:axId val="947404751"/>
      </c:barChart>
      <c:catAx>
        <c:axId val="947403919"/>
        <c:scaling>
          <c:orientation val="minMax"/>
        </c:scaling>
        <c:delete val="1"/>
        <c:axPos val="b"/>
        <c:numFmt formatCode="General" sourceLinked="1"/>
        <c:majorTickMark val="none"/>
        <c:minorTickMark val="none"/>
        <c:tickLblPos val="nextTo"/>
        <c:crossAx val="947404751"/>
        <c:crosses val="autoZero"/>
        <c:auto val="1"/>
        <c:lblAlgn val="ctr"/>
        <c:lblOffset val="100"/>
        <c:noMultiLvlLbl val="0"/>
      </c:catAx>
      <c:valAx>
        <c:axId val="9474047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9474039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800"/>
      </a:pPr>
      <a:endParaRPr lang="es-C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r>
              <a:rPr lang="es-CO" b="1"/>
              <a:t>CAUSA</a:t>
            </a:r>
          </a:p>
        </c:rich>
      </c:tx>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Hoja1!$A$3</c:f>
              <c:strCache>
                <c:ptCount val="1"/>
                <c:pt idx="0">
                  <c:v>OPORTUNIDAD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Hoja1!$B$2:$P$2</c:f>
              <c:strCache>
                <c:ptCount val="1"/>
                <c:pt idx="0">
                  <c:v>ANUAL</c:v>
                </c:pt>
              </c:strCache>
            </c:strRef>
          </c:cat>
          <c:val>
            <c:numRef>
              <c:f>Hoja1!$B$3:$P$3</c:f>
              <c:numCache>
                <c:formatCode>General</c:formatCode>
                <c:ptCount val="1"/>
                <c:pt idx="0">
                  <c:v>2</c:v>
                </c:pt>
              </c:numCache>
            </c:numRef>
          </c:val>
          <c:extLst>
            <c:ext xmlns:c16="http://schemas.microsoft.com/office/drawing/2014/chart" uri="{C3380CC4-5D6E-409C-BE32-E72D297353CC}">
              <c16:uniqueId val="{00000000-A41B-4D67-ADF0-D6DFE07427CF}"/>
            </c:ext>
          </c:extLst>
        </c:ser>
        <c:ser>
          <c:idx val="1"/>
          <c:order val="1"/>
          <c:tx>
            <c:strRef>
              <c:f>Hoja1!$A$4</c:f>
              <c:strCache>
                <c:ptCount val="1"/>
                <c:pt idx="0">
                  <c:v>CALIDAD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Hoja1!$B$2:$P$2</c:f>
              <c:strCache>
                <c:ptCount val="1"/>
                <c:pt idx="0">
                  <c:v>ANUAL</c:v>
                </c:pt>
              </c:strCache>
            </c:strRef>
          </c:cat>
          <c:val>
            <c:numRef>
              <c:f>Hoja1!$B$4:$P$4</c:f>
              <c:numCache>
                <c:formatCode>General</c:formatCode>
                <c:ptCount val="1"/>
                <c:pt idx="0">
                  <c:v>7</c:v>
                </c:pt>
              </c:numCache>
            </c:numRef>
          </c:val>
          <c:extLst>
            <c:ext xmlns:c16="http://schemas.microsoft.com/office/drawing/2014/chart" uri="{C3380CC4-5D6E-409C-BE32-E72D297353CC}">
              <c16:uniqueId val="{00000001-A41B-4D67-ADF0-D6DFE07427CF}"/>
            </c:ext>
          </c:extLst>
        </c:ser>
        <c:ser>
          <c:idx val="2"/>
          <c:order val="2"/>
          <c:tx>
            <c:strRef>
              <c:f>Hoja1!$A$5</c:f>
              <c:strCache>
                <c:ptCount val="1"/>
                <c:pt idx="0">
                  <c:v>ADMINITRATIVO</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Hoja1!$B$2:$P$2</c:f>
              <c:strCache>
                <c:ptCount val="1"/>
                <c:pt idx="0">
                  <c:v>ANUAL</c:v>
                </c:pt>
              </c:strCache>
            </c:strRef>
          </c:cat>
          <c:val>
            <c:numRef>
              <c:f>Hoja1!$B$5:$P$5</c:f>
              <c:numCache>
                <c:formatCode>General</c:formatCode>
                <c:ptCount val="1"/>
                <c:pt idx="0">
                  <c:v>3</c:v>
                </c:pt>
              </c:numCache>
            </c:numRef>
          </c:val>
          <c:extLst>
            <c:ext xmlns:c16="http://schemas.microsoft.com/office/drawing/2014/chart" uri="{C3380CC4-5D6E-409C-BE32-E72D297353CC}">
              <c16:uniqueId val="{00000002-A41B-4D67-ADF0-D6DFE07427CF}"/>
            </c:ext>
          </c:extLst>
        </c:ser>
        <c:ser>
          <c:idx val="3"/>
          <c:order val="3"/>
          <c:tx>
            <c:strRef>
              <c:f>Hoja1!$A$6</c:f>
              <c:strCache>
                <c:ptCount val="1"/>
                <c:pt idx="0">
                  <c:v>ACCESO</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Hoja1!$B$2:$P$2</c:f>
              <c:strCache>
                <c:ptCount val="1"/>
                <c:pt idx="0">
                  <c:v>ANUAL</c:v>
                </c:pt>
              </c:strCache>
            </c:strRef>
          </c:cat>
          <c:val>
            <c:numRef>
              <c:f>Hoja1!$B$6:$P$6</c:f>
              <c:numCache>
                <c:formatCode>General</c:formatCode>
                <c:ptCount val="1"/>
                <c:pt idx="0">
                  <c:v>1</c:v>
                </c:pt>
              </c:numCache>
            </c:numRef>
          </c:val>
          <c:extLst>
            <c:ext xmlns:c16="http://schemas.microsoft.com/office/drawing/2014/chart" uri="{C3380CC4-5D6E-409C-BE32-E72D297353CC}">
              <c16:uniqueId val="{00000003-A41B-4D67-ADF0-D6DFE07427CF}"/>
            </c:ext>
          </c:extLst>
        </c:ser>
        <c:ser>
          <c:idx val="4"/>
          <c:order val="4"/>
          <c:tx>
            <c:strRef>
              <c:f>Hoja1!$A$7</c:f>
              <c:strCache>
                <c:ptCount val="1"/>
                <c:pt idx="0">
                  <c:v>OTROS</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Hoja1!$B$2:$P$2</c:f>
              <c:strCache>
                <c:ptCount val="1"/>
                <c:pt idx="0">
                  <c:v>ANUAL</c:v>
                </c:pt>
              </c:strCache>
            </c:strRef>
          </c:cat>
          <c:val>
            <c:numRef>
              <c:f>Hoja1!$B$7:$P$7</c:f>
              <c:numCache>
                <c:formatCode>General</c:formatCode>
                <c:ptCount val="1"/>
                <c:pt idx="0">
                  <c:v>0</c:v>
                </c:pt>
              </c:numCache>
            </c:numRef>
          </c:val>
          <c:extLst>
            <c:ext xmlns:c16="http://schemas.microsoft.com/office/drawing/2014/chart" uri="{C3380CC4-5D6E-409C-BE32-E72D297353CC}">
              <c16:uniqueId val="{00000004-A41B-4D67-ADF0-D6DFE07427CF}"/>
            </c:ext>
          </c:extLst>
        </c:ser>
        <c:ser>
          <c:idx val="5"/>
          <c:order val="5"/>
          <c:tx>
            <c:strRef>
              <c:f>Hoja1!$A$8</c:f>
              <c:strCache>
                <c:ptCount val="1"/>
                <c:pt idx="0">
                  <c:v>ORIENTACION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Hoja1!$B$2:$P$2</c:f>
              <c:strCache>
                <c:ptCount val="1"/>
                <c:pt idx="0">
                  <c:v>ANUAL</c:v>
                </c:pt>
              </c:strCache>
            </c:strRef>
          </c:cat>
          <c:val>
            <c:numRef>
              <c:f>Hoja1!$B$8:$P$8</c:f>
              <c:numCache>
                <c:formatCode>General</c:formatCode>
                <c:ptCount val="1"/>
                <c:pt idx="0">
                  <c:v>0</c:v>
                </c:pt>
              </c:numCache>
            </c:numRef>
          </c:val>
          <c:extLst>
            <c:ext xmlns:c16="http://schemas.microsoft.com/office/drawing/2014/chart" uri="{C3380CC4-5D6E-409C-BE32-E72D297353CC}">
              <c16:uniqueId val="{00000005-A41B-4D67-ADF0-D6DFE07427CF}"/>
            </c:ext>
          </c:extLst>
        </c:ser>
        <c:ser>
          <c:idx val="6"/>
          <c:order val="6"/>
          <c:tx>
            <c:strRef>
              <c:f>Hoja1!$A$9</c:f>
              <c:strCache>
                <c:ptCount val="1"/>
                <c:pt idx="0">
                  <c:v>TOTAL </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Hoja1!$B$2:$P$2</c:f>
              <c:strCache>
                <c:ptCount val="1"/>
                <c:pt idx="0">
                  <c:v>ANUAL</c:v>
                </c:pt>
              </c:strCache>
            </c:strRef>
          </c:cat>
          <c:val>
            <c:numRef>
              <c:f>Hoja1!$B$9:$P$9</c:f>
              <c:numCache>
                <c:formatCode>General</c:formatCode>
                <c:ptCount val="1"/>
                <c:pt idx="0">
                  <c:v>13</c:v>
                </c:pt>
              </c:numCache>
            </c:numRef>
          </c:val>
          <c:extLst>
            <c:ext xmlns:c16="http://schemas.microsoft.com/office/drawing/2014/chart" uri="{C3380CC4-5D6E-409C-BE32-E72D297353CC}">
              <c16:uniqueId val="{00000006-A41B-4D67-ADF0-D6DFE07427CF}"/>
            </c:ext>
          </c:extLst>
        </c:ser>
        <c:dLbls>
          <c:dLblPos val="outEnd"/>
          <c:showLegendKey val="0"/>
          <c:showVal val="1"/>
          <c:showCatName val="0"/>
          <c:showSerName val="0"/>
          <c:showPercent val="0"/>
          <c:showBubbleSize val="0"/>
        </c:dLbls>
        <c:gapWidth val="219"/>
        <c:overlap val="-27"/>
        <c:axId val="749438927"/>
        <c:axId val="749435183"/>
      </c:barChart>
      <c:catAx>
        <c:axId val="749438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749435183"/>
        <c:crosses val="autoZero"/>
        <c:auto val="1"/>
        <c:lblAlgn val="ctr"/>
        <c:lblOffset val="100"/>
        <c:noMultiLvlLbl val="0"/>
      </c:catAx>
      <c:valAx>
        <c:axId val="7494351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749438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600"/>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r>
              <a:rPr lang="es-CO" b="1"/>
              <a:t>ENCUESTAS REALIZADAS</a:t>
            </a:r>
          </a:p>
        </c:rich>
      </c:tx>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Hoja1!$A$5</c:f>
              <c:strCache>
                <c:ptCount val="1"/>
                <c:pt idx="0">
                  <c:v>Urgencias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Hoja1!$B$5:$R$5</c:f>
              <c:numCache>
                <c:formatCode>General</c:formatCode>
                <c:ptCount val="1"/>
                <c:pt idx="0">
                  <c:v>750</c:v>
                </c:pt>
              </c:numCache>
            </c:numRef>
          </c:val>
          <c:extLst>
            <c:ext xmlns:c16="http://schemas.microsoft.com/office/drawing/2014/chart" uri="{C3380CC4-5D6E-409C-BE32-E72D297353CC}">
              <c16:uniqueId val="{00000000-ED46-42E0-A87E-064FF1EB9BF4}"/>
            </c:ext>
          </c:extLst>
        </c:ser>
        <c:ser>
          <c:idx val="1"/>
          <c:order val="1"/>
          <c:tx>
            <c:strRef>
              <c:f>Hoja1!$A$6</c:f>
              <c:strCache>
                <c:ptCount val="1"/>
                <c:pt idx="0">
                  <c:v>Ambulatorios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Hoja1!$B$6:$R$6</c:f>
              <c:numCache>
                <c:formatCode>General</c:formatCode>
                <c:ptCount val="1"/>
                <c:pt idx="0">
                  <c:v>1838</c:v>
                </c:pt>
              </c:numCache>
            </c:numRef>
          </c:val>
          <c:extLst>
            <c:ext xmlns:c16="http://schemas.microsoft.com/office/drawing/2014/chart" uri="{C3380CC4-5D6E-409C-BE32-E72D297353CC}">
              <c16:uniqueId val="{00000001-ED46-42E0-A87E-064FF1EB9BF4}"/>
            </c:ext>
          </c:extLst>
        </c:ser>
        <c:ser>
          <c:idx val="2"/>
          <c:order val="2"/>
          <c:tx>
            <c:strRef>
              <c:f>Hoja1!$A$7</c:f>
              <c:strCache>
                <c:ptCount val="1"/>
                <c:pt idx="0">
                  <c:v>Hospitaliz</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Hoja1!$B$7:$R$7</c:f>
              <c:numCache>
                <c:formatCode>General</c:formatCode>
                <c:ptCount val="1"/>
                <c:pt idx="0">
                  <c:v>347</c:v>
                </c:pt>
              </c:numCache>
            </c:numRef>
          </c:val>
          <c:extLst>
            <c:ext xmlns:c16="http://schemas.microsoft.com/office/drawing/2014/chart" uri="{C3380CC4-5D6E-409C-BE32-E72D297353CC}">
              <c16:uniqueId val="{00000002-ED46-42E0-A87E-064FF1EB9BF4}"/>
            </c:ext>
          </c:extLst>
        </c:ser>
        <c:ser>
          <c:idx val="3"/>
          <c:order val="3"/>
          <c:tx>
            <c:strRef>
              <c:f>Hoja1!$A$8</c:f>
              <c:strCache>
                <c:ptCount val="1"/>
                <c:pt idx="0">
                  <c:v>total</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Hoja1!$B$8:$R$8</c:f>
              <c:numCache>
                <c:formatCode>_-* #,##0_-;\-* #,##0_-;_-* "-"??_-;_-@_-</c:formatCode>
                <c:ptCount val="1"/>
                <c:pt idx="0">
                  <c:v>2935</c:v>
                </c:pt>
              </c:numCache>
            </c:numRef>
          </c:val>
          <c:extLst>
            <c:ext xmlns:c16="http://schemas.microsoft.com/office/drawing/2014/chart" uri="{C3380CC4-5D6E-409C-BE32-E72D297353CC}">
              <c16:uniqueId val="{00000003-ED46-42E0-A87E-064FF1EB9BF4}"/>
            </c:ext>
          </c:extLst>
        </c:ser>
        <c:dLbls>
          <c:dLblPos val="outEnd"/>
          <c:showLegendKey val="0"/>
          <c:showVal val="1"/>
          <c:showCatName val="0"/>
          <c:showSerName val="0"/>
          <c:showPercent val="0"/>
          <c:showBubbleSize val="0"/>
        </c:dLbls>
        <c:gapWidth val="219"/>
        <c:overlap val="-27"/>
        <c:axId val="892631103"/>
        <c:axId val="892625279"/>
      </c:barChart>
      <c:catAx>
        <c:axId val="892631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892625279"/>
        <c:crosses val="autoZero"/>
        <c:auto val="1"/>
        <c:lblAlgn val="ctr"/>
        <c:lblOffset val="100"/>
        <c:noMultiLvlLbl val="0"/>
      </c:catAx>
      <c:valAx>
        <c:axId val="8926252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8926311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600"/>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s-CO" sz="2000" b="1"/>
              <a:t>PORCENTAJE DE SATISFACCIÓN </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Hoja1!$A$2</c:f>
              <c:strCache>
                <c:ptCount val="1"/>
                <c:pt idx="0">
                  <c:v> URGENCIA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Hoja1!$B$1:$Q$1</c:f>
              <c:strCache>
                <c:ptCount val="1"/>
                <c:pt idx="0">
                  <c:v>IV TRI </c:v>
                </c:pt>
              </c:strCache>
            </c:strRef>
          </c:cat>
          <c:val>
            <c:numRef>
              <c:f>Hoja1!$B$2:$Q$2</c:f>
              <c:numCache>
                <c:formatCode>0%</c:formatCode>
                <c:ptCount val="1"/>
                <c:pt idx="0">
                  <c:v>0.89666666666666661</c:v>
                </c:pt>
              </c:numCache>
            </c:numRef>
          </c:val>
          <c:extLst>
            <c:ext xmlns:c16="http://schemas.microsoft.com/office/drawing/2014/chart" uri="{C3380CC4-5D6E-409C-BE32-E72D297353CC}">
              <c16:uniqueId val="{00000000-95FF-4686-B16F-5BFD4935EBA8}"/>
            </c:ext>
          </c:extLst>
        </c:ser>
        <c:ser>
          <c:idx val="1"/>
          <c:order val="1"/>
          <c:tx>
            <c:strRef>
              <c:f>Hoja1!$A$3</c:f>
              <c:strCache>
                <c:ptCount val="1"/>
                <c:pt idx="0">
                  <c:v>HOSPITALI</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Hoja1!$B$1:$Q$1</c:f>
              <c:strCache>
                <c:ptCount val="1"/>
                <c:pt idx="0">
                  <c:v>IV TRI </c:v>
                </c:pt>
              </c:strCache>
            </c:strRef>
          </c:cat>
          <c:val>
            <c:numRef>
              <c:f>Hoja1!$B$3:$Q$3</c:f>
              <c:numCache>
                <c:formatCode>0%</c:formatCode>
                <c:ptCount val="1"/>
                <c:pt idx="0">
                  <c:v>0.89</c:v>
                </c:pt>
              </c:numCache>
            </c:numRef>
          </c:val>
          <c:extLst>
            <c:ext xmlns:c16="http://schemas.microsoft.com/office/drawing/2014/chart" uri="{C3380CC4-5D6E-409C-BE32-E72D297353CC}">
              <c16:uniqueId val="{00000001-95FF-4686-B16F-5BFD4935EBA8}"/>
            </c:ext>
          </c:extLst>
        </c:ser>
        <c:ser>
          <c:idx val="2"/>
          <c:order val="2"/>
          <c:tx>
            <c:strRef>
              <c:f>Hoja1!$A$4</c:f>
              <c:strCache>
                <c:ptCount val="1"/>
                <c:pt idx="0">
                  <c:v>S AMBULATO</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Hoja1!$B$1:$Q$1</c:f>
              <c:strCache>
                <c:ptCount val="1"/>
                <c:pt idx="0">
                  <c:v>IV TRI </c:v>
                </c:pt>
              </c:strCache>
            </c:strRef>
          </c:cat>
          <c:val>
            <c:numRef>
              <c:f>Hoja1!$B$4:$Q$4</c:f>
              <c:numCache>
                <c:formatCode>0%</c:formatCode>
                <c:ptCount val="1"/>
                <c:pt idx="0">
                  <c:v>0.94</c:v>
                </c:pt>
              </c:numCache>
            </c:numRef>
          </c:val>
          <c:extLst>
            <c:ext xmlns:c16="http://schemas.microsoft.com/office/drawing/2014/chart" uri="{C3380CC4-5D6E-409C-BE32-E72D297353CC}">
              <c16:uniqueId val="{00000002-95FF-4686-B16F-5BFD4935EBA8}"/>
            </c:ext>
          </c:extLst>
        </c:ser>
        <c:ser>
          <c:idx val="3"/>
          <c:order val="3"/>
          <c:tx>
            <c:strRef>
              <c:f>Hoja1!$A$5</c:f>
              <c:strCache>
                <c:ptCount val="1"/>
                <c:pt idx="0">
                  <c:v>GENERAL SERV</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Hoja1!$B$1:$Q$1</c:f>
              <c:strCache>
                <c:ptCount val="1"/>
                <c:pt idx="0">
                  <c:v>IV TRI </c:v>
                </c:pt>
              </c:strCache>
            </c:strRef>
          </c:cat>
          <c:val>
            <c:numRef>
              <c:f>Hoja1!$B$5:$Q$5</c:f>
              <c:numCache>
                <c:formatCode>0%</c:formatCode>
                <c:ptCount val="1"/>
                <c:pt idx="0">
                  <c:v>0.90888888888888886</c:v>
                </c:pt>
              </c:numCache>
            </c:numRef>
          </c:val>
          <c:extLst>
            <c:ext xmlns:c16="http://schemas.microsoft.com/office/drawing/2014/chart" uri="{C3380CC4-5D6E-409C-BE32-E72D297353CC}">
              <c16:uniqueId val="{00000003-95FF-4686-B16F-5BFD4935EBA8}"/>
            </c:ext>
          </c:extLst>
        </c:ser>
        <c:dLbls>
          <c:dLblPos val="outEnd"/>
          <c:showLegendKey val="0"/>
          <c:showVal val="1"/>
          <c:showCatName val="0"/>
          <c:showSerName val="0"/>
          <c:showPercent val="0"/>
          <c:showBubbleSize val="0"/>
        </c:dLbls>
        <c:gapWidth val="219"/>
        <c:overlap val="-27"/>
        <c:axId val="892634431"/>
        <c:axId val="892642335"/>
      </c:barChart>
      <c:catAx>
        <c:axId val="892634431"/>
        <c:scaling>
          <c:orientation val="minMax"/>
        </c:scaling>
        <c:delete val="1"/>
        <c:axPos val="b"/>
        <c:numFmt formatCode="General" sourceLinked="1"/>
        <c:majorTickMark val="none"/>
        <c:minorTickMark val="none"/>
        <c:tickLblPos val="nextTo"/>
        <c:crossAx val="892642335"/>
        <c:crosses val="autoZero"/>
        <c:auto val="1"/>
        <c:lblAlgn val="ctr"/>
        <c:lblOffset val="100"/>
        <c:noMultiLvlLbl val="0"/>
      </c:catAx>
      <c:valAx>
        <c:axId val="8926423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892634431"/>
        <c:crosses val="autoZero"/>
        <c:crossBetween val="between"/>
      </c:valAx>
      <c:spPr>
        <a:noFill/>
        <a:ln>
          <a:noFill/>
        </a:ln>
        <a:effectLst/>
      </c:spPr>
    </c:plotArea>
    <c:legend>
      <c:legendPos val="b"/>
      <c:layout>
        <c:manualLayout>
          <c:xMode val="edge"/>
          <c:yMode val="edge"/>
          <c:x val="0.15137656973206218"/>
          <c:y val="0.88921648676931109"/>
          <c:w val="0.74096258459495845"/>
          <c:h val="8.9570537459414873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600"/>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FACTURACION</a:t>
            </a:r>
            <a:r>
              <a:rPr lang="en-US" b="1" baseline="0" dirty="0"/>
              <a:t> VIGENCIA 2025</a:t>
            </a:r>
            <a:endParaRPr lang="en-US" b="1" dirty="0"/>
          </a:p>
        </c:rich>
      </c:tx>
      <c:layout>
        <c:manualLayout>
          <c:xMode val="edge"/>
          <c:yMode val="edge"/>
          <c:x val="0.28847853791385469"/>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8070550000756119E-2"/>
          <c:y val="3.913210938503011E-4"/>
          <c:w val="0.69649596891865995"/>
          <c:h val="0.6384045876663671"/>
        </c:manualLayout>
      </c:layout>
      <c:scatterChart>
        <c:scatterStyle val="lineMarker"/>
        <c:varyColors val="0"/>
        <c:ser>
          <c:idx val="0"/>
          <c:order val="0"/>
          <c:spPr>
            <a:ln w="19050" cap="rnd">
              <a:solidFill>
                <a:schemeClr val="accent1"/>
              </a:solidFill>
              <a:round/>
            </a:ln>
            <a:effectLst/>
          </c:spPr>
          <c:marker>
            <c:symbol val="none"/>
          </c:marker>
          <c:xVal>
            <c:strRef>
              <c:f>FACTURACION!$A$3:$A$14</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xVal>
          <c:yVal>
            <c:numRef>
              <c:f>FACTURACION!$B$3:$B$14</c:f>
              <c:numCache>
                <c:formatCode>_-"$"\ * #.##0_-;\-"$"\ * #.##0_-;_-"$"\ * "-"??_-;_-@_-</c:formatCode>
                <c:ptCount val="12"/>
                <c:pt idx="0">
                  <c:v>708455467</c:v>
                </c:pt>
                <c:pt idx="1">
                  <c:v>661135227</c:v>
                </c:pt>
                <c:pt idx="2">
                  <c:v>531410261</c:v>
                </c:pt>
                <c:pt idx="3">
                  <c:v>694833789</c:v>
                </c:pt>
                <c:pt idx="4">
                  <c:v>701469839</c:v>
                </c:pt>
                <c:pt idx="5">
                  <c:v>709735234</c:v>
                </c:pt>
                <c:pt idx="6">
                  <c:v>773097141</c:v>
                </c:pt>
                <c:pt idx="7">
                  <c:v>787902618</c:v>
                </c:pt>
                <c:pt idx="8">
                  <c:v>795461181</c:v>
                </c:pt>
                <c:pt idx="9">
                  <c:v>757193798</c:v>
                </c:pt>
                <c:pt idx="10">
                  <c:v>880229777</c:v>
                </c:pt>
                <c:pt idx="11">
                  <c:v>998261708</c:v>
                </c:pt>
              </c:numCache>
            </c:numRef>
          </c:yVal>
          <c:smooth val="0"/>
          <c:extLst>
            <c:ext xmlns:c16="http://schemas.microsoft.com/office/drawing/2014/chart" uri="{C3380CC4-5D6E-409C-BE32-E72D297353CC}">
              <c16:uniqueId val="{00000000-0574-449F-A6AB-315348A4294D}"/>
            </c:ext>
          </c:extLst>
        </c:ser>
        <c:ser>
          <c:idx val="1"/>
          <c:order val="1"/>
          <c:spPr>
            <a:ln w="19050" cap="rnd">
              <a:solidFill>
                <a:schemeClr val="accent2"/>
              </a:solidFill>
              <a:round/>
            </a:ln>
            <a:effectLst/>
          </c:spPr>
          <c:marker>
            <c:symbol val="none"/>
          </c:marker>
          <c:xVal>
            <c:strRef>
              <c:f>FACTURACION!$A$3:$A$14</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xVal>
          <c:yVal>
            <c:numRef>
              <c:f>FACTURACION!$C$3:$C$14</c:f>
              <c:numCache>
                <c:formatCode>General</c:formatCode>
                <c:ptCount val="12"/>
                <c:pt idx="0">
                  <c:v>1250</c:v>
                </c:pt>
                <c:pt idx="1">
                  <c:v>903</c:v>
                </c:pt>
                <c:pt idx="2">
                  <c:v>805</c:v>
                </c:pt>
                <c:pt idx="3">
                  <c:v>978</c:v>
                </c:pt>
                <c:pt idx="4">
                  <c:v>823</c:v>
                </c:pt>
                <c:pt idx="5">
                  <c:v>685</c:v>
                </c:pt>
                <c:pt idx="6">
                  <c:v>1260</c:v>
                </c:pt>
                <c:pt idx="7">
                  <c:v>1078</c:v>
                </c:pt>
                <c:pt idx="8">
                  <c:v>1028</c:v>
                </c:pt>
                <c:pt idx="9">
                  <c:v>1392</c:v>
                </c:pt>
                <c:pt idx="10">
                  <c:v>1632</c:v>
                </c:pt>
                <c:pt idx="11">
                  <c:v>1509</c:v>
                </c:pt>
              </c:numCache>
            </c:numRef>
          </c:yVal>
          <c:smooth val="0"/>
          <c:extLst>
            <c:ext xmlns:c16="http://schemas.microsoft.com/office/drawing/2014/chart" uri="{C3380CC4-5D6E-409C-BE32-E72D297353CC}">
              <c16:uniqueId val="{00000001-0574-449F-A6AB-315348A4294D}"/>
            </c:ext>
          </c:extLst>
        </c:ser>
        <c:dLbls>
          <c:showLegendKey val="0"/>
          <c:showVal val="0"/>
          <c:showCatName val="0"/>
          <c:showSerName val="0"/>
          <c:showPercent val="0"/>
          <c:showBubbleSize val="0"/>
        </c:dLbls>
        <c:axId val="1791922143"/>
        <c:axId val="1791925055"/>
      </c:scatterChart>
      <c:valAx>
        <c:axId val="1791922143"/>
        <c:scaling>
          <c:orientation val="minMax"/>
        </c:scaling>
        <c:delete val="0"/>
        <c:axPos val="b"/>
        <c:majorGridlines>
          <c:spPr>
            <a:ln w="9525" cap="flat" cmpd="sng" algn="ctr">
              <a:solidFill>
                <a:schemeClr val="tx1">
                  <a:lumMod val="15000"/>
                  <a:lumOff val="85000"/>
                </a:schemeClr>
              </a:solidFill>
              <a:round/>
            </a:ln>
            <a:effectLst/>
          </c:spPr>
        </c:majorGridlines>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1925055"/>
        <c:crosses val="autoZero"/>
        <c:crossBetween val="midCat"/>
      </c:valAx>
      <c:valAx>
        <c:axId val="1791925055"/>
        <c:scaling>
          <c:orientation val="minMax"/>
        </c:scaling>
        <c:delete val="1"/>
        <c:axPos val="l"/>
        <c:majorGridlines>
          <c:spPr>
            <a:ln w="9525" cap="flat" cmpd="sng" algn="ctr">
              <a:solidFill>
                <a:schemeClr val="tx1">
                  <a:lumMod val="15000"/>
                  <a:lumOff val="85000"/>
                </a:schemeClr>
              </a:solidFill>
              <a:round/>
            </a:ln>
            <a:effectLst/>
          </c:spPr>
        </c:majorGridlines>
        <c:numFmt formatCode="_-&quot;$&quot;\ * #.##0_-;\-&quot;$&quot;\ * #.##0_-;_-&quot;$&quot;\ * &quot;-&quot;??_-;_-@_-" sourceLinked="1"/>
        <c:majorTickMark val="none"/>
        <c:minorTickMark val="none"/>
        <c:tickLblPos val="nextTo"/>
        <c:crossAx val="1791922143"/>
        <c:crosses val="autoZero"/>
        <c:crossBetween val="midCat"/>
      </c:valAx>
      <c:spPr>
        <a:noFill/>
        <a:ln>
          <a:solidFill>
            <a:schemeClr val="accent1"/>
          </a:solid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[formato_202501_f17a5_cgs (1).xlsx]Hoja3!TablaDinámica3</c:name>
    <c:fmtId val="-1"/>
  </c:pivotSource>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s-ES" sz="2400" dirty="0"/>
              <a:t>GLOSAS</a:t>
            </a:r>
            <a:endParaRPr lang="en-US" sz="2400"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s>
    <c:plotArea>
      <c:layout/>
      <c:lineChart>
        <c:grouping val="stacked"/>
        <c:varyColors val="0"/>
        <c:ser>
          <c:idx val="0"/>
          <c:order val="0"/>
          <c:tx>
            <c:strRef>
              <c:f>Hoja3!$B$3</c:f>
              <c:strCache>
                <c:ptCount val="1"/>
                <c:pt idx="0">
                  <c:v>Total</c:v>
                </c:pt>
              </c:strCache>
            </c:strRef>
          </c:tx>
          <c:spPr>
            <a:ln w="28575" cap="rnd">
              <a:solidFill>
                <a:schemeClr val="accent1"/>
              </a:solidFill>
              <a:round/>
            </a:ln>
            <a:effectLst/>
          </c:spPr>
          <c:marker>
            <c:symbol val="none"/>
          </c:marker>
          <c:cat>
            <c:strRef>
              <c:f>Hoja3!$A$4:$A$37</c:f>
              <c:strCache>
                <c:ptCount val="33"/>
                <c:pt idx="0">
                  <c:v>ALIANZA MEDELLIN ANTIOQUIA EPS</c:v>
                </c:pt>
                <c:pt idx="1">
                  <c:v>ASEGURADORA SOLIDARIA DE COLOM</c:v>
                </c:pt>
                <c:pt idx="2">
                  <c:v>ASMET SALUD EPS SAS</c:v>
                </c:pt>
                <c:pt idx="3">
                  <c:v>AXA COLPATRIA SEGUROS S.A.</c:v>
                </c:pt>
                <c:pt idx="4">
                  <c:v>CAJA COPI EPS SAS SECCIONA</c:v>
                </c:pt>
                <c:pt idx="5">
                  <c:v>CAJA DE COMPENSACION FAMILIAR</c:v>
                </c:pt>
                <c:pt idx="6">
                  <c:v>CAPITAL SALUD EPS-S S.A.</c:v>
                </c:pt>
                <c:pt idx="7">
                  <c:v>CENTRO DE ATENCION PRE Y POST</c:v>
                </c:pt>
                <c:pt idx="8">
                  <c:v>COLMENA ARL</c:v>
                </c:pt>
                <c:pt idx="9">
                  <c:v>COMPAÐIA MUNDIAL DE SEGUROS S.</c:v>
                </c:pt>
                <c:pt idx="10">
                  <c:v>COOSALUD ENTIDAD PROMOTORA DE</c:v>
                </c:pt>
                <c:pt idx="11">
                  <c:v>DEPARTAMENTO DE SANTANDER</c:v>
                </c:pt>
                <c:pt idx="12">
                  <c:v>ENTIDAD PROMOTORA DE SALUD SAN</c:v>
                </c:pt>
                <c:pt idx="13">
                  <c:v>EPS FAMISANAR S.A.S</c:v>
                </c:pt>
                <c:pt idx="14">
                  <c:v>EPS SURAMERICANA SA</c:v>
                </c:pt>
                <c:pt idx="15">
                  <c:v>EQUIDAD SEGUROS</c:v>
                </c:pt>
                <c:pt idx="16">
                  <c:v>EQUIDAD SEGUROS DE VIDA O.C</c:v>
                </c:pt>
                <c:pt idx="17">
                  <c:v>FIDEICOMISOS PATRIMONIOS AUTON</c:v>
                </c:pt>
                <c:pt idx="18">
                  <c:v>GRUPO GARANTE I. P. S.</c:v>
                </c:pt>
                <c:pt idx="19">
                  <c:v>HDI SEGUROS COLOMBIA S.A</c:v>
                </c:pt>
                <c:pt idx="20">
                  <c:v>LA PREVISORA S.A COMPAÐIA DE S</c:v>
                </c:pt>
                <c:pt idx="21">
                  <c:v>MUTUAL SER EPS</c:v>
                </c:pt>
                <c:pt idx="22">
                  <c:v>NUEVA EPS S A</c:v>
                </c:pt>
                <c:pt idx="23">
                  <c:v>POSITIVA COMPAÐIA DE SEGUROS</c:v>
                </c:pt>
                <c:pt idx="24">
                  <c:v>REGIONAL DE ASEGURAMIENTO EN S</c:v>
                </c:pt>
                <c:pt idx="25">
                  <c:v>SALUD MIA EPS</c:v>
                </c:pt>
                <c:pt idx="26">
                  <c:v>SALUD TOTAL EPS S S.A</c:v>
                </c:pt>
                <c:pt idx="27">
                  <c:v>SECRETARIA DE SALUD SANTANDER</c:v>
                </c:pt>
                <c:pt idx="28">
                  <c:v>SEGUROS COMERCIALES BOLIVAR S.</c:v>
                </c:pt>
                <c:pt idx="29">
                  <c:v>SEGUROS DE VIDA SURAMERICANA S</c:v>
                </c:pt>
                <c:pt idx="30">
                  <c:v>SEGUROS GENERALES SURAMERICANA</c:v>
                </c:pt>
                <c:pt idx="31">
                  <c:v>SSS SEGUROS BOLIVAR S.A</c:v>
                </c:pt>
                <c:pt idx="32">
                  <c:v>(en blanco)</c:v>
                </c:pt>
              </c:strCache>
            </c:strRef>
          </c:cat>
          <c:val>
            <c:numRef>
              <c:f>Hoja3!$B$4:$B$37</c:f>
              <c:numCache>
                <c:formatCode>General</c:formatCode>
                <c:ptCount val="33"/>
                <c:pt idx="0">
                  <c:v>2358978</c:v>
                </c:pt>
                <c:pt idx="1">
                  <c:v>2546748</c:v>
                </c:pt>
                <c:pt idx="2">
                  <c:v>0</c:v>
                </c:pt>
                <c:pt idx="3">
                  <c:v>245874</c:v>
                </c:pt>
                <c:pt idx="4">
                  <c:v>0</c:v>
                </c:pt>
                <c:pt idx="5">
                  <c:v>0</c:v>
                </c:pt>
                <c:pt idx="6">
                  <c:v>549600</c:v>
                </c:pt>
                <c:pt idx="7">
                  <c:v>0</c:v>
                </c:pt>
                <c:pt idx="8">
                  <c:v>0</c:v>
                </c:pt>
                <c:pt idx="9">
                  <c:v>5125862</c:v>
                </c:pt>
                <c:pt idx="10">
                  <c:v>50080641</c:v>
                </c:pt>
                <c:pt idx="11">
                  <c:v>0</c:v>
                </c:pt>
                <c:pt idx="12">
                  <c:v>3845274</c:v>
                </c:pt>
                <c:pt idx="13">
                  <c:v>0</c:v>
                </c:pt>
                <c:pt idx="14">
                  <c:v>0</c:v>
                </c:pt>
                <c:pt idx="15">
                  <c:v>0</c:v>
                </c:pt>
                <c:pt idx="16">
                  <c:v>0</c:v>
                </c:pt>
                <c:pt idx="17">
                  <c:v>142800</c:v>
                </c:pt>
                <c:pt idx="18">
                  <c:v>0</c:v>
                </c:pt>
                <c:pt idx="19">
                  <c:v>0</c:v>
                </c:pt>
                <c:pt idx="20">
                  <c:v>835000</c:v>
                </c:pt>
                <c:pt idx="21">
                  <c:v>0</c:v>
                </c:pt>
                <c:pt idx="22">
                  <c:v>19342587</c:v>
                </c:pt>
                <c:pt idx="23">
                  <c:v>325000</c:v>
                </c:pt>
                <c:pt idx="24">
                  <c:v>149642</c:v>
                </c:pt>
                <c:pt idx="25">
                  <c:v>94900</c:v>
                </c:pt>
                <c:pt idx="26">
                  <c:v>149008</c:v>
                </c:pt>
                <c:pt idx="27">
                  <c:v>0</c:v>
                </c:pt>
                <c:pt idx="28">
                  <c:v>0</c:v>
                </c:pt>
                <c:pt idx="29">
                  <c:v>3589245</c:v>
                </c:pt>
                <c:pt idx="30">
                  <c:v>8425874</c:v>
                </c:pt>
                <c:pt idx="31">
                  <c:v>0</c:v>
                </c:pt>
              </c:numCache>
            </c:numRef>
          </c:val>
          <c:smooth val="0"/>
          <c:extLst>
            <c:ext xmlns:c16="http://schemas.microsoft.com/office/drawing/2014/chart" uri="{C3380CC4-5D6E-409C-BE32-E72D297353CC}">
              <c16:uniqueId val="{00000000-BD5F-42B0-AC02-512AD9BA6454}"/>
            </c:ext>
          </c:extLst>
        </c:ser>
        <c:dLbls>
          <c:showLegendKey val="0"/>
          <c:showVal val="0"/>
          <c:showCatName val="0"/>
          <c:showSerName val="0"/>
          <c:showPercent val="0"/>
          <c:showBubbleSize val="0"/>
        </c:dLbls>
        <c:smooth val="0"/>
        <c:axId val="961249856"/>
        <c:axId val="961263584"/>
      </c:lineChart>
      <c:catAx>
        <c:axId val="9612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1263584"/>
        <c:crosses val="autoZero"/>
        <c:auto val="1"/>
        <c:lblAlgn val="ctr"/>
        <c:lblOffset val="100"/>
        <c:noMultiLvlLbl val="0"/>
      </c:catAx>
      <c:valAx>
        <c:axId val="96126358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612498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[formato_202501_f17a5_cgs (1).xlsx]Hoja7!TablaDinámica10</c:name>
    <c:fmtId val="13"/>
  </c:pivotSource>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dirty="0"/>
              <a:t>CAUSALES DE GLOSAS</a:t>
            </a:r>
          </a:p>
        </c:rich>
      </c:tx>
      <c:layout>
        <c:manualLayout>
          <c:xMode val="edge"/>
          <c:yMode val="edge"/>
          <c:x val="0.38361753058126391"/>
          <c:y val="2.5147092102285586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a:sp3d/>
        </c:spPr>
        <c:marker>
          <c:symbol val="none"/>
        </c:marker>
      </c:pivotFmt>
      <c:pivotFmt>
        <c:idx val="1"/>
        <c:spPr>
          <a:solidFill>
            <a:schemeClr val="accent1"/>
          </a:solidFill>
          <a:ln>
            <a:noFill/>
          </a:ln>
          <a:effectLst/>
          <a:sp3d/>
        </c:spPr>
        <c:marker>
          <c:symbol val="none"/>
        </c:marker>
      </c:pivotFmt>
      <c:pivotFmt>
        <c:idx val="2"/>
        <c:spPr>
          <a:solidFill>
            <a:schemeClr val="accent1"/>
          </a:solidFill>
          <a:ln>
            <a:noFill/>
          </a:ln>
          <a:effectLst/>
          <a:sp3d/>
        </c:spPr>
        <c:marker>
          <c:symbol val="none"/>
        </c:marker>
      </c:pivotFmt>
    </c:pivotFmts>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Hoja7!$B$3</c:f>
              <c:strCache>
                <c:ptCount val="1"/>
                <c:pt idx="0">
                  <c:v>Total</c:v>
                </c:pt>
              </c:strCache>
            </c:strRef>
          </c:tx>
          <c:spPr>
            <a:solidFill>
              <a:schemeClr val="accent1"/>
            </a:solidFill>
            <a:ln>
              <a:noFill/>
            </a:ln>
            <a:effectLst/>
            <a:sp3d/>
          </c:spPr>
          <c:invertIfNegative val="0"/>
          <c:cat>
            <c:strRef>
              <c:f>Hoja7!$A$4:$A$11</c:f>
              <c:strCache>
                <c:ptCount val="7"/>
                <c:pt idx="0">
                  <c:v>FACTURACION</c:v>
                </c:pt>
                <c:pt idx="1">
                  <c:v>INCUMPLIMIENTO DE METAS</c:v>
                </c:pt>
                <c:pt idx="2">
                  <c:v>PERTINENCIA MEDICA</c:v>
                </c:pt>
                <c:pt idx="3">
                  <c:v>SOPORTES</c:v>
                </c:pt>
                <c:pt idx="4">
                  <c:v>TARIFAS</c:v>
                </c:pt>
                <c:pt idx="5">
                  <c:v>TOPECONTRATO- TARIFAS</c:v>
                </c:pt>
                <c:pt idx="6">
                  <c:v>(en blanco)</c:v>
                </c:pt>
              </c:strCache>
            </c:strRef>
          </c:cat>
          <c:val>
            <c:numRef>
              <c:f>Hoja7!$B$4:$B$11</c:f>
              <c:numCache>
                <c:formatCode>General</c:formatCode>
                <c:ptCount val="7"/>
                <c:pt idx="0">
                  <c:v>3</c:v>
                </c:pt>
                <c:pt idx="1">
                  <c:v>3</c:v>
                </c:pt>
                <c:pt idx="2">
                  <c:v>8</c:v>
                </c:pt>
                <c:pt idx="3">
                  <c:v>1</c:v>
                </c:pt>
                <c:pt idx="4">
                  <c:v>6</c:v>
                </c:pt>
                <c:pt idx="5">
                  <c:v>1</c:v>
                </c:pt>
              </c:numCache>
            </c:numRef>
          </c:val>
          <c:extLst>
            <c:ext xmlns:c16="http://schemas.microsoft.com/office/drawing/2014/chart" uri="{C3380CC4-5D6E-409C-BE32-E72D297353CC}">
              <c16:uniqueId val="{00000000-FA62-4F12-8FA8-D2EEED53AB7F}"/>
            </c:ext>
          </c:extLst>
        </c:ser>
        <c:dLbls>
          <c:showLegendKey val="0"/>
          <c:showVal val="0"/>
          <c:showCatName val="0"/>
          <c:showSerName val="0"/>
          <c:showPercent val="0"/>
          <c:showBubbleSize val="0"/>
        </c:dLbls>
        <c:gapWidth val="150"/>
        <c:shape val="box"/>
        <c:axId val="961254848"/>
        <c:axId val="961251520"/>
        <c:axId val="0"/>
      </c:bar3DChart>
      <c:catAx>
        <c:axId val="9612548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1251520"/>
        <c:crosses val="autoZero"/>
        <c:auto val="1"/>
        <c:lblAlgn val="ctr"/>
        <c:lblOffset val="100"/>
        <c:noMultiLvlLbl val="0"/>
      </c:catAx>
      <c:valAx>
        <c:axId val="96125152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61254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4.7134142432854E-2"/>
          <c:w val="0.97803340336375133"/>
          <c:h val="0.8440376591360147"/>
        </c:manualLayout>
      </c:layout>
      <c:barChart>
        <c:barDir val="col"/>
        <c:grouping val="clustered"/>
        <c:varyColors val="0"/>
        <c:ser>
          <c:idx val="0"/>
          <c:order val="0"/>
          <c:tx>
            <c:strRef>
              <c:f>Hoja1!$B$1</c:f>
              <c:strCache>
                <c:ptCount val="1"/>
                <c:pt idx="0">
                  <c:v>Serie 2</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0"/>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03-D78A-482A-8C06-FED5D758E9E1}"/>
              </c:ext>
            </c:extLst>
          </c:dPt>
          <c:dPt>
            <c:idx val="1"/>
            <c:invertIfNegative val="0"/>
            <c:bubble3D val="0"/>
            <c:spPr>
              <a:solidFill>
                <a:srgbClr val="53B578"/>
              </a:solidFill>
              <a:ln>
                <a:noFill/>
              </a:ln>
              <a:effectLst/>
            </c:spPr>
            <c:extLst>
              <c:ext xmlns:c16="http://schemas.microsoft.com/office/drawing/2014/chart" uri="{C3380CC4-5D6E-409C-BE32-E72D297353CC}">
                <c16:uniqueId val="{00000004-D78A-482A-8C06-FED5D758E9E1}"/>
              </c:ext>
            </c:extLst>
          </c:dPt>
          <c:cat>
            <c:strRef>
              <c:f>Hoja1!$A$2:$A$3</c:f>
              <c:strCache>
                <c:ptCount val="2"/>
                <c:pt idx="0">
                  <c:v>Total 2024</c:v>
                </c:pt>
                <c:pt idx="1">
                  <c:v>Total 2025</c:v>
                </c:pt>
              </c:strCache>
            </c:strRef>
          </c:cat>
          <c:val>
            <c:numRef>
              <c:f>Hoja1!$B$2:$B$3</c:f>
              <c:numCache>
                <c:formatCode>"$"#,##0_);[Red]\("$"#,##0\)</c:formatCode>
                <c:ptCount val="2"/>
                <c:pt idx="0">
                  <c:v>6868192334</c:v>
                </c:pt>
                <c:pt idx="1">
                  <c:v>7974433007</c:v>
                </c:pt>
              </c:numCache>
            </c:numRef>
          </c:val>
          <c:extLst>
            <c:ext xmlns:c16="http://schemas.microsoft.com/office/drawing/2014/chart" uri="{C3380CC4-5D6E-409C-BE32-E72D297353CC}">
              <c16:uniqueId val="{00000000-D78A-482A-8C06-FED5D758E9E1}"/>
            </c:ext>
          </c:extLst>
        </c:ser>
        <c:dLbls>
          <c:showLegendKey val="0"/>
          <c:showVal val="0"/>
          <c:showCatName val="0"/>
          <c:showSerName val="0"/>
          <c:showPercent val="0"/>
          <c:showBubbleSize val="0"/>
        </c:dLbls>
        <c:gapWidth val="100"/>
        <c:overlap val="-24"/>
        <c:axId val="645818400"/>
        <c:axId val="1014052512"/>
      </c:barChart>
      <c:catAx>
        <c:axId val="64581840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s-CO"/>
          </a:p>
        </c:txPr>
        <c:crossAx val="1014052512"/>
        <c:crosses val="autoZero"/>
        <c:auto val="1"/>
        <c:lblAlgn val="ctr"/>
        <c:lblOffset val="100"/>
        <c:noMultiLvlLbl val="0"/>
      </c:catAx>
      <c:valAx>
        <c:axId val="1014052512"/>
        <c:scaling>
          <c:orientation val="minMax"/>
          <c:max val="7974433007"/>
        </c:scaling>
        <c:delete val="1"/>
        <c:axPos val="l"/>
        <c:majorGridlines>
          <c:spPr>
            <a:ln w="9525" cap="flat" cmpd="sng" algn="ctr">
              <a:solidFill>
                <a:schemeClr val="tx2">
                  <a:lumMod val="15000"/>
                  <a:lumOff val="85000"/>
                </a:schemeClr>
              </a:solidFill>
              <a:round/>
            </a:ln>
            <a:effectLst/>
          </c:spPr>
        </c:majorGridlines>
        <c:numFmt formatCode="&quot;$&quot;#,##0_);[Red]\(&quot;$&quot;#,##0\)" sourceLinked="1"/>
        <c:majorTickMark val="none"/>
        <c:minorTickMark val="none"/>
        <c:tickLblPos val="nextTo"/>
        <c:crossAx val="645818400"/>
        <c:crosses val="autoZero"/>
        <c:crossBetween val="between"/>
        <c:majorUnit val="3000000000"/>
      </c:valAx>
      <c:spPr>
        <a:solidFill>
          <a:schemeClr val="bg1"/>
        </a:solidFill>
        <a:ln w="25400">
          <a:solidFill>
            <a:schemeClr val="bg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dPt>
            <c:idx val="0"/>
            <c:bubble3D val="0"/>
            <c:spPr>
              <a:solidFill>
                <a:srgbClr val="003399"/>
              </a:solidFill>
              <a:ln>
                <a:noFill/>
              </a:ln>
              <a:effectLst/>
            </c:spPr>
            <c:extLst>
              <c:ext xmlns:c16="http://schemas.microsoft.com/office/drawing/2014/chart" uri="{C3380CC4-5D6E-409C-BE32-E72D297353CC}">
                <c16:uniqueId val="{00000001-A57F-4B63-9502-67C6CD5BB269}"/>
              </c:ext>
            </c:extLst>
          </c:dPt>
          <c:dPt>
            <c:idx val="1"/>
            <c:bubble3D val="0"/>
            <c:spPr>
              <a:solidFill>
                <a:srgbClr val="339933"/>
              </a:solidFill>
              <a:ln>
                <a:noFill/>
              </a:ln>
              <a:effectLst/>
            </c:spPr>
            <c:extLst>
              <c:ext xmlns:c16="http://schemas.microsoft.com/office/drawing/2014/chart" uri="{C3380CC4-5D6E-409C-BE32-E72D297353CC}">
                <c16:uniqueId val="{00000003-A57F-4B63-9502-67C6CD5BB269}"/>
              </c:ext>
            </c:extLst>
          </c:dPt>
          <c:dLbls>
            <c:dLbl>
              <c:idx val="0"/>
              <c:layout>
                <c:manualLayout>
                  <c:x val="0.2877911978067636"/>
                  <c:y val="-6.6473858068121713E-2"/>
                </c:manualLayout>
              </c:layout>
              <c:tx>
                <c:rich>
                  <a:bodyPr rot="0" spcFirstLastPara="1" vertOverflow="ellipsis" vert="horz" wrap="square" lIns="38100" tIns="19050" rIns="38100" bIns="19050" anchor="ctr" anchorCtr="0">
                    <a:noAutofit/>
                  </a:bodyPr>
                  <a:lstStyle/>
                  <a:p>
                    <a:pPr algn="l">
                      <a:defRPr sz="1200" b="0" i="0" u="none" strike="noStrike" kern="1200" baseline="0">
                        <a:solidFill>
                          <a:schemeClr val="tx2"/>
                        </a:solidFill>
                        <a:latin typeface="+mn-lt"/>
                        <a:ea typeface="+mn-ea"/>
                        <a:cs typeface="+mn-cs"/>
                      </a:defRPr>
                    </a:pPr>
                    <a:r>
                      <a:rPr lang="en-US" sz="1600" b="1" dirty="0"/>
                      <a:t>87% ($6.950) </a:t>
                    </a:r>
                    <a:r>
                      <a:rPr lang="en-US" sz="1600" b="1" dirty="0" err="1"/>
                      <a:t>MiIllones</a:t>
                    </a:r>
                    <a:r>
                      <a:rPr lang="en-US" sz="1600" b="1" dirty="0"/>
                      <a:t>)</a:t>
                    </a:r>
                    <a:r>
                      <a:rPr lang="en-US" sz="1600" b="1" baseline="0" dirty="0"/>
                      <a:t> </a:t>
                    </a:r>
                  </a:p>
                  <a:p>
                    <a:pPr algn="l">
                      <a:defRPr sz="1200"/>
                    </a:pPr>
                    <a:r>
                      <a:rPr lang="en-US" sz="1600" dirty="0" err="1"/>
                      <a:t>Recaudo</a:t>
                    </a:r>
                    <a:r>
                      <a:rPr lang="en-US" sz="1600" baseline="0" dirty="0"/>
                      <a:t> </a:t>
                    </a:r>
                    <a:r>
                      <a:rPr lang="en-US" sz="1600" baseline="0" dirty="0" err="1"/>
                      <a:t>por</a:t>
                    </a:r>
                    <a:r>
                      <a:rPr lang="en-US" sz="1600" baseline="0" dirty="0"/>
                      <a:t> </a:t>
                    </a:r>
                    <a:r>
                      <a:rPr lang="en-US" sz="1600" baseline="0" dirty="0" err="1"/>
                      <a:t>Concepto</a:t>
                    </a:r>
                    <a:r>
                      <a:rPr lang="en-US" sz="1600" dirty="0"/>
                      <a:t> de </a:t>
                    </a:r>
                    <a:r>
                      <a:rPr lang="en-US" sz="1600" dirty="0" err="1"/>
                      <a:t>Vigencia</a:t>
                    </a:r>
                    <a:r>
                      <a:rPr lang="en-US" sz="1600" dirty="0"/>
                      <a:t> actual</a:t>
                    </a:r>
                  </a:p>
                </c:rich>
              </c:tx>
              <c:spPr>
                <a:noFill/>
                <a:ln>
                  <a:noFill/>
                </a:ln>
                <a:effectLst/>
              </c:spPr>
              <c:txPr>
                <a:bodyPr rot="0" spcFirstLastPara="1" vertOverflow="ellipsis" vert="horz" wrap="square" lIns="38100" tIns="19050" rIns="38100" bIns="19050" anchor="ctr" anchorCtr="0">
                  <a:noAutofit/>
                </a:bodyPr>
                <a:lstStyle/>
                <a:p>
                  <a:pPr algn="l">
                    <a:defRPr sz="1200" b="0" i="0" u="none" strike="noStrike" kern="1200" baseline="0">
                      <a:solidFill>
                        <a:schemeClr val="tx2"/>
                      </a:solidFill>
                      <a:latin typeface="+mn-lt"/>
                      <a:ea typeface="+mn-ea"/>
                      <a:cs typeface="+mn-cs"/>
                    </a:defRPr>
                  </a:pPr>
                  <a:endParaRPr lang="es-CO"/>
                </a:p>
              </c:txPr>
              <c:showLegendKey val="0"/>
              <c:showVal val="0"/>
              <c:showCatName val="1"/>
              <c:showSerName val="0"/>
              <c:showPercent val="1"/>
              <c:showBubbleSize val="0"/>
              <c:extLst>
                <c:ext xmlns:c15="http://schemas.microsoft.com/office/drawing/2012/chart" uri="{CE6537A1-D6FC-4f65-9D91-7224C49458BB}">
                  <c15:layout>
                    <c:manualLayout>
                      <c:w val="0.25463458492100871"/>
                      <c:h val="0.15659950300889194"/>
                    </c:manualLayout>
                  </c15:layout>
                  <c15:showDataLabelsRange val="0"/>
                </c:ext>
                <c:ext xmlns:c16="http://schemas.microsoft.com/office/drawing/2014/chart" uri="{C3380CC4-5D6E-409C-BE32-E72D297353CC}">
                  <c16:uniqueId val="{00000001-A57F-4B63-9502-67C6CD5BB269}"/>
                </c:ext>
              </c:extLst>
            </c:dLbl>
            <c:dLbl>
              <c:idx val="1"/>
              <c:layout>
                <c:manualLayout>
                  <c:x val="-0.18596008500769473"/>
                  <c:y val="4.317076335039869E-2"/>
                </c:manualLayout>
              </c:layout>
              <c:tx>
                <c:rich>
                  <a:bodyPr rot="0" spcFirstLastPara="1" vertOverflow="ellipsis" vert="horz" wrap="square" lIns="38100" tIns="19050" rIns="38100" bIns="19050" anchor="ctr" anchorCtr="0">
                    <a:spAutoFit/>
                  </a:bodyPr>
                  <a:lstStyle/>
                  <a:p>
                    <a:pPr algn="l">
                      <a:defRPr sz="1200" b="0" i="0" u="none" strike="noStrike" kern="1200" baseline="0">
                        <a:solidFill>
                          <a:schemeClr val="tx2"/>
                        </a:solidFill>
                        <a:latin typeface="+mn-lt"/>
                        <a:ea typeface="+mn-ea"/>
                        <a:cs typeface="+mn-cs"/>
                      </a:defRPr>
                    </a:pPr>
                    <a:r>
                      <a:rPr lang="es-MX" sz="1600" b="1" dirty="0"/>
                      <a:t>13 % ($1.015 Millones)</a:t>
                    </a:r>
                    <a:r>
                      <a:rPr lang="es-MX" sz="1600" b="1" baseline="0" dirty="0"/>
                      <a:t> </a:t>
                    </a:r>
                    <a:r>
                      <a:rPr lang="es-MX" sz="1600" dirty="0"/>
                      <a:t>Recuperación de Vigencias anteriores.</a:t>
                    </a:r>
                  </a:p>
                </c:rich>
              </c:tx>
              <c:spPr>
                <a:noFill/>
                <a:ln>
                  <a:noFill/>
                </a:ln>
                <a:effectLst/>
              </c:spPr>
              <c:txPr>
                <a:bodyPr rot="0" spcFirstLastPara="1" vertOverflow="ellipsis" vert="horz" wrap="square" lIns="38100" tIns="19050" rIns="38100" bIns="19050" anchor="ctr" anchorCtr="0">
                  <a:spAutoFit/>
                </a:bodyPr>
                <a:lstStyle/>
                <a:p>
                  <a:pPr algn="l">
                    <a:defRPr sz="1200" b="0" i="0" u="none" strike="noStrike" kern="1200" baseline="0">
                      <a:solidFill>
                        <a:schemeClr val="tx2"/>
                      </a:solidFill>
                      <a:latin typeface="+mn-lt"/>
                      <a:ea typeface="+mn-ea"/>
                      <a:cs typeface="+mn-cs"/>
                    </a:defRPr>
                  </a:pPr>
                  <a:endParaRPr lang="es-CO"/>
                </a:p>
              </c:txPr>
              <c:showLegendKey val="0"/>
              <c:showVal val="0"/>
              <c:showCatName val="1"/>
              <c:showSerName val="0"/>
              <c:showPercent val="1"/>
              <c:showBubbleSize val="0"/>
              <c:extLst>
                <c:ext xmlns:c15="http://schemas.microsoft.com/office/drawing/2012/chart" uri="{CE6537A1-D6FC-4f65-9D91-7224C49458BB}">
                  <c15:layout>
                    <c:manualLayout>
                      <c:w val="0.3143111111111111"/>
                      <c:h val="0.17309442797548641"/>
                    </c:manualLayout>
                  </c15:layout>
                  <c15:showDataLabelsRange val="0"/>
                </c:ext>
                <c:ext xmlns:c16="http://schemas.microsoft.com/office/drawing/2014/chart" uri="{C3380CC4-5D6E-409C-BE32-E72D297353CC}">
                  <c16:uniqueId val="{00000003-A57F-4B63-9502-67C6CD5BB26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0"/>
            <c:showVal val="0"/>
            <c:showCatName val="1"/>
            <c:showSerName val="0"/>
            <c:showPercent val="1"/>
            <c:showBubbleSize val="0"/>
            <c:showLeaderLines val="0"/>
            <c:extLst>
              <c:ext xmlns:c15="http://schemas.microsoft.com/office/drawing/2012/chart" uri="{CE6537A1-D6FC-4f65-9D91-7224C49458BB}"/>
            </c:extLst>
          </c:dLbls>
          <c:cat>
            <c:strRef>
              <c:f>Hoja1!$G$55:$H$55</c:f>
              <c:strCache>
                <c:ptCount val="2"/>
                <c:pt idx="0">
                  <c:v>Recaudo Vigencia Actual</c:v>
                </c:pt>
                <c:pt idx="1">
                  <c:v>Recaudo Vigencia Anterior</c:v>
                </c:pt>
              </c:strCache>
            </c:strRef>
          </c:cat>
          <c:val>
            <c:numRef>
              <c:f>Hoja1!$G$57:$H$57</c:f>
              <c:numCache>
                <c:formatCode>0%</c:formatCode>
                <c:ptCount val="2"/>
                <c:pt idx="0">
                  <c:v>0.87</c:v>
                </c:pt>
                <c:pt idx="1">
                  <c:v>0.13</c:v>
                </c:pt>
              </c:numCache>
            </c:numRef>
          </c:val>
          <c:extLst>
            <c:ext xmlns:c16="http://schemas.microsoft.com/office/drawing/2014/chart" uri="{C3380CC4-5D6E-409C-BE32-E72D297353CC}">
              <c16:uniqueId val="{00000004-A57F-4B63-9502-67C6CD5BB269}"/>
            </c:ext>
          </c:extLst>
        </c:ser>
        <c:dLbls>
          <c:showLegendKey val="0"/>
          <c:showVal val="0"/>
          <c:showCatName val="1"/>
          <c:showSerName val="0"/>
          <c:showPercent val="1"/>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4">
    <c:autoUpdate val="0"/>
  </c:externalData>
  <c:userShapes r:id="rId5"/>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sz="1800" b="1" dirty="0"/>
              <a:t>Comportamiento</a:t>
            </a:r>
            <a:r>
              <a:rPr lang="es-MX" sz="1800" b="1" baseline="0" dirty="0"/>
              <a:t> de la Ejecución de Gastos</a:t>
            </a:r>
            <a:endParaRPr lang="es-MX" sz="18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barChart>
        <c:barDir val="col"/>
        <c:grouping val="clustered"/>
        <c:varyColors val="0"/>
        <c:ser>
          <c:idx val="0"/>
          <c:order val="0"/>
          <c:tx>
            <c:strRef>
              <c:f>Hoja2!$B$1:$B$2</c:f>
              <c:strCache>
                <c:ptCount val="2"/>
                <c:pt idx="0">
                  <c:v>Gastos</c:v>
                </c:pt>
                <c:pt idx="1">
                  <c:v>2025</c:v>
                </c:pt>
              </c:strCache>
            </c:strRef>
          </c:tx>
          <c:spPr>
            <a:solidFill>
              <a:schemeClr val="accent1"/>
            </a:solidFill>
            <a:ln>
              <a:noFill/>
            </a:ln>
            <a:effectLst/>
          </c:spPr>
          <c:invertIfNegative val="0"/>
          <c:cat>
            <c:strRef>
              <c:f>Hoja2!$A$3:$A$6</c:f>
              <c:strCache>
                <c:ptCount val="4"/>
                <c:pt idx="0">
                  <c:v>Presupuesto Definitivo</c:v>
                </c:pt>
                <c:pt idx="1">
                  <c:v>Compromisos</c:v>
                </c:pt>
                <c:pt idx="2">
                  <c:v>Obligaciones</c:v>
                </c:pt>
                <c:pt idx="3">
                  <c:v>Pagos</c:v>
                </c:pt>
              </c:strCache>
            </c:strRef>
          </c:cat>
          <c:val>
            <c:numRef>
              <c:f>Hoja2!$B$3:$B$6</c:f>
              <c:numCache>
                <c:formatCode>#,##0</c:formatCode>
                <c:ptCount val="4"/>
                <c:pt idx="0">
                  <c:v>13998482758.34535</c:v>
                </c:pt>
                <c:pt idx="1">
                  <c:v>12066457335.82</c:v>
                </c:pt>
                <c:pt idx="2">
                  <c:v>12066457335.82</c:v>
                </c:pt>
                <c:pt idx="3">
                  <c:v>11089314524.76</c:v>
                </c:pt>
              </c:numCache>
            </c:numRef>
          </c:val>
          <c:extLst>
            <c:ext xmlns:c16="http://schemas.microsoft.com/office/drawing/2014/chart" uri="{C3380CC4-5D6E-409C-BE32-E72D297353CC}">
              <c16:uniqueId val="{00000000-D2AF-4F1D-9388-ACA2035F8487}"/>
            </c:ext>
          </c:extLst>
        </c:ser>
        <c:ser>
          <c:idx val="1"/>
          <c:order val="1"/>
          <c:tx>
            <c:strRef>
              <c:f>Hoja2!$C$1:$C$2</c:f>
              <c:strCache>
                <c:ptCount val="2"/>
                <c:pt idx="0">
                  <c:v>Gastos</c:v>
                </c:pt>
                <c:pt idx="1">
                  <c:v>2024</c:v>
                </c:pt>
              </c:strCache>
            </c:strRef>
          </c:tx>
          <c:spPr>
            <a:solidFill>
              <a:schemeClr val="accent2"/>
            </a:solidFill>
            <a:ln>
              <a:noFill/>
            </a:ln>
            <a:effectLst/>
          </c:spPr>
          <c:invertIfNegative val="0"/>
          <c:cat>
            <c:strRef>
              <c:f>Hoja2!$A$3:$A$6</c:f>
              <c:strCache>
                <c:ptCount val="4"/>
                <c:pt idx="0">
                  <c:v>Presupuesto Definitivo</c:v>
                </c:pt>
                <c:pt idx="1">
                  <c:v>Compromisos</c:v>
                </c:pt>
                <c:pt idx="2">
                  <c:v>Obligaciones</c:v>
                </c:pt>
                <c:pt idx="3">
                  <c:v>Pagos</c:v>
                </c:pt>
              </c:strCache>
            </c:strRef>
          </c:cat>
          <c:val>
            <c:numRef>
              <c:f>Hoja2!$C$3:$C$6</c:f>
              <c:numCache>
                <c:formatCode>_-* #,##0_-;\-* #,##0_-;_-* "-"??_-;_-@_-</c:formatCode>
                <c:ptCount val="4"/>
                <c:pt idx="0">
                  <c:v>8645342902</c:v>
                </c:pt>
                <c:pt idx="1">
                  <c:v>8194400235</c:v>
                </c:pt>
                <c:pt idx="2">
                  <c:v>8082485423</c:v>
                </c:pt>
                <c:pt idx="3">
                  <c:v>6902138576</c:v>
                </c:pt>
              </c:numCache>
            </c:numRef>
          </c:val>
          <c:extLst>
            <c:ext xmlns:c16="http://schemas.microsoft.com/office/drawing/2014/chart" uri="{C3380CC4-5D6E-409C-BE32-E72D297353CC}">
              <c16:uniqueId val="{00000001-D2AF-4F1D-9388-ACA2035F8487}"/>
            </c:ext>
          </c:extLst>
        </c:ser>
        <c:dLbls>
          <c:showLegendKey val="0"/>
          <c:showVal val="0"/>
          <c:showCatName val="0"/>
          <c:showSerName val="0"/>
          <c:showPercent val="0"/>
          <c:showBubbleSize val="0"/>
        </c:dLbls>
        <c:gapWidth val="219"/>
        <c:overlap val="-27"/>
        <c:axId val="1093363183"/>
        <c:axId val="1093375183"/>
      </c:barChart>
      <c:catAx>
        <c:axId val="1093363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93375183"/>
        <c:crosses val="autoZero"/>
        <c:auto val="1"/>
        <c:lblAlgn val="ctr"/>
        <c:lblOffset val="100"/>
        <c:noMultiLvlLbl val="0"/>
      </c:catAx>
      <c:valAx>
        <c:axId val="1093375183"/>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093363183"/>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MX"/>
          </a:p>
        </c:txPr>
      </c:dTable>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s-MX" sz="1800" b="1" i="0" u="none" strike="noStrike" kern="1200" spc="0" baseline="0">
                <a:solidFill>
                  <a:sysClr val="windowText" lastClr="000000">
                    <a:lumMod val="65000"/>
                    <a:lumOff val="35000"/>
                  </a:sysClr>
                </a:solidFill>
              </a:rPr>
              <a:t>Comportamiento de la Ejecución de Ingresos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barChart>
        <c:barDir val="col"/>
        <c:grouping val="clustered"/>
        <c:varyColors val="0"/>
        <c:ser>
          <c:idx val="0"/>
          <c:order val="0"/>
          <c:tx>
            <c:strRef>
              <c:f>Hoja2!$B$42:$B$43</c:f>
              <c:strCache>
                <c:ptCount val="2"/>
                <c:pt idx="0">
                  <c:v>Ingresos</c:v>
                </c:pt>
                <c:pt idx="1">
                  <c:v>2025</c:v>
                </c:pt>
              </c:strCache>
            </c:strRef>
          </c:tx>
          <c:spPr>
            <a:solidFill>
              <a:schemeClr val="accent1"/>
            </a:solidFill>
            <a:ln>
              <a:noFill/>
            </a:ln>
            <a:effectLst/>
          </c:spPr>
          <c:invertIfNegative val="0"/>
          <c:cat>
            <c:strRef>
              <c:f>Hoja2!$A$44:$A$46</c:f>
              <c:strCache>
                <c:ptCount val="3"/>
                <c:pt idx="0">
                  <c:v>Presupuesto Definitivo</c:v>
                </c:pt>
                <c:pt idx="1">
                  <c:v>Reconocimiento</c:v>
                </c:pt>
                <c:pt idx="2">
                  <c:v>Recaudo</c:v>
                </c:pt>
              </c:strCache>
            </c:strRef>
          </c:cat>
          <c:val>
            <c:numRef>
              <c:f>Hoja2!$B$44:$B$46</c:f>
              <c:numCache>
                <c:formatCode>#,##0</c:formatCode>
                <c:ptCount val="3"/>
                <c:pt idx="0">
                  <c:v>13998482758.34535</c:v>
                </c:pt>
                <c:pt idx="1">
                  <c:v>13854596156.9</c:v>
                </c:pt>
                <c:pt idx="2">
                  <c:v>11912523992.07</c:v>
                </c:pt>
              </c:numCache>
            </c:numRef>
          </c:val>
          <c:extLst>
            <c:ext xmlns:c16="http://schemas.microsoft.com/office/drawing/2014/chart" uri="{C3380CC4-5D6E-409C-BE32-E72D297353CC}">
              <c16:uniqueId val="{00000000-191F-44C6-BCE1-5F77D1E2A2D3}"/>
            </c:ext>
          </c:extLst>
        </c:ser>
        <c:ser>
          <c:idx val="1"/>
          <c:order val="1"/>
          <c:tx>
            <c:strRef>
              <c:f>Hoja2!$C$42:$C$43</c:f>
              <c:strCache>
                <c:ptCount val="2"/>
                <c:pt idx="0">
                  <c:v>Ingresos</c:v>
                </c:pt>
                <c:pt idx="1">
                  <c:v>2024</c:v>
                </c:pt>
              </c:strCache>
            </c:strRef>
          </c:tx>
          <c:spPr>
            <a:solidFill>
              <a:schemeClr val="accent2"/>
            </a:solidFill>
            <a:ln>
              <a:noFill/>
            </a:ln>
            <a:effectLst/>
          </c:spPr>
          <c:invertIfNegative val="0"/>
          <c:cat>
            <c:strRef>
              <c:f>Hoja2!$A$44:$A$46</c:f>
              <c:strCache>
                <c:ptCount val="3"/>
                <c:pt idx="0">
                  <c:v>Presupuesto Definitivo</c:v>
                </c:pt>
                <c:pt idx="1">
                  <c:v>Reconocimiento</c:v>
                </c:pt>
                <c:pt idx="2">
                  <c:v>Recaudo</c:v>
                </c:pt>
              </c:strCache>
            </c:strRef>
          </c:cat>
          <c:val>
            <c:numRef>
              <c:f>Hoja2!$C$44:$C$46</c:f>
              <c:numCache>
                <c:formatCode>_-* #,##0_-;\-* #,##0_-;_-* "-"??_-;_-@_-</c:formatCode>
                <c:ptCount val="3"/>
                <c:pt idx="0">
                  <c:v>8645342902</c:v>
                </c:pt>
                <c:pt idx="1">
                  <c:v>9010911093</c:v>
                </c:pt>
                <c:pt idx="2">
                  <c:v>6868204818</c:v>
                </c:pt>
              </c:numCache>
            </c:numRef>
          </c:val>
          <c:extLst>
            <c:ext xmlns:c16="http://schemas.microsoft.com/office/drawing/2014/chart" uri="{C3380CC4-5D6E-409C-BE32-E72D297353CC}">
              <c16:uniqueId val="{00000001-191F-44C6-BCE1-5F77D1E2A2D3}"/>
            </c:ext>
          </c:extLst>
        </c:ser>
        <c:dLbls>
          <c:showLegendKey val="0"/>
          <c:showVal val="0"/>
          <c:showCatName val="0"/>
          <c:showSerName val="0"/>
          <c:showPercent val="0"/>
          <c:showBubbleSize val="0"/>
        </c:dLbls>
        <c:gapWidth val="219"/>
        <c:overlap val="-27"/>
        <c:axId val="1093378543"/>
        <c:axId val="1093357903"/>
      </c:barChart>
      <c:catAx>
        <c:axId val="1093378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93357903"/>
        <c:crosses val="autoZero"/>
        <c:auto val="1"/>
        <c:lblAlgn val="ctr"/>
        <c:lblOffset val="100"/>
        <c:noMultiLvlLbl val="0"/>
      </c:catAx>
      <c:valAx>
        <c:axId val="1093357903"/>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093378543"/>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MX"/>
          </a:p>
        </c:txPr>
      </c:dTable>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
    <cx:plotArea>
      <cx:plotAreaRegion/>
    </cx:plotArea>
  </cx:chart>
  <cx:clrMapOvr bg1="lt1" tx1="dk1" bg2="lt2" tx2="dk2" accent1="accent1" accent2="accent2" accent3="accent3" accent4="accent4" accent5="accent5" accent6="accent6" hlink="hlink" folHlink="folHlink"/>
</cx:chartSpace>
</file>

<file path=ppt/charts/chartEx2.xml><?xml version="1.0" encoding="utf-8"?>
<cx:chartSpace xmlns:a="http://schemas.openxmlformats.org/drawingml/2006/main" xmlns:r="http://schemas.openxmlformats.org/officeDocument/2006/relationships" xmlns:cx="http://schemas.microsoft.com/office/drawing/2014/chartex">
  <cx:chart>
    <cx:plotArea>
      <cx:plotAreaRegion/>
    </cx:plotArea>
  </cx:chart>
  <cx:clrMapOvr bg1="lt1" tx1="dk1" bg2="lt2" tx2="dk2" accent1="accent1" accent2="accent2" accent3="accent3" accent4="accent4" accent5="accent5" accent6="accent6" hlink="hlink" folHlink="folHlink"/>
</cx:chartSpace>
</file>

<file path=ppt/charts/chartEx3.xml><?xml version="1.0" encoding="utf-8"?>
<cx:chartSpace xmlns:a="http://schemas.openxmlformats.org/drawingml/2006/main" xmlns:r="http://schemas.openxmlformats.org/officeDocument/2006/relationships" xmlns:cx="http://schemas.microsoft.com/office/drawing/2014/chartex">
  <cx:chart>
    <cx:plotArea>
      <cx:plotAreaRegion/>
    </cx:plotArea>
  </cx:chart>
  <cx:clrMapOvr bg1="lt1" tx1="dk1" bg2="lt2" tx2="dk2" accent1="accent1" accent2="accent2" accent3="accent3" accent4="accent4" accent5="accent5" accent6="accent6" hlink="hlink" folHlink="folHlink"/>
</cx:chartSpace>
</file>

<file path=ppt/charts/chartEx4.xml><?xml version="1.0" encoding="utf-8"?>
<cx:chartSpace xmlns:a="http://schemas.openxmlformats.org/drawingml/2006/main" xmlns:r="http://schemas.openxmlformats.org/officeDocument/2006/relationships" xmlns:cx="http://schemas.microsoft.com/office/drawing/2014/chartex">
  <cx:chart>
    <cx:plotArea>
      <cx:plotAreaRegion/>
    </cx:plotArea>
  </cx:chart>
  <cx:clrMapOvr bg1="lt1" tx1="dk1" bg2="lt2" tx2="dk2" accent1="accent1" accent2="accent2" accent3="accent3" accent4="accent4" accent5="accent5" accent6="accent6" hlink="hlink" folHlink="folHlink"/>
</cx:chartSpace>
</file>

<file path=ppt/charts/chartEx5.xml><?xml version="1.0" encoding="utf-8"?>
<cx:chartSpace xmlns:a="http://schemas.openxmlformats.org/drawingml/2006/main" xmlns:r="http://schemas.openxmlformats.org/officeDocument/2006/relationships" xmlns:cx="http://schemas.microsoft.com/office/drawing/2014/chartex">
  <cx:chart>
    <cx:plotArea>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9.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0.57413</cdr:x>
      <cdr:y>0.23716</cdr:y>
    </cdr:from>
    <cdr:to>
      <cdr:x>0.67528</cdr:x>
      <cdr:y>0.43008</cdr:y>
    </cdr:to>
    <cdr:sp macro="" textlink="">
      <cdr:nvSpPr>
        <cdr:cNvPr id="2" name="Elipse 1">
          <a:extLst xmlns:a="http://schemas.openxmlformats.org/drawingml/2006/main">
            <a:ext uri="{FF2B5EF4-FFF2-40B4-BE49-F238E27FC236}">
              <a16:creationId xmlns:a16="http://schemas.microsoft.com/office/drawing/2014/main" id="{CFA62F22-F45B-4CD5-A015-8CCCE24F1008}"/>
            </a:ext>
          </a:extLst>
        </cdr:cNvPr>
        <cdr:cNvSpPr/>
      </cdr:nvSpPr>
      <cdr:spPr>
        <a:xfrm xmlns:a="http://schemas.openxmlformats.org/drawingml/2006/main">
          <a:off x="2624919" y="650570"/>
          <a:ext cx="462455" cy="529216"/>
        </a:xfrm>
        <a:prstGeom xmlns:a="http://schemas.openxmlformats.org/drawingml/2006/main" prst="ellipse">
          <a:avLst/>
        </a:prstGeom>
        <a:noFill xmlns:a="http://schemas.openxmlformats.org/drawingml/2006/main"/>
        <a:ln xmlns:a="http://schemas.openxmlformats.org/drawingml/2006/main" w="28575">
          <a:solidFill>
            <a:schemeClr val="accent2">
              <a:lumMod val="60000"/>
              <a:lumOff val="40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s-CO"/>
        </a:p>
      </cdr:txBody>
    </cdr:sp>
  </cdr:relSizeAnchor>
</c:userShapes>
</file>

<file path=ppt/drawings/drawing2.xml><?xml version="1.0" encoding="utf-8"?>
<c:userShapes xmlns:c="http://schemas.openxmlformats.org/drawingml/2006/chart">
  <cdr:relSizeAnchor xmlns:cdr="http://schemas.openxmlformats.org/drawingml/2006/chartDrawing">
    <cdr:from>
      <cdr:x>0.74743</cdr:x>
      <cdr:y>0.01975</cdr:y>
    </cdr:from>
    <cdr:to>
      <cdr:x>1</cdr:x>
      <cdr:y>0.55402</cdr:y>
    </cdr:to>
    <cdr:sp macro="" textlink="">
      <cdr:nvSpPr>
        <cdr:cNvPr id="2" name="CuadroTexto 1">
          <a:extLst xmlns:a="http://schemas.openxmlformats.org/drawingml/2006/main">
            <a:ext uri="{FF2B5EF4-FFF2-40B4-BE49-F238E27FC236}">
              <a16:creationId xmlns:a16="http://schemas.microsoft.com/office/drawing/2014/main" id="{68271CE8-32D0-4A8F-A136-CF3AE8AA50ED}"/>
            </a:ext>
          </a:extLst>
        </cdr:cNvPr>
        <cdr:cNvSpPr txBox="1"/>
      </cdr:nvSpPr>
      <cdr:spPr>
        <a:xfrm xmlns:a="http://schemas.openxmlformats.org/drawingml/2006/main">
          <a:off x="8434107" y="87812"/>
          <a:ext cx="2701159" cy="237533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0.37014</cdr:x>
      <cdr:y>0.46347</cdr:y>
    </cdr:from>
    <cdr:to>
      <cdr:x>0.60395</cdr:x>
      <cdr:y>0.76059</cdr:y>
    </cdr:to>
    <cdr:sp macro="" textlink="">
      <cdr:nvSpPr>
        <cdr:cNvPr id="2" name="Diagrama de flujo: proceso alternativo 1">
          <a:extLst xmlns:a="http://schemas.openxmlformats.org/drawingml/2006/main">
            <a:ext uri="{FF2B5EF4-FFF2-40B4-BE49-F238E27FC236}">
              <a16:creationId xmlns:a16="http://schemas.microsoft.com/office/drawing/2014/main" id="{35193931-0092-7A15-1282-35D85428558A}"/>
            </a:ext>
          </a:extLst>
        </cdr:cNvPr>
        <cdr:cNvSpPr/>
      </cdr:nvSpPr>
      <cdr:spPr>
        <a:xfrm xmlns:a="http://schemas.openxmlformats.org/drawingml/2006/main">
          <a:off x="2967328" y="1735281"/>
          <a:ext cx="1874337" cy="1112446"/>
        </a:xfrm>
        <a:prstGeom xmlns:a="http://schemas.openxmlformats.org/drawingml/2006/main" prst="flowChartAlternateProcess">
          <a:avLst/>
        </a:prstGeom>
        <a:solidFill xmlns:a="http://schemas.openxmlformats.org/drawingml/2006/main">
          <a:srgbClr val="53B578"/>
        </a:solidFill>
        <a:ln xmlns:a="http://schemas.openxmlformats.org/drawingml/2006/main">
          <a:solidFill>
            <a:srgbClr val="53B578"/>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l"/>
          <a:r>
            <a:rPr lang="es-MX" sz="1600" kern="1200" dirty="0"/>
            <a:t>Crecimiento Total: </a:t>
          </a:r>
          <a:r>
            <a:rPr lang="es-MX" sz="1600" b="1" kern="1200" dirty="0"/>
            <a:t>+$1.106</a:t>
          </a:r>
          <a:r>
            <a:rPr lang="es-CO" sz="1600" b="1" kern="1200" dirty="0"/>
            <a:t> Millones</a:t>
          </a:r>
        </a:p>
        <a:p xmlns:a="http://schemas.openxmlformats.org/drawingml/2006/main">
          <a:pPr algn="ctr"/>
          <a:r>
            <a:rPr lang="es-CO" sz="2400" b="1" kern="1200" dirty="0"/>
            <a:t>(+16%)</a:t>
          </a:r>
          <a:endParaRPr lang="es-MX" sz="2400" b="1" kern="1200" dirty="0"/>
        </a:p>
      </cdr:txBody>
    </cdr:sp>
  </cdr:relSizeAnchor>
  <cdr:relSizeAnchor xmlns:cdr="http://schemas.openxmlformats.org/drawingml/2006/chartDrawing">
    <cdr:from>
      <cdr:x>0.13757</cdr:x>
      <cdr:y>0.27366</cdr:y>
    </cdr:from>
    <cdr:to>
      <cdr:x>0.41137</cdr:x>
      <cdr:y>0.36295</cdr:y>
    </cdr:to>
    <cdr:sp macro="" textlink="">
      <cdr:nvSpPr>
        <cdr:cNvPr id="3" name="CuadroTexto 2">
          <a:extLst xmlns:a="http://schemas.openxmlformats.org/drawingml/2006/main">
            <a:ext uri="{FF2B5EF4-FFF2-40B4-BE49-F238E27FC236}">
              <a16:creationId xmlns:a16="http://schemas.microsoft.com/office/drawing/2014/main" id="{09950A16-E9D1-6D0C-1C84-FBB349252B03}"/>
            </a:ext>
          </a:extLst>
        </cdr:cNvPr>
        <cdr:cNvSpPr txBox="1"/>
      </cdr:nvSpPr>
      <cdr:spPr>
        <a:xfrm xmlns:a="http://schemas.openxmlformats.org/drawingml/2006/main">
          <a:off x="1102844" y="1024611"/>
          <a:ext cx="2194941" cy="3343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MX" sz="1800" b="1" kern="1200" dirty="0">
              <a:solidFill>
                <a:schemeClr val="tx1">
                  <a:lumMod val="65000"/>
                  <a:lumOff val="35000"/>
                </a:schemeClr>
              </a:solidFill>
            </a:rPr>
            <a:t>$6.868.192.334</a:t>
          </a:r>
          <a:endParaRPr lang="es-CO" sz="1800" b="1" kern="1200" dirty="0">
            <a:solidFill>
              <a:schemeClr val="tx1">
                <a:lumMod val="65000"/>
                <a:lumOff val="35000"/>
              </a:schemeClr>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0.29728</cdr:x>
      <cdr:y>0.16374</cdr:y>
    </cdr:from>
    <cdr:to>
      <cdr:x>0.37785</cdr:x>
      <cdr:y>0.164</cdr:y>
    </cdr:to>
    <cdr:cxnSp macro="">
      <cdr:nvCxnSpPr>
        <cdr:cNvPr id="7" name="Conector recto de flecha 6">
          <a:extLst xmlns:a="http://schemas.openxmlformats.org/drawingml/2006/main">
            <a:ext uri="{FF2B5EF4-FFF2-40B4-BE49-F238E27FC236}">
              <a16:creationId xmlns:a16="http://schemas.microsoft.com/office/drawing/2014/main" id="{D966BCD7-A8A9-994B-667E-CE0289147BBF}"/>
            </a:ext>
          </a:extLst>
        </cdr:cNvPr>
        <cdr:cNvCxnSpPr/>
      </cdr:nvCxnSpPr>
      <cdr:spPr>
        <a:xfrm xmlns:a="http://schemas.openxmlformats.org/drawingml/2006/main" flipH="1" flipV="1">
          <a:off x="2764657" y="820362"/>
          <a:ext cx="749290" cy="1303"/>
        </a:xfrm>
        <a:prstGeom xmlns:a="http://schemas.openxmlformats.org/drawingml/2006/main" prst="straightConnector1">
          <a:avLst/>
        </a:prstGeom>
        <a:ln xmlns:a="http://schemas.openxmlformats.org/drawingml/2006/main" w="19050" cap="flat" cmpd="sng" algn="ctr">
          <a:solidFill>
            <a:schemeClr val="accent6"/>
          </a:solidFill>
          <a:prstDash val="solid"/>
          <a:round/>
          <a:headEnd type="none" w="med" len="med"/>
          <a:tailEnd type="arrow"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dr:relSizeAnchor xmlns:cdr="http://schemas.openxmlformats.org/drawingml/2006/chartDrawing">
    <cdr:from>
      <cdr:x>0.68603</cdr:x>
      <cdr:y>0.71103</cdr:y>
    </cdr:from>
    <cdr:to>
      <cdr:x>0.73738</cdr:x>
      <cdr:y>0.71103</cdr:y>
    </cdr:to>
    <cdr:cxnSp macro="">
      <cdr:nvCxnSpPr>
        <cdr:cNvPr id="10" name="Conector recto de flecha 9">
          <a:extLst xmlns:a="http://schemas.openxmlformats.org/drawingml/2006/main">
            <a:ext uri="{FF2B5EF4-FFF2-40B4-BE49-F238E27FC236}">
              <a16:creationId xmlns:a16="http://schemas.microsoft.com/office/drawing/2014/main" id="{57C085BD-840D-AB1B-88AC-D64D1FF43A99}"/>
            </a:ext>
          </a:extLst>
        </cdr:cNvPr>
        <cdr:cNvCxnSpPr/>
      </cdr:nvCxnSpPr>
      <cdr:spPr>
        <a:xfrm xmlns:a="http://schemas.openxmlformats.org/drawingml/2006/main">
          <a:off x="6380018" y="3562367"/>
          <a:ext cx="477550" cy="0"/>
        </a:xfrm>
        <a:prstGeom xmlns:a="http://schemas.openxmlformats.org/drawingml/2006/main" prst="straightConnector1">
          <a:avLst/>
        </a:prstGeom>
        <a:ln xmlns:a="http://schemas.openxmlformats.org/drawingml/2006/main" w="19050" cap="flat" cmpd="sng" algn="ctr">
          <a:solidFill>
            <a:schemeClr val="accent1"/>
          </a:solidFill>
          <a:prstDash val="solid"/>
          <a:round/>
          <a:headEnd type="none" w="med" len="med"/>
          <a:tailEnd type="arrow"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dr:relSizeAnchor xmlns:cdr="http://schemas.openxmlformats.org/drawingml/2006/chartDrawing">
    <cdr:from>
      <cdr:x>0.33412</cdr:x>
      <cdr:y>0.41914</cdr:y>
    </cdr:from>
    <cdr:to>
      <cdr:x>0.66588</cdr:x>
      <cdr:y>0.75944</cdr:y>
    </cdr:to>
    <cdr:sp macro="" textlink="">
      <cdr:nvSpPr>
        <cdr:cNvPr id="12" name="CuadroTexto 11">
          <a:extLst xmlns:a="http://schemas.openxmlformats.org/drawingml/2006/main">
            <a:ext uri="{FF2B5EF4-FFF2-40B4-BE49-F238E27FC236}">
              <a16:creationId xmlns:a16="http://schemas.microsoft.com/office/drawing/2014/main" id="{B25CB7BD-A189-D5C3-31BF-33F87038424F}"/>
            </a:ext>
          </a:extLst>
        </cdr:cNvPr>
        <cdr:cNvSpPr txBox="1"/>
      </cdr:nvSpPr>
      <cdr:spPr>
        <a:xfrm xmlns:a="http://schemas.openxmlformats.org/drawingml/2006/main">
          <a:off x="3107270" y="2099970"/>
          <a:ext cx="3085323" cy="170495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s-CO" sz="2400" b="1" kern="1200" dirty="0">
              <a:solidFill>
                <a:srgbClr val="003399"/>
              </a:solidFill>
              <a:latin typeface="Tahoma" panose="020B0604030504040204" pitchFamily="34" charset="0"/>
              <a:ea typeface="Tahoma" panose="020B0604030504040204" pitchFamily="34" charset="0"/>
              <a:cs typeface="Tahoma" panose="020B0604030504040204" pitchFamily="34" charset="0"/>
            </a:rPr>
            <a:t>Total</a:t>
          </a:r>
          <a:r>
            <a:rPr lang="es-CO" sz="2400" b="1" kern="1200" baseline="0" dirty="0">
              <a:solidFill>
                <a:srgbClr val="003399"/>
              </a:solidFill>
              <a:latin typeface="Tahoma" panose="020B0604030504040204" pitchFamily="34" charset="0"/>
              <a:ea typeface="Tahoma" panose="020B0604030504040204" pitchFamily="34" charset="0"/>
              <a:cs typeface="Tahoma" panose="020B0604030504040204" pitchFamily="34" charset="0"/>
            </a:rPr>
            <a:t> Recaudado $7.974.433.007</a:t>
          </a:r>
          <a:endParaRPr lang="es-CO" sz="2400" b="1" kern="1200" dirty="0">
            <a:solidFill>
              <a:srgbClr val="003399"/>
            </a:solidFill>
            <a:latin typeface="Tahoma" panose="020B0604030504040204" pitchFamily="34" charset="0"/>
            <a:ea typeface="Tahoma" panose="020B0604030504040204" pitchFamily="34" charset="0"/>
            <a:cs typeface="Tahoma" panose="020B060403050404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4F9C13-DC32-4F73-8A26-238A2F3F44BE}" type="datetimeFigureOut">
              <a:rPr lang="es-CO" smtClean="0"/>
              <a:t>7/05/2026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D9E587-AA08-45AD-84EB-6093EF1E066C}" type="slidenum">
              <a:rPr lang="es-CO" smtClean="0"/>
              <a:t>‹Nº›</a:t>
            </a:fld>
            <a:endParaRPr lang="es-CO"/>
          </a:p>
        </p:txBody>
      </p:sp>
    </p:spTree>
    <p:extLst>
      <p:ext uri="{BB962C8B-B14F-4D97-AF65-F5344CB8AC3E}">
        <p14:creationId xmlns:p14="http://schemas.microsoft.com/office/powerpoint/2010/main" val="1258371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CDD9E587-AA08-45AD-84EB-6093EF1E066C}" type="slidenum">
              <a:rPr lang="es-CO" smtClean="0"/>
              <a:t>33</a:t>
            </a:fld>
            <a:endParaRPr lang="es-CO"/>
          </a:p>
        </p:txBody>
      </p:sp>
    </p:spTree>
    <p:extLst>
      <p:ext uri="{BB962C8B-B14F-4D97-AF65-F5344CB8AC3E}">
        <p14:creationId xmlns:p14="http://schemas.microsoft.com/office/powerpoint/2010/main" val="2789480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CDD9E587-AA08-45AD-84EB-6093EF1E066C}" type="slidenum">
              <a:rPr lang="es-CO" smtClean="0"/>
              <a:t>34</a:t>
            </a:fld>
            <a:endParaRPr lang="es-CO"/>
          </a:p>
        </p:txBody>
      </p:sp>
    </p:spTree>
    <p:extLst>
      <p:ext uri="{BB962C8B-B14F-4D97-AF65-F5344CB8AC3E}">
        <p14:creationId xmlns:p14="http://schemas.microsoft.com/office/powerpoint/2010/main" val="1481848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CDD9E587-AA08-45AD-84EB-6093EF1E066C}" type="slidenum">
              <a:rPr lang="es-CO" smtClean="0"/>
              <a:t>35</a:t>
            </a:fld>
            <a:endParaRPr lang="es-CO"/>
          </a:p>
        </p:txBody>
      </p:sp>
    </p:spTree>
    <p:extLst>
      <p:ext uri="{BB962C8B-B14F-4D97-AF65-F5344CB8AC3E}">
        <p14:creationId xmlns:p14="http://schemas.microsoft.com/office/powerpoint/2010/main" val="3525510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CDD9E587-AA08-45AD-84EB-6093EF1E066C}" type="slidenum">
              <a:rPr lang="es-CO" smtClean="0"/>
              <a:t>36</a:t>
            </a:fld>
            <a:endParaRPr lang="es-CO"/>
          </a:p>
        </p:txBody>
      </p:sp>
    </p:spTree>
    <p:extLst>
      <p:ext uri="{BB962C8B-B14F-4D97-AF65-F5344CB8AC3E}">
        <p14:creationId xmlns:p14="http://schemas.microsoft.com/office/powerpoint/2010/main" val="2794436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CDD9E587-AA08-45AD-84EB-6093EF1E066C}" type="slidenum">
              <a:rPr lang="es-CO" smtClean="0"/>
              <a:t>37</a:t>
            </a:fld>
            <a:endParaRPr lang="es-CO"/>
          </a:p>
        </p:txBody>
      </p:sp>
    </p:spTree>
    <p:extLst>
      <p:ext uri="{BB962C8B-B14F-4D97-AF65-F5344CB8AC3E}">
        <p14:creationId xmlns:p14="http://schemas.microsoft.com/office/powerpoint/2010/main" val="3364801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CDD9E587-AA08-45AD-84EB-6093EF1E066C}" type="slidenum">
              <a:rPr lang="es-CO" smtClean="0"/>
              <a:t>55</a:t>
            </a:fld>
            <a:endParaRPr lang="es-CO"/>
          </a:p>
        </p:txBody>
      </p:sp>
    </p:spTree>
    <p:extLst>
      <p:ext uri="{BB962C8B-B14F-4D97-AF65-F5344CB8AC3E}">
        <p14:creationId xmlns:p14="http://schemas.microsoft.com/office/powerpoint/2010/main" val="1582565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E3795-159F-5062-92A0-6E9DED75400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ACD4370-1491-DF05-6069-29ACC39FC07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280F2E4-7F54-4CD3-A447-BB1A68EDD2F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5C94BDC-4AC7-64B5-39C1-2F223C95A59D}"/>
              </a:ext>
            </a:extLst>
          </p:cNvPr>
          <p:cNvSpPr>
            <a:spLocks noGrp="1"/>
          </p:cNvSpPr>
          <p:nvPr>
            <p:ph type="sldNum" sz="quarter" idx="5"/>
          </p:nvPr>
        </p:nvSpPr>
        <p:spPr/>
        <p:txBody>
          <a:bodyPr/>
          <a:lstStyle/>
          <a:p>
            <a:fld id="{CDD9E587-AA08-45AD-84EB-6093EF1E066C}" type="slidenum">
              <a:rPr lang="es-CO" smtClean="0"/>
              <a:t>56</a:t>
            </a:fld>
            <a:endParaRPr lang="es-CO"/>
          </a:p>
        </p:txBody>
      </p:sp>
    </p:spTree>
    <p:extLst>
      <p:ext uri="{BB962C8B-B14F-4D97-AF65-F5344CB8AC3E}">
        <p14:creationId xmlns:p14="http://schemas.microsoft.com/office/powerpoint/2010/main" val="64359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F55C4-21A7-3E85-34E5-3D05F7DD727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6AAB27D-8DF7-EA7F-25CB-D0B151CF663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AAD23E1-CB04-C957-3518-CD6913239A1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774CEB4-4A2F-4CDD-7D30-3B62C3D5FE43}"/>
              </a:ext>
            </a:extLst>
          </p:cNvPr>
          <p:cNvSpPr>
            <a:spLocks noGrp="1"/>
          </p:cNvSpPr>
          <p:nvPr>
            <p:ph type="sldNum" sz="quarter" idx="5"/>
          </p:nvPr>
        </p:nvSpPr>
        <p:spPr/>
        <p:txBody>
          <a:bodyPr/>
          <a:lstStyle/>
          <a:p>
            <a:fld id="{CDD9E587-AA08-45AD-84EB-6093EF1E066C}" type="slidenum">
              <a:rPr lang="es-CO" smtClean="0"/>
              <a:t>57</a:t>
            </a:fld>
            <a:endParaRPr lang="es-CO"/>
          </a:p>
        </p:txBody>
      </p:sp>
    </p:spTree>
    <p:extLst>
      <p:ext uri="{BB962C8B-B14F-4D97-AF65-F5344CB8AC3E}">
        <p14:creationId xmlns:p14="http://schemas.microsoft.com/office/powerpoint/2010/main" val="2965052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9A864C-F8EA-1600-F851-E10C2602F23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39BA73B3-B5C5-95AF-3096-62C86747CB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BE330ED7-B215-D348-6BA6-A95144A1008A}"/>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5" name="Marcador de pie de página 4">
            <a:extLst>
              <a:ext uri="{FF2B5EF4-FFF2-40B4-BE49-F238E27FC236}">
                <a16:creationId xmlns:a16="http://schemas.microsoft.com/office/drawing/2014/main" id="{7168244E-AE57-1C3A-7664-A6025F51748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8B7BA99-DA1C-768E-8284-361365AD8A28}"/>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542898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43B2D-2052-6678-17AD-993BC01FC85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7C06389-3BE6-BA96-43BF-08FE0E6763E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1493D45-853D-C29B-F1D1-4C9DD1D948A4}"/>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5" name="Marcador de pie de página 4">
            <a:extLst>
              <a:ext uri="{FF2B5EF4-FFF2-40B4-BE49-F238E27FC236}">
                <a16:creationId xmlns:a16="http://schemas.microsoft.com/office/drawing/2014/main" id="{F832A587-85A2-60EE-D700-EA505C55823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AEEDFA8-4FD6-0B72-E0C3-98364559404B}"/>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367214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DD274C-C611-1E98-E559-70F7E5125EC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E6EC376-8A3E-615D-1399-4B545F4988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A5182A8-8C4E-CE95-FF5E-52CDD90C67D2}"/>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5" name="Marcador de pie de página 4">
            <a:extLst>
              <a:ext uri="{FF2B5EF4-FFF2-40B4-BE49-F238E27FC236}">
                <a16:creationId xmlns:a16="http://schemas.microsoft.com/office/drawing/2014/main" id="{75F08E12-77E3-CDA3-66DC-8BE302EC8DD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ECEF861-28FB-6D07-7A81-23721D0E0046}"/>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4051667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D2BDE5-27A7-D144-DF07-C2308A438DF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1C98117-C39E-6740-AEDD-59E0B1D82E9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D721E48E-99D3-7070-CB8F-B899B3E436A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C89953BF-FDF2-F5B4-5069-FBD09CCA4D46}"/>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6" name="Marcador de pie de página 5">
            <a:extLst>
              <a:ext uri="{FF2B5EF4-FFF2-40B4-BE49-F238E27FC236}">
                <a16:creationId xmlns:a16="http://schemas.microsoft.com/office/drawing/2014/main" id="{2F42E097-5078-F4EC-6961-27F828D376D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743BFD29-CEC4-EF2B-2BDB-500267BDDD36}"/>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1945873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BCBB1C-CD74-F4E9-BCFA-58F63E2F8E5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1AEFD49-E2BD-AC87-7865-D412B2530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4A25646-25D1-4FAC-1076-BE750C30790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C7719F2A-3369-2365-3E0E-E46B200671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AD9D872-7168-7D86-0A12-FA0588AC757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C95295BC-93FC-2A49-FDF1-D2C62BC02489}"/>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8" name="Marcador de pie de página 7">
            <a:extLst>
              <a:ext uri="{FF2B5EF4-FFF2-40B4-BE49-F238E27FC236}">
                <a16:creationId xmlns:a16="http://schemas.microsoft.com/office/drawing/2014/main" id="{3A10F9ED-1EAC-2CBB-596B-54A6D74F9C4D}"/>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A7BF7F2-02E8-45EE-B6C0-A780BD36F1A0}"/>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578186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B9C82-2988-B306-94EC-1529B3AA164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AD7ADF82-C5AA-D777-FFA7-F7AEA51514BF}"/>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4" name="Marcador de pie de página 3">
            <a:extLst>
              <a:ext uri="{FF2B5EF4-FFF2-40B4-BE49-F238E27FC236}">
                <a16:creationId xmlns:a16="http://schemas.microsoft.com/office/drawing/2014/main" id="{07739483-32CF-F0F6-EFEC-7737496E33AA}"/>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6F23132A-EDDB-1A35-F4CB-38D9E57A9B83}"/>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231707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5CD1A31-75FA-7F64-FC1B-40DDE07AEDD9}"/>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3" name="Marcador de pie de página 2">
            <a:extLst>
              <a:ext uri="{FF2B5EF4-FFF2-40B4-BE49-F238E27FC236}">
                <a16:creationId xmlns:a16="http://schemas.microsoft.com/office/drawing/2014/main" id="{59810BFD-FA13-222B-D6C1-3DA170330949}"/>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F5E153E5-DEDC-F5E3-D257-2C1520756DAA}"/>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3988236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74E326-A24C-9CF1-82FD-6E251F0C498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6E3B171-7265-5839-1DF4-A07071A1F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96226A4F-A282-7389-9862-AFF67DC4CA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F979A7B-E55B-5E1A-3EB1-313F6666B0D3}"/>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6" name="Marcador de pie de página 5">
            <a:extLst>
              <a:ext uri="{FF2B5EF4-FFF2-40B4-BE49-F238E27FC236}">
                <a16:creationId xmlns:a16="http://schemas.microsoft.com/office/drawing/2014/main" id="{396BB930-2DFE-DA85-4FCE-83FD8EEFEF5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F887561-6946-2870-AEE4-141BC382CA42}"/>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1944449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D4EB51-A76D-10DA-043C-715FE6ECD34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195694B-6ED4-24BE-020F-E8CDE690F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3758D9AC-9B81-618C-E595-02E9D0682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D1AE766-A89D-9B85-0121-93E32147FFDF}"/>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6" name="Marcador de pie de página 5">
            <a:extLst>
              <a:ext uri="{FF2B5EF4-FFF2-40B4-BE49-F238E27FC236}">
                <a16:creationId xmlns:a16="http://schemas.microsoft.com/office/drawing/2014/main" id="{22A9D144-9C53-5B61-6101-C408F7A7A078}"/>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9A26EF8-31D4-64E3-311F-276FCDA413AC}"/>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1072957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806B39-C413-52D0-5B11-AB32D57ED05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2CEFD4A-6E38-09E8-CABB-1AD52F21E15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C3439A0-4FA4-6AB7-457F-55E57B7CEC82}"/>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5" name="Marcador de pie de página 4">
            <a:extLst>
              <a:ext uri="{FF2B5EF4-FFF2-40B4-BE49-F238E27FC236}">
                <a16:creationId xmlns:a16="http://schemas.microsoft.com/office/drawing/2014/main" id="{3A05881D-8431-72CE-5D82-9EC43BD9F4A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3EE81FE-8E24-B454-E748-A2D4A408532A}"/>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2377322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5420FFD-179B-FE59-C1FD-11BE7E1C027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DC6FFDD-9A22-D7AC-C0C6-F774240A28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6651D38-CF2D-BABD-4BB2-961960313909}"/>
              </a:ext>
            </a:extLst>
          </p:cNvPr>
          <p:cNvSpPr>
            <a:spLocks noGrp="1"/>
          </p:cNvSpPr>
          <p:nvPr>
            <p:ph type="dt" sz="half" idx="10"/>
          </p:nvPr>
        </p:nvSpPr>
        <p:spPr/>
        <p:txBody>
          <a:bodyPr/>
          <a:lstStyle/>
          <a:p>
            <a:fld id="{69600C8A-5A11-4C9D-9813-960BC9037E46}" type="datetimeFigureOut">
              <a:rPr lang="es-CO" smtClean="0"/>
              <a:t>7/05/2026</a:t>
            </a:fld>
            <a:endParaRPr lang="es-CO"/>
          </a:p>
        </p:txBody>
      </p:sp>
      <p:sp>
        <p:nvSpPr>
          <p:cNvPr id="5" name="Marcador de pie de página 4">
            <a:extLst>
              <a:ext uri="{FF2B5EF4-FFF2-40B4-BE49-F238E27FC236}">
                <a16:creationId xmlns:a16="http://schemas.microsoft.com/office/drawing/2014/main" id="{42A322E3-6ACD-BDBB-2788-8AB585F3B81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2CB4590-0F14-6D3C-8578-A3318D4EDF9E}"/>
              </a:ext>
            </a:extLst>
          </p:cNvPr>
          <p:cNvSpPr>
            <a:spLocks noGrp="1"/>
          </p:cNvSpPr>
          <p:nvPr>
            <p:ph type="sldNum" sz="quarter" idx="12"/>
          </p:nvPr>
        </p:nvSpPr>
        <p:spPr/>
        <p:txBody>
          <a:bodyPr/>
          <a:lstStyle/>
          <a:p>
            <a:fld id="{B523D6B8-9ACE-4558-A7C5-B54B1A6CDB67}" type="slidenum">
              <a:rPr lang="es-CO" smtClean="0"/>
              <a:t>‹Nº›</a:t>
            </a:fld>
            <a:endParaRPr lang="es-CO"/>
          </a:p>
        </p:txBody>
      </p:sp>
    </p:spTree>
    <p:extLst>
      <p:ext uri="{BB962C8B-B14F-4D97-AF65-F5344CB8AC3E}">
        <p14:creationId xmlns:p14="http://schemas.microsoft.com/office/powerpoint/2010/main" val="150177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DD41AAA-B884-790B-68EA-E5FF452CFE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1E7E1C7-450D-8F02-F452-1575712535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C5315EF-0F0A-3620-9620-D2E0303895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600C8A-5A11-4C9D-9813-960BC9037E46}" type="datetimeFigureOut">
              <a:rPr lang="es-CO" smtClean="0"/>
              <a:t>7/05/2026</a:t>
            </a:fld>
            <a:endParaRPr lang="es-CO"/>
          </a:p>
        </p:txBody>
      </p:sp>
      <p:sp>
        <p:nvSpPr>
          <p:cNvPr id="5" name="Marcador de pie de página 4">
            <a:extLst>
              <a:ext uri="{FF2B5EF4-FFF2-40B4-BE49-F238E27FC236}">
                <a16:creationId xmlns:a16="http://schemas.microsoft.com/office/drawing/2014/main" id="{6A5CE255-C655-A7EA-B8D2-0666418ED4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67BA3926-DD3E-26CA-8BF0-214D13FD50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3D6B8-9ACE-4558-A7C5-B54B1A6CDB67}" type="slidenum">
              <a:rPr lang="es-CO" smtClean="0"/>
              <a:t>‹Nº›</a:t>
            </a:fld>
            <a:endParaRPr lang="es-CO"/>
          </a:p>
        </p:txBody>
      </p:sp>
    </p:spTree>
    <p:extLst>
      <p:ext uri="{BB962C8B-B14F-4D97-AF65-F5344CB8AC3E}">
        <p14:creationId xmlns:p14="http://schemas.microsoft.com/office/powerpoint/2010/main" val="1043351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wmf"/><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3.wm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image" Target="../media/image3.w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3.w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3.w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png"/><Relationship Id="rId7" Type="http://schemas.openxmlformats.org/officeDocument/2006/relationships/image" Target="../media/image22.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2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png"/><Relationship Id="rId7" Type="http://schemas.openxmlformats.org/officeDocument/2006/relationships/image" Target="../media/image30.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3.wmf"/></Relationships>
</file>

<file path=ppt/slides/_rels/slide2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2.png"/><Relationship Id="rId7" Type="http://schemas.openxmlformats.org/officeDocument/2006/relationships/image" Target="../media/image34.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wmf"/></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wmf"/></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wmf"/></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wmf"/></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43.jpg"/><Relationship Id="rId5" Type="http://schemas.openxmlformats.org/officeDocument/2006/relationships/image" Target="../media/image42.jpeg"/><Relationship Id="rId4" Type="http://schemas.openxmlformats.org/officeDocument/2006/relationships/image" Target="../media/image3.wmf"/></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image" Target="../media/image3.wmf"/><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image" Target="../media/image3.wmf"/><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image" Target="../media/image3.wmf"/><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image" Target="../media/image3.wmf"/><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9.xml"/><Relationship Id="rId5" Type="http://schemas.openxmlformats.org/officeDocument/2006/relationships/image" Target="../media/image3.wmf"/><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chart" Target="../charts/chart10.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clipboard/media/image4.png"/><Relationship Id="rId4" Type="http://schemas.microsoft.com/office/2014/relationships/chartEx" Target="../charts/chartEx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clipboard/media/image4.png"/><Relationship Id="rId4" Type="http://schemas.microsoft.com/office/2014/relationships/chartEx" Target="../charts/chartEx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hart" Target="../charts/chart11.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clipboard/media/image4.png"/><Relationship Id="rId4" Type="http://schemas.microsoft.com/office/2014/relationships/chartEx" Target="../charts/chartEx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clipboard/media/image4.png"/><Relationship Id="rId4" Type="http://schemas.microsoft.com/office/2014/relationships/chartEx" Target="../charts/chartEx4.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hart" Target="../charts/chart12.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clipboard/media/image4.png"/><Relationship Id="rId4" Type="http://schemas.microsoft.com/office/2014/relationships/chartEx" Target="../charts/chartEx5.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chart" Target="../charts/chart13.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chart" Target="../charts/chart14.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chart" Target="../charts/chart15.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chart" Target="../charts/chart16.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52.jpe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54.jpe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7.jpeg"/><Relationship Id="rId4" Type="http://schemas.openxmlformats.org/officeDocument/2006/relationships/image" Target="../media/image56.jpe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58.jpe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61.jpeg"/><Relationship Id="rId4" Type="http://schemas.openxmlformats.org/officeDocument/2006/relationships/image" Target="../media/image60.jpe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BA0CE-F7E4-F4D2-BD83-B0BD47D36AB6}"/>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320C9FD-288C-2E6D-E68D-3ABD7A959DA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777751F-6ECC-7335-47E9-D22C93ACACA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29F0F3D3-4164-DB20-49C4-253A8D79E69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675B93D-32B4-C6CD-C416-1DDED817EA7F}"/>
              </a:ext>
            </a:extLst>
          </p:cNvPr>
          <p:cNvSpPr/>
          <p:nvPr/>
        </p:nvSpPr>
        <p:spPr>
          <a:xfrm>
            <a:off x="6233160" y="442141"/>
            <a:ext cx="5015058"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VIGENCIA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98BEEE7-A5D2-B289-8884-AAADEE97E86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5DADE13-E94C-9CA9-C42B-35F74515D8A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AD27601-1135-1434-1C93-A59FF0F173DC}"/>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C3DB8220-4648-7B3F-1EEB-EA94EC811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Rectángulo 3">
            <a:extLst>
              <a:ext uri="{FF2B5EF4-FFF2-40B4-BE49-F238E27FC236}">
                <a16:creationId xmlns:a16="http://schemas.microsoft.com/office/drawing/2014/main" id="{DD5CC550-B046-F93A-4D56-D0DE38231BC5}"/>
              </a:ext>
            </a:extLst>
          </p:cNvPr>
          <p:cNvSpPr/>
          <p:nvPr/>
        </p:nvSpPr>
        <p:spPr>
          <a:xfrm>
            <a:off x="683584" y="1658384"/>
            <a:ext cx="10763242" cy="3816429"/>
          </a:xfrm>
          <a:prstGeom prst="rect">
            <a:avLst/>
          </a:prstGeom>
          <a:noFill/>
        </p:spPr>
        <p:txBody>
          <a:bodyPr wrap="square" lIns="91440" tIns="45720" rIns="91440" bIns="45720">
            <a:spAutoFit/>
          </a:bodyPr>
          <a:lstStyle/>
          <a:p>
            <a:pPr algn="ctr"/>
            <a:r>
              <a:rPr lang="es-CO" sz="3200" b="1" dirty="0">
                <a:latin typeface="Cavolini" panose="03000502040302020204" pitchFamily="66" charset="0"/>
                <a:cs typeface="Cavolini" panose="03000502040302020204" pitchFamily="66" charset="0"/>
              </a:rPr>
              <a:t>E.S.E. HOSPITAL SAN JUAN DE CIMITARRA</a:t>
            </a:r>
          </a:p>
          <a:p>
            <a:pPr algn="ctr"/>
            <a:r>
              <a:rPr lang="es-CO" sz="3200" b="1" dirty="0">
                <a:latin typeface="Cavolini" panose="03000502040302020204" pitchFamily="66" charset="0"/>
                <a:cs typeface="Cavolini" panose="03000502040302020204" pitchFamily="66" charset="0"/>
              </a:rPr>
              <a:t> </a:t>
            </a:r>
            <a:endParaRPr lang="es-CO" sz="3200" dirty="0">
              <a:latin typeface="Cavolini" panose="03000502040302020204" pitchFamily="66" charset="0"/>
              <a:cs typeface="Cavolini" panose="03000502040302020204" pitchFamily="66" charset="0"/>
            </a:endParaRPr>
          </a:p>
          <a:p>
            <a:pPr algn="ctr"/>
            <a:r>
              <a:rPr lang="es-CO" sz="3200" b="1" dirty="0">
                <a:latin typeface="Cavolini" panose="03000502040302020204" pitchFamily="66" charset="0"/>
                <a:cs typeface="Cavolini" panose="03000502040302020204" pitchFamily="66" charset="0"/>
              </a:rPr>
              <a:t>RENDICIÓN DE CUENTAS</a:t>
            </a:r>
            <a:endParaRPr lang="es-CO" sz="3200" dirty="0">
              <a:latin typeface="Cavolini" panose="03000502040302020204" pitchFamily="66" charset="0"/>
              <a:cs typeface="Cavolini" panose="03000502040302020204" pitchFamily="66" charset="0"/>
            </a:endParaRPr>
          </a:p>
          <a:p>
            <a:pPr algn="ctr"/>
            <a:r>
              <a:rPr lang="es-CO" sz="3200" b="1" dirty="0">
                <a:latin typeface="Cavolini" panose="03000502040302020204" pitchFamily="66" charset="0"/>
                <a:cs typeface="Cavolini" panose="03000502040302020204" pitchFamily="66" charset="0"/>
              </a:rPr>
              <a:t>VIGENCIA</a:t>
            </a:r>
            <a:endParaRPr lang="es-CO" sz="3200" dirty="0">
              <a:latin typeface="Cavolini" panose="03000502040302020204" pitchFamily="66" charset="0"/>
              <a:cs typeface="Cavolini" panose="03000502040302020204" pitchFamily="66" charset="0"/>
            </a:endParaRPr>
          </a:p>
          <a:p>
            <a:pPr algn="ctr"/>
            <a:r>
              <a:rPr lang="es-CO" sz="3200" b="1" dirty="0">
                <a:latin typeface="Cavolini" panose="03000502040302020204" pitchFamily="66" charset="0"/>
                <a:cs typeface="Cavolini" panose="03000502040302020204" pitchFamily="66" charset="0"/>
              </a:rPr>
              <a:t>2025</a:t>
            </a:r>
          </a:p>
          <a:p>
            <a:pPr algn="ctr"/>
            <a:endParaRPr lang="es-CO" sz="3200" dirty="0">
              <a:latin typeface="Cavolini" panose="03000502040302020204" pitchFamily="66" charset="0"/>
              <a:cs typeface="Cavolini" panose="03000502040302020204" pitchFamily="66" charset="0"/>
            </a:endParaRPr>
          </a:p>
          <a:p>
            <a:pPr algn="ctr"/>
            <a:r>
              <a:rPr lang="es-CO" sz="3200" b="1" dirty="0">
                <a:latin typeface="Cavolini" panose="03000502040302020204" pitchFamily="66" charset="0"/>
                <a:cs typeface="Cavolini" panose="03000502040302020204" pitchFamily="66" charset="0"/>
              </a:rPr>
              <a:t>DRA. LILIAM BEATRIZ SMITH SANCHEZ MURILLO</a:t>
            </a:r>
            <a:r>
              <a:rPr lang="es-ES" sz="3200" b="1" dirty="0">
                <a:latin typeface="Cavolini" panose="03000502040302020204" pitchFamily="66" charset="0"/>
                <a:cs typeface="Cavolini" panose="03000502040302020204" pitchFamily="66" charset="0"/>
              </a:rPr>
              <a:t>      </a:t>
            </a:r>
            <a:r>
              <a:rPr lang="es-ES" b="1" dirty="0"/>
              <a:t>        </a:t>
            </a:r>
            <a:endParaRPr lang="es-CO" dirty="0"/>
          </a:p>
          <a:p>
            <a:r>
              <a:rPr lang="es-CO" dirty="0"/>
              <a:t> </a:t>
            </a:r>
          </a:p>
        </p:txBody>
      </p:sp>
      <p:sp>
        <p:nvSpPr>
          <p:cNvPr id="9" name="CuadroTexto 19">
            <a:extLst>
              <a:ext uri="{FF2B5EF4-FFF2-40B4-BE49-F238E27FC236}">
                <a16:creationId xmlns:a16="http://schemas.microsoft.com/office/drawing/2014/main" id="{FD93AA06-D67B-E55A-8A4D-3FCE32E0CD43}"/>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2668973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386117" y="2561334"/>
            <a:ext cx="4052115" cy="1372774"/>
            <a:chOff x="0" y="-66675"/>
            <a:chExt cx="8104229" cy="2745546"/>
          </a:xfrm>
        </p:grpSpPr>
        <p:sp>
          <p:nvSpPr>
            <p:cNvPr id="3" name="TextBox 3"/>
            <p:cNvSpPr txBox="1"/>
            <p:nvPr/>
          </p:nvSpPr>
          <p:spPr>
            <a:xfrm>
              <a:off x="0" y="-66675"/>
              <a:ext cx="8104229" cy="727122"/>
            </a:xfrm>
            <a:prstGeom prst="rect">
              <a:avLst/>
            </a:prstGeom>
          </p:spPr>
          <p:txBody>
            <a:bodyPr lIns="0" tIns="0" rIns="0" bIns="0" rtlCol="0" anchor="t">
              <a:spAutoFit/>
            </a:bodyPr>
            <a:lstStyle/>
            <a:p>
              <a:pPr algn="r">
                <a:lnSpc>
                  <a:spcPts val="3135"/>
                </a:lnSpc>
                <a:spcBef>
                  <a:spcPct val="0"/>
                </a:spcBef>
              </a:pPr>
              <a:r>
                <a:rPr lang="en-US" sz="2239" b="1" dirty="0" err="1">
                  <a:solidFill>
                    <a:srgbClr val="132E34"/>
                  </a:solidFill>
                  <a:latin typeface="DM Sans Bold"/>
                  <a:ea typeface="DM Sans Bold"/>
                  <a:cs typeface="DM Sans Bold"/>
                  <a:sym typeface="DM Sans Bold"/>
                </a:rPr>
                <a:t>Trabajo</a:t>
              </a:r>
              <a:r>
                <a:rPr lang="en-US" sz="2239" b="1" dirty="0">
                  <a:solidFill>
                    <a:srgbClr val="132E34"/>
                  </a:solidFill>
                  <a:latin typeface="DM Sans Bold"/>
                  <a:ea typeface="DM Sans Bold"/>
                  <a:cs typeface="DM Sans Bold"/>
                  <a:sym typeface="DM Sans Bold"/>
                </a:rPr>
                <a:t> </a:t>
              </a:r>
              <a:r>
                <a:rPr lang="en-US" sz="2239" b="1" dirty="0" err="1">
                  <a:solidFill>
                    <a:srgbClr val="132E34"/>
                  </a:solidFill>
                  <a:latin typeface="DM Sans Bold"/>
                  <a:ea typeface="DM Sans Bold"/>
                  <a:cs typeface="DM Sans Bold"/>
                  <a:sym typeface="DM Sans Bold"/>
                </a:rPr>
                <a:t>en</a:t>
              </a:r>
              <a:r>
                <a:rPr lang="en-US" sz="2239" b="1" dirty="0">
                  <a:solidFill>
                    <a:srgbClr val="132E34"/>
                  </a:solidFill>
                  <a:latin typeface="DM Sans Bold"/>
                  <a:ea typeface="DM Sans Bold"/>
                  <a:cs typeface="DM Sans Bold"/>
                  <a:sym typeface="DM Sans Bold"/>
                </a:rPr>
                <a:t> </a:t>
              </a:r>
              <a:r>
                <a:rPr lang="en-US" sz="2239" b="1" dirty="0" err="1">
                  <a:solidFill>
                    <a:srgbClr val="132E34"/>
                  </a:solidFill>
                  <a:latin typeface="DM Sans Bold"/>
                  <a:ea typeface="DM Sans Bold"/>
                  <a:cs typeface="DM Sans Bold"/>
                  <a:sym typeface="DM Sans Bold"/>
                </a:rPr>
                <a:t>equipo</a:t>
              </a:r>
              <a:r>
                <a:rPr lang="en-US" sz="2239" b="1" dirty="0">
                  <a:solidFill>
                    <a:srgbClr val="132E34"/>
                  </a:solidFill>
                  <a:latin typeface="DM Sans Bold"/>
                  <a:ea typeface="DM Sans Bold"/>
                  <a:cs typeface="DM Sans Bold"/>
                  <a:sym typeface="DM Sans Bold"/>
                </a:rPr>
                <a:t>: </a:t>
              </a:r>
            </a:p>
          </p:txBody>
        </p:sp>
        <p:sp>
          <p:nvSpPr>
            <p:cNvPr id="4" name="TextBox 4"/>
            <p:cNvSpPr txBox="1"/>
            <p:nvPr/>
          </p:nvSpPr>
          <p:spPr>
            <a:xfrm>
              <a:off x="0" y="974302"/>
              <a:ext cx="8104229" cy="1704569"/>
            </a:xfrm>
            <a:prstGeom prst="rect">
              <a:avLst/>
            </a:prstGeom>
          </p:spPr>
          <p:txBody>
            <a:bodyPr lIns="0" tIns="0" rIns="0" bIns="0" rtlCol="0" anchor="t">
              <a:spAutoFit/>
            </a:bodyPr>
            <a:lstStyle/>
            <a:p>
              <a:pPr algn="just">
                <a:lnSpc>
                  <a:spcPts val="1668"/>
                </a:lnSpc>
                <a:spcBef>
                  <a:spcPct val="0"/>
                </a:spcBef>
              </a:pPr>
              <a:r>
                <a:rPr lang="en-US" sz="1191" dirty="0">
                  <a:solidFill>
                    <a:srgbClr val="000000"/>
                  </a:solidFill>
                  <a:latin typeface="DM Sans"/>
                  <a:ea typeface="DM Sans"/>
                  <a:cs typeface="DM Sans"/>
                  <a:sym typeface="DM Sans"/>
                </a:rPr>
                <a:t>Es </a:t>
              </a:r>
              <a:r>
                <a:rPr lang="es-CO" sz="1191" dirty="0">
                  <a:solidFill>
                    <a:srgbClr val="000000"/>
                  </a:solidFill>
                  <a:latin typeface="DM Sans"/>
                  <a:ea typeface="DM Sans"/>
                  <a:cs typeface="DM Sans"/>
                  <a:sym typeface="DM Sans"/>
                </a:rPr>
                <a:t>compartir conocimientos, experiencias y esfuerzo, aportando lo mejor de cada uno y asumiendo responsabilidades para la consecución de un objetivo común. </a:t>
              </a:r>
            </a:p>
          </p:txBody>
        </p:sp>
      </p:grpSp>
      <p:grpSp>
        <p:nvGrpSpPr>
          <p:cNvPr id="5" name="Group 5"/>
          <p:cNvGrpSpPr/>
          <p:nvPr/>
        </p:nvGrpSpPr>
        <p:grpSpPr>
          <a:xfrm>
            <a:off x="685800" y="3124110"/>
            <a:ext cx="3611329" cy="1587874"/>
            <a:chOff x="0" y="-66675"/>
            <a:chExt cx="7222657" cy="3175749"/>
          </a:xfrm>
        </p:grpSpPr>
        <p:sp>
          <p:nvSpPr>
            <p:cNvPr id="6" name="TextBox 6"/>
            <p:cNvSpPr txBox="1"/>
            <p:nvPr/>
          </p:nvSpPr>
          <p:spPr>
            <a:xfrm>
              <a:off x="0" y="-66675"/>
              <a:ext cx="7222657" cy="748796"/>
            </a:xfrm>
            <a:prstGeom prst="rect">
              <a:avLst/>
            </a:prstGeom>
          </p:spPr>
          <p:txBody>
            <a:bodyPr lIns="0" tIns="0" rIns="0" bIns="0" rtlCol="0" anchor="t">
              <a:spAutoFit/>
            </a:bodyPr>
            <a:lstStyle/>
            <a:p>
              <a:pPr>
                <a:lnSpc>
                  <a:spcPts val="3194"/>
                </a:lnSpc>
                <a:spcBef>
                  <a:spcPct val="0"/>
                </a:spcBef>
              </a:pPr>
              <a:endParaRPr lang="en-US" sz="2281" b="1" dirty="0">
                <a:solidFill>
                  <a:srgbClr val="132E34"/>
                </a:solidFill>
                <a:latin typeface="DM Sans Bold"/>
                <a:ea typeface="DM Sans Bold"/>
                <a:cs typeface="DM Sans Bold"/>
                <a:sym typeface="DM Sans Bold"/>
              </a:endParaRPr>
            </a:p>
          </p:txBody>
        </p:sp>
        <p:sp>
          <p:nvSpPr>
            <p:cNvPr id="7" name="TextBox 7"/>
            <p:cNvSpPr txBox="1"/>
            <p:nvPr/>
          </p:nvSpPr>
          <p:spPr>
            <a:xfrm>
              <a:off x="0" y="968487"/>
              <a:ext cx="7222657" cy="2140587"/>
            </a:xfrm>
            <a:prstGeom prst="rect">
              <a:avLst/>
            </a:prstGeom>
          </p:spPr>
          <p:txBody>
            <a:bodyPr lIns="0" tIns="0" rIns="0" bIns="0" rtlCol="0" anchor="t">
              <a:spAutoFit/>
            </a:bodyPr>
            <a:lstStyle/>
            <a:p>
              <a:pPr algn="just">
                <a:lnSpc>
                  <a:spcPts val="1668"/>
                </a:lnSpc>
                <a:spcBef>
                  <a:spcPct val="0"/>
                </a:spcBef>
              </a:pPr>
              <a:r>
                <a:rPr lang="en-US" sz="1191" dirty="0" err="1">
                  <a:solidFill>
                    <a:srgbClr val="000000"/>
                  </a:solidFill>
                  <a:latin typeface="DM Sans"/>
                  <a:ea typeface="DM Sans"/>
                  <a:cs typeface="DM Sans"/>
                  <a:sym typeface="DM Sans"/>
                </a:rPr>
                <a:t>Importancia</a:t>
              </a:r>
              <a:r>
                <a:rPr lang="en-US" sz="1191" dirty="0">
                  <a:solidFill>
                    <a:srgbClr val="000000"/>
                  </a:solidFill>
                  <a:latin typeface="DM Sans"/>
                  <a:ea typeface="DM Sans"/>
                  <a:cs typeface="DM Sans"/>
                  <a:sym typeface="DM Sans"/>
                </a:rPr>
                <a:t> del </a:t>
              </a:r>
              <a:r>
                <a:rPr lang="en-US" sz="1191" dirty="0" err="1">
                  <a:solidFill>
                    <a:srgbClr val="000000"/>
                  </a:solidFill>
                  <a:latin typeface="DM Sans"/>
                  <a:ea typeface="DM Sans"/>
                  <a:cs typeface="DM Sans"/>
                  <a:sym typeface="DM Sans"/>
                </a:rPr>
                <a:t>desempeño</a:t>
              </a:r>
              <a:r>
                <a:rPr lang="en-US" sz="1191" dirty="0">
                  <a:solidFill>
                    <a:srgbClr val="000000"/>
                  </a:solidFill>
                  <a:latin typeface="DM Sans"/>
                  <a:ea typeface="DM Sans"/>
                  <a:cs typeface="DM Sans"/>
                  <a:sym typeface="DM Sans"/>
                </a:rPr>
                <a:t> de las </a:t>
              </a:r>
              <a:r>
                <a:rPr lang="en-US" sz="1191" dirty="0" err="1">
                  <a:solidFill>
                    <a:srgbClr val="000000"/>
                  </a:solidFill>
                  <a:latin typeface="DM Sans"/>
                  <a:ea typeface="DM Sans"/>
                  <a:cs typeface="DM Sans"/>
                  <a:sym typeface="DM Sans"/>
                </a:rPr>
                <a:t>funciones</a:t>
              </a:r>
              <a:r>
                <a:rPr lang="en-US" sz="1191" dirty="0">
                  <a:solidFill>
                    <a:srgbClr val="000000"/>
                  </a:solidFill>
                  <a:latin typeface="DM Sans"/>
                  <a:ea typeface="DM Sans"/>
                  <a:cs typeface="DM Sans"/>
                  <a:sym typeface="DM Sans"/>
                </a:rPr>
                <a:t> </a:t>
              </a:r>
              <a:r>
                <a:rPr lang="en-US" sz="1191" dirty="0" err="1">
                  <a:solidFill>
                    <a:srgbClr val="000000"/>
                  </a:solidFill>
                  <a:latin typeface="DM Sans"/>
                  <a:ea typeface="DM Sans"/>
                  <a:cs typeface="DM Sans"/>
                  <a:sym typeface="DM Sans"/>
                </a:rPr>
                <a:t>estar</a:t>
              </a:r>
              <a:r>
                <a:rPr lang="en-US" sz="1191" dirty="0">
                  <a:solidFill>
                    <a:srgbClr val="000000"/>
                  </a:solidFill>
                  <a:latin typeface="DM Sans"/>
                  <a:ea typeface="DM Sans"/>
                  <a:cs typeface="DM Sans"/>
                  <a:sym typeface="DM Sans"/>
                </a:rPr>
                <a:t> </a:t>
              </a:r>
              <a:r>
                <a:rPr lang="en-US" sz="1191" dirty="0" err="1">
                  <a:solidFill>
                    <a:srgbClr val="000000"/>
                  </a:solidFill>
                  <a:latin typeface="DM Sans"/>
                  <a:ea typeface="DM Sans"/>
                  <a:cs typeface="DM Sans"/>
                  <a:sym typeface="DM Sans"/>
                </a:rPr>
                <a:t>dispuesto</a:t>
              </a:r>
              <a:r>
                <a:rPr lang="en-US" sz="1191" dirty="0">
                  <a:solidFill>
                    <a:srgbClr val="000000"/>
                  </a:solidFill>
                  <a:latin typeface="DM Sans"/>
                  <a:ea typeface="DM Sans"/>
                  <a:cs typeface="DM Sans"/>
                  <a:sym typeface="DM Sans"/>
                </a:rPr>
                <a:t> a </a:t>
              </a:r>
              <a:r>
                <a:rPr lang="en-US" sz="1191" dirty="0" err="1">
                  <a:solidFill>
                    <a:srgbClr val="000000"/>
                  </a:solidFill>
                  <a:latin typeface="DM Sans"/>
                  <a:ea typeface="DM Sans"/>
                  <a:cs typeface="DM Sans"/>
                  <a:sym typeface="DM Sans"/>
                </a:rPr>
                <a:t>escuchar</a:t>
              </a:r>
              <a:r>
                <a:rPr lang="en-US" sz="1191" dirty="0">
                  <a:solidFill>
                    <a:srgbClr val="000000"/>
                  </a:solidFill>
                  <a:latin typeface="DM Sans"/>
                  <a:ea typeface="DM Sans"/>
                  <a:cs typeface="DM Sans"/>
                  <a:sym typeface="DM Sans"/>
                </a:rPr>
                <a:t> y </a:t>
              </a:r>
              <a:r>
                <a:rPr lang="en-US" sz="1191" dirty="0" err="1">
                  <a:solidFill>
                    <a:srgbClr val="000000"/>
                  </a:solidFill>
                  <a:latin typeface="DM Sans"/>
                  <a:ea typeface="DM Sans"/>
                  <a:cs typeface="DM Sans"/>
                  <a:sym typeface="DM Sans"/>
                </a:rPr>
                <a:t>Brindar</a:t>
              </a:r>
              <a:r>
                <a:rPr lang="en-US" sz="1191" dirty="0">
                  <a:solidFill>
                    <a:srgbClr val="000000"/>
                  </a:solidFill>
                  <a:latin typeface="DM Sans"/>
                  <a:ea typeface="DM Sans"/>
                  <a:cs typeface="DM Sans"/>
                  <a:sym typeface="DM Sans"/>
                </a:rPr>
                <a:t> </a:t>
              </a:r>
              <a:r>
                <a:rPr lang="en-US" sz="1191" dirty="0" err="1">
                  <a:solidFill>
                    <a:srgbClr val="000000"/>
                  </a:solidFill>
                  <a:latin typeface="DM Sans"/>
                  <a:ea typeface="DM Sans"/>
                  <a:cs typeface="DM Sans"/>
                  <a:sym typeface="DM Sans"/>
                </a:rPr>
                <a:t>ayuda</a:t>
              </a:r>
              <a:r>
                <a:rPr lang="en-US" sz="1191" dirty="0">
                  <a:solidFill>
                    <a:srgbClr val="000000"/>
                  </a:solidFill>
                  <a:latin typeface="DM Sans"/>
                  <a:ea typeface="DM Sans"/>
                  <a:cs typeface="DM Sans"/>
                  <a:sym typeface="DM Sans"/>
                </a:rPr>
                <a:t> al </a:t>
              </a:r>
              <a:r>
                <a:rPr lang="en-US" sz="1191" dirty="0" err="1">
                  <a:solidFill>
                    <a:srgbClr val="000000"/>
                  </a:solidFill>
                  <a:latin typeface="DM Sans"/>
                  <a:ea typeface="DM Sans"/>
                  <a:cs typeface="DM Sans"/>
                  <a:sym typeface="DM Sans"/>
                </a:rPr>
                <a:t>usuario</a:t>
              </a:r>
              <a:r>
                <a:rPr lang="en-US" sz="1191" dirty="0">
                  <a:solidFill>
                    <a:srgbClr val="000000"/>
                  </a:solidFill>
                  <a:latin typeface="DM Sans"/>
                  <a:ea typeface="DM Sans"/>
                  <a:cs typeface="DM Sans"/>
                  <a:sym typeface="DM Sans"/>
                </a:rPr>
                <a:t> y </a:t>
              </a:r>
              <a:r>
                <a:rPr lang="en-US" sz="1191" dirty="0" err="1">
                  <a:solidFill>
                    <a:srgbClr val="000000"/>
                  </a:solidFill>
                  <a:latin typeface="DM Sans"/>
                  <a:ea typeface="DM Sans"/>
                  <a:cs typeface="DM Sans"/>
                  <a:sym typeface="DM Sans"/>
                </a:rPr>
                <a:t>su</a:t>
              </a:r>
              <a:r>
                <a:rPr lang="en-US" sz="1191" dirty="0">
                  <a:solidFill>
                    <a:srgbClr val="000000"/>
                  </a:solidFill>
                  <a:latin typeface="DM Sans"/>
                  <a:ea typeface="DM Sans"/>
                  <a:cs typeface="DM Sans"/>
                  <a:sym typeface="DM Sans"/>
                </a:rPr>
                <a:t> </a:t>
              </a:r>
              <a:r>
                <a:rPr lang="en-US" sz="1191" dirty="0" err="1">
                  <a:solidFill>
                    <a:srgbClr val="000000"/>
                  </a:solidFill>
                  <a:latin typeface="DM Sans"/>
                  <a:ea typeface="DM Sans"/>
                  <a:cs typeface="DM Sans"/>
                  <a:sym typeface="DM Sans"/>
                </a:rPr>
                <a:t>familia</a:t>
              </a:r>
              <a:r>
                <a:rPr lang="en-US" sz="1191" dirty="0">
                  <a:solidFill>
                    <a:srgbClr val="000000"/>
                  </a:solidFill>
                  <a:latin typeface="DM Sans"/>
                  <a:ea typeface="DM Sans"/>
                  <a:cs typeface="DM Sans"/>
                  <a:sym typeface="DM Sans"/>
                </a:rPr>
                <a:t> </a:t>
              </a:r>
              <a:r>
                <a:rPr lang="en-US" sz="1191" dirty="0" err="1">
                  <a:solidFill>
                    <a:srgbClr val="000000"/>
                  </a:solidFill>
                  <a:latin typeface="DM Sans"/>
                  <a:ea typeface="DM Sans"/>
                  <a:cs typeface="DM Sans"/>
                  <a:sym typeface="DM Sans"/>
                </a:rPr>
                <a:t>frente</a:t>
              </a:r>
              <a:r>
                <a:rPr lang="en-US" sz="1191" dirty="0">
                  <a:solidFill>
                    <a:srgbClr val="000000"/>
                  </a:solidFill>
                  <a:latin typeface="DM Sans"/>
                  <a:ea typeface="DM Sans"/>
                  <a:cs typeface="DM Sans"/>
                  <a:sym typeface="DM Sans"/>
                </a:rPr>
                <a:t> a las </a:t>
              </a:r>
              <a:r>
                <a:rPr lang="en-US" sz="1191" dirty="0" err="1">
                  <a:solidFill>
                    <a:srgbClr val="000000"/>
                  </a:solidFill>
                  <a:latin typeface="DM Sans"/>
                  <a:ea typeface="DM Sans"/>
                  <a:cs typeface="DM Sans"/>
                  <a:sym typeface="DM Sans"/>
                </a:rPr>
                <a:t>necesidades</a:t>
              </a:r>
              <a:r>
                <a:rPr lang="en-US" sz="1191" dirty="0">
                  <a:solidFill>
                    <a:srgbClr val="000000"/>
                  </a:solidFill>
                  <a:latin typeface="DM Sans"/>
                  <a:ea typeface="DM Sans"/>
                  <a:cs typeface="DM Sans"/>
                  <a:sym typeface="DM Sans"/>
                </a:rPr>
                <a:t> </a:t>
              </a:r>
              <a:r>
                <a:rPr lang="en-US" sz="1191" dirty="0" err="1">
                  <a:solidFill>
                    <a:srgbClr val="000000"/>
                  </a:solidFill>
                  <a:latin typeface="DM Sans"/>
                  <a:ea typeface="DM Sans"/>
                  <a:cs typeface="DM Sans"/>
                  <a:sym typeface="DM Sans"/>
                </a:rPr>
                <a:t>sociales</a:t>
              </a:r>
              <a:r>
                <a:rPr lang="en-US" sz="1191" dirty="0">
                  <a:solidFill>
                    <a:srgbClr val="000000"/>
                  </a:solidFill>
                  <a:latin typeface="DM Sans"/>
                  <a:ea typeface="DM Sans"/>
                  <a:cs typeface="DM Sans"/>
                  <a:sym typeface="DM Sans"/>
                </a:rPr>
                <a:t> y </a:t>
              </a:r>
              <a:r>
                <a:rPr lang="en-US" sz="1191" dirty="0" err="1">
                  <a:solidFill>
                    <a:srgbClr val="000000"/>
                  </a:solidFill>
                  <a:latin typeface="DM Sans"/>
                  <a:ea typeface="DM Sans"/>
                  <a:cs typeface="DM Sans"/>
                  <a:sym typeface="DM Sans"/>
                </a:rPr>
                <a:t>en</a:t>
              </a:r>
              <a:r>
                <a:rPr lang="en-US" sz="1191" dirty="0">
                  <a:solidFill>
                    <a:srgbClr val="000000"/>
                  </a:solidFill>
                  <a:latin typeface="DM Sans"/>
                  <a:ea typeface="DM Sans"/>
                  <a:cs typeface="DM Sans"/>
                  <a:sym typeface="DM Sans"/>
                </a:rPr>
                <a:t> </a:t>
              </a:r>
              <a:r>
                <a:rPr lang="en-US" sz="1191" dirty="0" err="1">
                  <a:solidFill>
                    <a:srgbClr val="000000"/>
                  </a:solidFill>
                  <a:latin typeface="DM Sans"/>
                  <a:ea typeface="DM Sans"/>
                  <a:cs typeface="DM Sans"/>
                  <a:sym typeface="DM Sans"/>
                </a:rPr>
                <a:t>salud</a:t>
              </a:r>
              <a:r>
                <a:rPr lang="en-US" sz="1191" dirty="0">
                  <a:solidFill>
                    <a:srgbClr val="000000"/>
                  </a:solidFill>
                  <a:latin typeface="DM Sans"/>
                  <a:ea typeface="DM Sans"/>
                  <a:cs typeface="DM Sans"/>
                  <a:sym typeface="DM Sans"/>
                </a:rPr>
                <a:t> que </a:t>
              </a:r>
              <a:r>
                <a:rPr lang="en-US" sz="1191" dirty="0" err="1">
                  <a:solidFill>
                    <a:srgbClr val="000000"/>
                  </a:solidFill>
                  <a:latin typeface="DM Sans"/>
                  <a:ea typeface="DM Sans"/>
                  <a:cs typeface="DM Sans"/>
                  <a:sym typeface="DM Sans"/>
                </a:rPr>
                <a:t>presenten</a:t>
              </a:r>
              <a:r>
                <a:rPr lang="en-US" sz="1191" dirty="0">
                  <a:solidFill>
                    <a:srgbClr val="000000"/>
                  </a:solidFill>
                  <a:latin typeface="DM Sans"/>
                  <a:ea typeface="DM Sans"/>
                  <a:cs typeface="DM Sans"/>
                  <a:sym typeface="DM Sans"/>
                </a:rPr>
                <a:t>. </a:t>
              </a:r>
            </a:p>
            <a:p>
              <a:pPr algn="just">
                <a:lnSpc>
                  <a:spcPts val="1668"/>
                </a:lnSpc>
                <a:spcBef>
                  <a:spcPct val="0"/>
                </a:spcBef>
              </a:pPr>
              <a:endParaRPr lang="en-US" sz="1191" dirty="0">
                <a:solidFill>
                  <a:srgbClr val="000000"/>
                </a:solidFill>
                <a:latin typeface="DM Sans"/>
                <a:ea typeface="DM Sans"/>
                <a:cs typeface="DM Sans"/>
                <a:sym typeface="DM Sans"/>
              </a:endParaRPr>
            </a:p>
          </p:txBody>
        </p:sp>
      </p:grpSp>
      <p:grpSp>
        <p:nvGrpSpPr>
          <p:cNvPr id="8" name="Group 8"/>
          <p:cNvGrpSpPr/>
          <p:nvPr/>
        </p:nvGrpSpPr>
        <p:grpSpPr>
          <a:xfrm>
            <a:off x="7888860" y="1109286"/>
            <a:ext cx="3502957" cy="1148451"/>
            <a:chOff x="0" y="-66675"/>
            <a:chExt cx="7005915" cy="2296904"/>
          </a:xfrm>
        </p:grpSpPr>
        <p:sp>
          <p:nvSpPr>
            <p:cNvPr id="9" name="TextBox 9"/>
            <p:cNvSpPr txBox="1"/>
            <p:nvPr/>
          </p:nvSpPr>
          <p:spPr>
            <a:xfrm>
              <a:off x="0" y="-66675"/>
              <a:ext cx="7005915" cy="748796"/>
            </a:xfrm>
            <a:prstGeom prst="rect">
              <a:avLst/>
            </a:prstGeom>
          </p:spPr>
          <p:txBody>
            <a:bodyPr lIns="0" tIns="0" rIns="0" bIns="0" rtlCol="0" anchor="t">
              <a:spAutoFit/>
            </a:bodyPr>
            <a:lstStyle/>
            <a:p>
              <a:pPr algn="r">
                <a:lnSpc>
                  <a:spcPts val="3194"/>
                </a:lnSpc>
                <a:spcBef>
                  <a:spcPct val="0"/>
                </a:spcBef>
              </a:pPr>
              <a:r>
                <a:rPr lang="en-US" sz="2281" b="1" dirty="0" err="1">
                  <a:solidFill>
                    <a:srgbClr val="132E34"/>
                  </a:solidFill>
                  <a:latin typeface="DM Sans Bold"/>
                  <a:ea typeface="DM Sans Bold"/>
                  <a:cs typeface="DM Sans Bold"/>
                  <a:sym typeface="DM Sans Bold"/>
                </a:rPr>
                <a:t>Confidencialidad</a:t>
              </a:r>
              <a:r>
                <a:rPr lang="en-US" sz="2281" b="1" dirty="0">
                  <a:solidFill>
                    <a:srgbClr val="132E34"/>
                  </a:solidFill>
                  <a:latin typeface="DM Sans Bold"/>
                  <a:ea typeface="DM Sans Bold"/>
                  <a:cs typeface="DM Sans Bold"/>
                  <a:sym typeface="DM Sans Bold"/>
                </a:rPr>
                <a:t>:</a:t>
              </a:r>
            </a:p>
          </p:txBody>
        </p:sp>
        <p:sp>
          <p:nvSpPr>
            <p:cNvPr id="10" name="TextBox 10"/>
            <p:cNvSpPr txBox="1"/>
            <p:nvPr/>
          </p:nvSpPr>
          <p:spPr>
            <a:xfrm>
              <a:off x="0" y="961676"/>
              <a:ext cx="7005915" cy="1268553"/>
            </a:xfrm>
            <a:prstGeom prst="rect">
              <a:avLst/>
            </a:prstGeom>
          </p:spPr>
          <p:txBody>
            <a:bodyPr lIns="0" tIns="0" rIns="0" bIns="0" rtlCol="0" anchor="t">
              <a:spAutoFit/>
            </a:bodyPr>
            <a:lstStyle/>
            <a:p>
              <a:pPr algn="just">
                <a:lnSpc>
                  <a:spcPts val="1668"/>
                </a:lnSpc>
                <a:spcBef>
                  <a:spcPct val="0"/>
                </a:spcBef>
              </a:pPr>
              <a:r>
                <a:rPr lang="es-CO" sz="1191" dirty="0">
                  <a:solidFill>
                    <a:srgbClr val="000000"/>
                  </a:solidFill>
                  <a:latin typeface="DM Sans"/>
                  <a:ea typeface="DM Sans"/>
                  <a:cs typeface="DM Sans"/>
                  <a:sym typeface="DM Sans"/>
                </a:rPr>
                <a:t>Garantía de la información personal será protegida para que no sea divulgada sin consentimiento de la persona. </a:t>
              </a:r>
            </a:p>
          </p:txBody>
        </p:sp>
      </p:grpSp>
      <p:grpSp>
        <p:nvGrpSpPr>
          <p:cNvPr id="11" name="Group 11"/>
          <p:cNvGrpSpPr/>
          <p:nvPr/>
        </p:nvGrpSpPr>
        <p:grpSpPr>
          <a:xfrm>
            <a:off x="685800" y="1568016"/>
            <a:ext cx="4362593" cy="1335011"/>
            <a:chOff x="0" y="-66675"/>
            <a:chExt cx="8725186" cy="2670020"/>
          </a:xfrm>
        </p:grpSpPr>
        <p:sp>
          <p:nvSpPr>
            <p:cNvPr id="12" name="TextBox 12"/>
            <p:cNvSpPr txBox="1"/>
            <p:nvPr/>
          </p:nvSpPr>
          <p:spPr>
            <a:xfrm>
              <a:off x="0" y="-66675"/>
              <a:ext cx="8725186" cy="678008"/>
            </a:xfrm>
            <a:prstGeom prst="rect">
              <a:avLst/>
            </a:prstGeom>
          </p:spPr>
          <p:txBody>
            <a:bodyPr lIns="0" tIns="0" rIns="0" bIns="0" rtlCol="0" anchor="t">
              <a:spAutoFit/>
            </a:bodyPr>
            <a:lstStyle/>
            <a:p>
              <a:pPr>
                <a:lnSpc>
                  <a:spcPts val="2880"/>
                </a:lnSpc>
                <a:spcBef>
                  <a:spcPct val="0"/>
                </a:spcBef>
              </a:pPr>
              <a:r>
                <a:rPr lang="es-CO" sz="2057" b="1" dirty="0">
                  <a:solidFill>
                    <a:srgbClr val="132E34"/>
                  </a:solidFill>
                  <a:latin typeface="DM Sans Bold"/>
                  <a:ea typeface="DM Sans Bold"/>
                  <a:cs typeface="DM Sans Bold"/>
                  <a:sym typeface="DM Sans Bold"/>
                </a:rPr>
                <a:t>Humanización</a:t>
              </a:r>
            </a:p>
          </p:txBody>
        </p:sp>
        <p:sp>
          <p:nvSpPr>
            <p:cNvPr id="13" name="TextBox 13"/>
            <p:cNvSpPr txBox="1"/>
            <p:nvPr/>
          </p:nvSpPr>
          <p:spPr>
            <a:xfrm>
              <a:off x="0" y="898776"/>
              <a:ext cx="8725186" cy="1704569"/>
            </a:xfrm>
            <a:prstGeom prst="rect">
              <a:avLst/>
            </a:prstGeom>
          </p:spPr>
          <p:txBody>
            <a:bodyPr lIns="0" tIns="0" rIns="0" bIns="0" rtlCol="0" anchor="t">
              <a:spAutoFit/>
            </a:bodyPr>
            <a:lstStyle/>
            <a:p>
              <a:pPr algn="just">
                <a:lnSpc>
                  <a:spcPts val="1668"/>
                </a:lnSpc>
              </a:pPr>
              <a:r>
                <a:rPr lang="es-CO" sz="1191" dirty="0">
                  <a:solidFill>
                    <a:srgbClr val="000000"/>
                  </a:solidFill>
                  <a:latin typeface="DM Sans"/>
                  <a:ea typeface="DM Sans"/>
                  <a:cs typeface="DM Sans"/>
                  <a:sym typeface="DM Sans"/>
                </a:rPr>
                <a:t>Reconocer al usuario y su familia como seres humanos integrales, desde sus dimensiones, física, emocional, racional, espiritual, social e intelectual ofreciendo un servicio incluyente con trato digno, respetuoso, con calidad y calidez.</a:t>
              </a:r>
            </a:p>
          </p:txBody>
        </p:sp>
      </p:grpSp>
      <p:sp>
        <p:nvSpPr>
          <p:cNvPr id="14" name="AutoShape 14"/>
          <p:cNvSpPr/>
          <p:nvPr/>
        </p:nvSpPr>
        <p:spPr>
          <a:xfrm>
            <a:off x="6585578" y="3959525"/>
            <a:ext cx="4806239" cy="0"/>
          </a:xfrm>
          <a:prstGeom prst="line">
            <a:avLst/>
          </a:prstGeom>
          <a:ln w="28575" cap="flat">
            <a:solidFill>
              <a:srgbClr val="FFDE59"/>
            </a:solidFill>
            <a:prstDash val="solid"/>
            <a:headEnd type="none" w="sm" len="sm"/>
            <a:tailEnd type="none" w="sm" len="sm"/>
          </a:ln>
        </p:spPr>
      </p:sp>
      <p:sp>
        <p:nvSpPr>
          <p:cNvPr id="15" name="AutoShape 15"/>
          <p:cNvSpPr/>
          <p:nvPr/>
        </p:nvSpPr>
        <p:spPr>
          <a:xfrm>
            <a:off x="685800" y="3014571"/>
            <a:ext cx="4362593" cy="0"/>
          </a:xfrm>
          <a:prstGeom prst="line">
            <a:avLst/>
          </a:prstGeom>
          <a:ln w="28575" cap="flat">
            <a:solidFill>
              <a:srgbClr val="57C37F"/>
            </a:solidFill>
            <a:prstDash val="solid"/>
            <a:headEnd type="none" w="sm" len="sm"/>
            <a:tailEnd type="none" w="sm" len="sm"/>
          </a:ln>
        </p:spPr>
      </p:sp>
      <p:grpSp>
        <p:nvGrpSpPr>
          <p:cNvPr id="16" name="Group 16"/>
          <p:cNvGrpSpPr/>
          <p:nvPr/>
        </p:nvGrpSpPr>
        <p:grpSpPr>
          <a:xfrm>
            <a:off x="5048393" y="2570149"/>
            <a:ext cx="1206291" cy="877139"/>
            <a:chOff x="0" y="0"/>
            <a:chExt cx="960616" cy="698500"/>
          </a:xfrm>
        </p:grpSpPr>
        <p:sp>
          <p:nvSpPr>
            <p:cNvPr id="17" name="Freeform 17"/>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57C37F"/>
            </a:solidFill>
            <a:ln cap="sq">
              <a:noFill/>
              <a:prstDash val="solid"/>
              <a:miter/>
            </a:ln>
          </p:spPr>
        </p:sp>
        <p:sp>
          <p:nvSpPr>
            <p:cNvPr id="18" name="TextBox 18"/>
            <p:cNvSpPr txBox="1"/>
            <p:nvPr/>
          </p:nvSpPr>
          <p:spPr>
            <a:xfrm>
              <a:off x="114300" y="57150"/>
              <a:ext cx="732016" cy="641350"/>
            </a:xfrm>
            <a:prstGeom prst="rect">
              <a:avLst/>
            </a:prstGeom>
          </p:spPr>
          <p:txBody>
            <a:bodyPr lIns="6995" tIns="6995" rIns="6995" bIns="6995" rtlCol="0" anchor="ctr"/>
            <a:lstStyle/>
            <a:p>
              <a:pPr algn="ctr">
                <a:lnSpc>
                  <a:spcPts val="1979"/>
                </a:lnSpc>
                <a:spcBef>
                  <a:spcPct val="0"/>
                </a:spcBef>
              </a:pPr>
              <a:r>
                <a:rPr lang="en-US" sz="1999" b="1">
                  <a:solidFill>
                    <a:srgbClr val="010204"/>
                  </a:solidFill>
                  <a:latin typeface="DM Sans Bold"/>
                  <a:ea typeface="DM Sans Bold"/>
                  <a:cs typeface="DM Sans Bold"/>
                  <a:sym typeface="DM Sans Bold"/>
                </a:rPr>
                <a:t>02</a:t>
              </a:r>
            </a:p>
          </p:txBody>
        </p:sp>
      </p:grpSp>
      <p:grpSp>
        <p:nvGrpSpPr>
          <p:cNvPr id="19" name="Group 19"/>
          <p:cNvGrpSpPr/>
          <p:nvPr/>
        </p:nvGrpSpPr>
        <p:grpSpPr>
          <a:xfrm>
            <a:off x="6006675" y="1929341"/>
            <a:ext cx="1206291" cy="877139"/>
            <a:chOff x="0" y="0"/>
            <a:chExt cx="960616" cy="698500"/>
          </a:xfrm>
        </p:grpSpPr>
        <p:sp>
          <p:nvSpPr>
            <p:cNvPr id="20" name="Freeform 20"/>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C1FF72"/>
            </a:solidFill>
            <a:ln cap="sq">
              <a:noFill/>
              <a:prstDash val="solid"/>
              <a:miter/>
            </a:ln>
          </p:spPr>
        </p:sp>
        <p:sp>
          <p:nvSpPr>
            <p:cNvPr id="21" name="TextBox 21"/>
            <p:cNvSpPr txBox="1"/>
            <p:nvPr/>
          </p:nvSpPr>
          <p:spPr>
            <a:xfrm>
              <a:off x="114300" y="57150"/>
              <a:ext cx="732016" cy="641350"/>
            </a:xfrm>
            <a:prstGeom prst="rect">
              <a:avLst/>
            </a:prstGeom>
          </p:spPr>
          <p:txBody>
            <a:bodyPr lIns="6995" tIns="6995" rIns="6995" bIns="6995" rtlCol="0" anchor="ctr"/>
            <a:lstStyle/>
            <a:p>
              <a:pPr algn="ctr">
                <a:lnSpc>
                  <a:spcPts val="1979"/>
                </a:lnSpc>
                <a:spcBef>
                  <a:spcPct val="0"/>
                </a:spcBef>
              </a:pPr>
              <a:r>
                <a:rPr lang="en-US" sz="1999" b="1">
                  <a:solidFill>
                    <a:srgbClr val="010204"/>
                  </a:solidFill>
                  <a:latin typeface="DM Sans Bold"/>
                  <a:ea typeface="DM Sans Bold"/>
                  <a:cs typeface="DM Sans Bold"/>
                  <a:sym typeface="DM Sans Bold"/>
                </a:rPr>
                <a:t>01</a:t>
              </a:r>
            </a:p>
          </p:txBody>
        </p:sp>
      </p:grpSp>
      <p:grpSp>
        <p:nvGrpSpPr>
          <p:cNvPr id="22" name="Group 22"/>
          <p:cNvGrpSpPr/>
          <p:nvPr/>
        </p:nvGrpSpPr>
        <p:grpSpPr>
          <a:xfrm>
            <a:off x="5048393" y="4232875"/>
            <a:ext cx="1206291" cy="877139"/>
            <a:chOff x="0" y="0"/>
            <a:chExt cx="960616" cy="698500"/>
          </a:xfrm>
        </p:grpSpPr>
        <p:sp>
          <p:nvSpPr>
            <p:cNvPr id="23" name="Freeform 23"/>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CDECAC"/>
            </a:solidFill>
            <a:ln cap="sq">
              <a:noFill/>
              <a:prstDash val="solid"/>
              <a:miter/>
            </a:ln>
          </p:spPr>
        </p:sp>
        <p:sp>
          <p:nvSpPr>
            <p:cNvPr id="24" name="TextBox 24"/>
            <p:cNvSpPr txBox="1"/>
            <p:nvPr/>
          </p:nvSpPr>
          <p:spPr>
            <a:xfrm>
              <a:off x="114300" y="57150"/>
              <a:ext cx="732016" cy="641350"/>
            </a:xfrm>
            <a:prstGeom prst="rect">
              <a:avLst/>
            </a:prstGeom>
          </p:spPr>
          <p:txBody>
            <a:bodyPr lIns="6995" tIns="6995" rIns="6995" bIns="6995" rtlCol="0" anchor="ctr"/>
            <a:lstStyle/>
            <a:p>
              <a:pPr algn="ctr">
                <a:lnSpc>
                  <a:spcPts val="1979"/>
                </a:lnSpc>
                <a:spcBef>
                  <a:spcPct val="0"/>
                </a:spcBef>
              </a:pPr>
              <a:r>
                <a:rPr lang="en-US" sz="1999" b="1">
                  <a:solidFill>
                    <a:srgbClr val="010204"/>
                  </a:solidFill>
                  <a:latin typeface="DM Sans Bold"/>
                  <a:ea typeface="DM Sans Bold"/>
                  <a:cs typeface="DM Sans Bold"/>
                  <a:sym typeface="DM Sans Bold"/>
                </a:rPr>
                <a:t>04</a:t>
              </a:r>
            </a:p>
          </p:txBody>
        </p:sp>
      </p:grpSp>
      <p:grpSp>
        <p:nvGrpSpPr>
          <p:cNvPr id="25" name="Group 25"/>
          <p:cNvGrpSpPr/>
          <p:nvPr/>
        </p:nvGrpSpPr>
        <p:grpSpPr>
          <a:xfrm>
            <a:off x="6006675" y="3292135"/>
            <a:ext cx="1206291" cy="877139"/>
            <a:chOff x="0" y="0"/>
            <a:chExt cx="960616" cy="698500"/>
          </a:xfrm>
        </p:grpSpPr>
        <p:sp>
          <p:nvSpPr>
            <p:cNvPr id="26" name="Freeform 26"/>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FFDE59"/>
            </a:solidFill>
            <a:ln cap="sq">
              <a:noFill/>
              <a:prstDash val="solid"/>
              <a:miter/>
            </a:ln>
          </p:spPr>
        </p:sp>
        <p:sp>
          <p:nvSpPr>
            <p:cNvPr id="27" name="TextBox 27"/>
            <p:cNvSpPr txBox="1"/>
            <p:nvPr/>
          </p:nvSpPr>
          <p:spPr>
            <a:xfrm>
              <a:off x="114300" y="57150"/>
              <a:ext cx="732016" cy="641350"/>
            </a:xfrm>
            <a:prstGeom prst="rect">
              <a:avLst/>
            </a:prstGeom>
          </p:spPr>
          <p:txBody>
            <a:bodyPr lIns="6995" tIns="6995" rIns="6995" bIns="6995" rtlCol="0" anchor="ctr"/>
            <a:lstStyle/>
            <a:p>
              <a:pPr algn="ctr">
                <a:lnSpc>
                  <a:spcPts val="1979"/>
                </a:lnSpc>
                <a:spcBef>
                  <a:spcPct val="0"/>
                </a:spcBef>
              </a:pPr>
              <a:r>
                <a:rPr lang="en-US" sz="1999" b="1">
                  <a:solidFill>
                    <a:srgbClr val="010204"/>
                  </a:solidFill>
                  <a:latin typeface="DM Sans Bold"/>
                  <a:ea typeface="DM Sans Bold"/>
                  <a:cs typeface="DM Sans Bold"/>
                  <a:sym typeface="DM Sans Bold"/>
                </a:rPr>
                <a:t>03</a:t>
              </a:r>
            </a:p>
          </p:txBody>
        </p:sp>
      </p:grpSp>
      <p:sp>
        <p:nvSpPr>
          <p:cNvPr id="28" name="AutoShape 28"/>
          <p:cNvSpPr/>
          <p:nvPr/>
        </p:nvSpPr>
        <p:spPr>
          <a:xfrm>
            <a:off x="685800" y="4680969"/>
            <a:ext cx="4362593" cy="0"/>
          </a:xfrm>
          <a:prstGeom prst="line">
            <a:avLst/>
          </a:prstGeom>
          <a:ln w="28575" cap="flat">
            <a:solidFill>
              <a:srgbClr val="CDECAC"/>
            </a:solidFill>
            <a:prstDash val="solid"/>
            <a:headEnd type="none" w="sm" len="sm"/>
            <a:tailEnd type="none" w="sm" len="sm"/>
          </a:ln>
        </p:spPr>
      </p:sp>
      <p:sp>
        <p:nvSpPr>
          <p:cNvPr id="29" name="AutoShape 29"/>
          <p:cNvSpPr/>
          <p:nvPr/>
        </p:nvSpPr>
        <p:spPr>
          <a:xfrm>
            <a:off x="6790294" y="2333077"/>
            <a:ext cx="4647937" cy="0"/>
          </a:xfrm>
          <a:prstGeom prst="line">
            <a:avLst/>
          </a:prstGeom>
          <a:ln w="28575" cap="flat">
            <a:solidFill>
              <a:srgbClr val="C1FF72"/>
            </a:solidFill>
            <a:prstDash val="solid"/>
            <a:headEnd type="none" w="sm" len="sm"/>
            <a:tailEnd type="none" w="sm" len="sm"/>
          </a:ln>
        </p:spPr>
      </p:sp>
      <p:sp>
        <p:nvSpPr>
          <p:cNvPr id="31" name="TextBox 31"/>
          <p:cNvSpPr txBox="1"/>
          <p:nvPr/>
        </p:nvSpPr>
        <p:spPr>
          <a:xfrm>
            <a:off x="685800" y="454768"/>
            <a:ext cx="3856584" cy="769441"/>
          </a:xfrm>
          <a:prstGeom prst="rect">
            <a:avLst/>
          </a:prstGeom>
        </p:spPr>
        <p:txBody>
          <a:bodyPr lIns="0" tIns="0" rIns="0" bIns="0" rtlCol="0" anchor="t">
            <a:spAutoFit/>
          </a:bodyPr>
          <a:lstStyle/>
          <a:p>
            <a:pPr>
              <a:lnSpc>
                <a:spcPts val="2971"/>
              </a:lnSpc>
            </a:pPr>
            <a:r>
              <a:rPr lang="en-US" sz="2701" b="1">
                <a:solidFill>
                  <a:srgbClr val="1EA738"/>
                </a:solidFill>
                <a:latin typeface="Cy Grotesk Wide Bold"/>
                <a:ea typeface="Cy Grotesk Wide Bold"/>
                <a:cs typeface="Cy Grotesk Wide Bold"/>
                <a:sym typeface="Cy Grotesk Wide Bold"/>
              </a:rPr>
              <a:t>PRINCIPIOS INSTITUCIONALES</a:t>
            </a:r>
          </a:p>
        </p:txBody>
      </p:sp>
      <p:grpSp>
        <p:nvGrpSpPr>
          <p:cNvPr id="33" name="Group 33"/>
          <p:cNvGrpSpPr/>
          <p:nvPr/>
        </p:nvGrpSpPr>
        <p:grpSpPr>
          <a:xfrm>
            <a:off x="7386117" y="4081574"/>
            <a:ext cx="4052115" cy="936757"/>
            <a:chOff x="0" y="-66675"/>
            <a:chExt cx="8104229" cy="1873514"/>
          </a:xfrm>
        </p:grpSpPr>
        <p:sp>
          <p:nvSpPr>
            <p:cNvPr id="34" name="TextBox 34"/>
            <p:cNvSpPr txBox="1"/>
            <p:nvPr/>
          </p:nvSpPr>
          <p:spPr>
            <a:xfrm>
              <a:off x="0" y="-66675"/>
              <a:ext cx="8104229" cy="727122"/>
            </a:xfrm>
            <a:prstGeom prst="rect">
              <a:avLst/>
            </a:prstGeom>
          </p:spPr>
          <p:txBody>
            <a:bodyPr lIns="0" tIns="0" rIns="0" bIns="0" rtlCol="0" anchor="t">
              <a:spAutoFit/>
            </a:bodyPr>
            <a:lstStyle/>
            <a:p>
              <a:pPr algn="r">
                <a:lnSpc>
                  <a:spcPts val="3135"/>
                </a:lnSpc>
                <a:spcBef>
                  <a:spcPct val="0"/>
                </a:spcBef>
              </a:pPr>
              <a:r>
                <a:rPr lang="es-CO" sz="2239" b="1" dirty="0">
                  <a:solidFill>
                    <a:srgbClr val="132E34"/>
                  </a:solidFill>
                  <a:latin typeface="DM Sans Bold"/>
                  <a:ea typeface="DM Sans Bold"/>
                  <a:cs typeface="DM Sans Bold"/>
                  <a:sym typeface="DM Sans Bold"/>
                </a:rPr>
                <a:t>Paciencia</a:t>
              </a:r>
              <a:r>
                <a:rPr lang="en-US" sz="2239" b="1" dirty="0">
                  <a:solidFill>
                    <a:srgbClr val="132E34"/>
                  </a:solidFill>
                  <a:latin typeface="DM Sans Bold"/>
                  <a:ea typeface="DM Sans Bold"/>
                  <a:cs typeface="DM Sans Bold"/>
                  <a:sym typeface="DM Sans Bold"/>
                </a:rPr>
                <a:t>: </a:t>
              </a:r>
            </a:p>
          </p:txBody>
        </p:sp>
        <p:sp>
          <p:nvSpPr>
            <p:cNvPr id="35" name="TextBox 35"/>
            <p:cNvSpPr txBox="1"/>
            <p:nvPr/>
          </p:nvSpPr>
          <p:spPr>
            <a:xfrm>
              <a:off x="0" y="974303"/>
              <a:ext cx="8104229" cy="832536"/>
            </a:xfrm>
            <a:prstGeom prst="rect">
              <a:avLst/>
            </a:prstGeom>
          </p:spPr>
          <p:txBody>
            <a:bodyPr lIns="0" tIns="0" rIns="0" bIns="0" rtlCol="0" anchor="t">
              <a:spAutoFit/>
            </a:bodyPr>
            <a:lstStyle/>
            <a:p>
              <a:pPr algn="just">
                <a:lnSpc>
                  <a:spcPts val="1668"/>
                </a:lnSpc>
                <a:spcBef>
                  <a:spcPct val="0"/>
                </a:spcBef>
              </a:pPr>
              <a:r>
                <a:rPr lang="es-CO" sz="1191" dirty="0">
                  <a:solidFill>
                    <a:srgbClr val="000000"/>
                  </a:solidFill>
                  <a:latin typeface="DM Sans"/>
                  <a:ea typeface="DM Sans"/>
                  <a:cs typeface="DM Sans"/>
                  <a:sym typeface="DM Sans"/>
                </a:rPr>
                <a:t>Tolerar, comprender, padecer y soportar los contratiempos y las advertencias con fortaleza y por ende sin lamentos. </a:t>
              </a:r>
            </a:p>
          </p:txBody>
        </p:sp>
      </p:grpSp>
      <p:sp>
        <p:nvSpPr>
          <p:cNvPr id="36" name="AutoShape 36"/>
          <p:cNvSpPr/>
          <p:nvPr/>
        </p:nvSpPr>
        <p:spPr>
          <a:xfrm>
            <a:off x="6585578" y="5374348"/>
            <a:ext cx="4806239" cy="0"/>
          </a:xfrm>
          <a:prstGeom prst="line">
            <a:avLst/>
          </a:prstGeom>
          <a:ln w="28575" cap="flat">
            <a:solidFill>
              <a:srgbClr val="9DDEFA"/>
            </a:solidFill>
            <a:prstDash val="solid"/>
            <a:headEnd type="none" w="sm" len="sm"/>
            <a:tailEnd type="none" w="sm" len="sm"/>
          </a:ln>
        </p:spPr>
      </p:sp>
      <p:grpSp>
        <p:nvGrpSpPr>
          <p:cNvPr id="37" name="Group 37"/>
          <p:cNvGrpSpPr/>
          <p:nvPr/>
        </p:nvGrpSpPr>
        <p:grpSpPr>
          <a:xfrm>
            <a:off x="6036294" y="4914422"/>
            <a:ext cx="1206291" cy="877139"/>
            <a:chOff x="0" y="0"/>
            <a:chExt cx="960616" cy="698500"/>
          </a:xfrm>
        </p:grpSpPr>
        <p:sp>
          <p:nvSpPr>
            <p:cNvPr id="38" name="Freeform 38"/>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9DDEFA"/>
            </a:solidFill>
            <a:ln cap="sq">
              <a:noFill/>
              <a:prstDash val="solid"/>
              <a:miter/>
            </a:ln>
          </p:spPr>
        </p:sp>
        <p:sp>
          <p:nvSpPr>
            <p:cNvPr id="39" name="TextBox 39"/>
            <p:cNvSpPr txBox="1"/>
            <p:nvPr/>
          </p:nvSpPr>
          <p:spPr>
            <a:xfrm>
              <a:off x="114300" y="57150"/>
              <a:ext cx="732016" cy="641350"/>
            </a:xfrm>
            <a:prstGeom prst="rect">
              <a:avLst/>
            </a:prstGeom>
          </p:spPr>
          <p:txBody>
            <a:bodyPr lIns="6995" tIns="6995" rIns="6995" bIns="6995" rtlCol="0" anchor="ctr"/>
            <a:lstStyle/>
            <a:p>
              <a:pPr algn="ctr">
                <a:lnSpc>
                  <a:spcPts val="1979"/>
                </a:lnSpc>
                <a:spcBef>
                  <a:spcPct val="0"/>
                </a:spcBef>
              </a:pPr>
              <a:r>
                <a:rPr lang="en-US" sz="1999" b="1">
                  <a:solidFill>
                    <a:srgbClr val="010204"/>
                  </a:solidFill>
                  <a:latin typeface="DM Sans Bold"/>
                  <a:ea typeface="DM Sans Bold"/>
                  <a:cs typeface="DM Sans Bold"/>
                  <a:sym typeface="DM Sans Bold"/>
                </a:rPr>
                <a:t>05</a:t>
              </a:r>
            </a:p>
          </p:txBody>
        </p:sp>
      </p:grpSp>
      <p:grpSp>
        <p:nvGrpSpPr>
          <p:cNvPr id="40" name="Group 40"/>
          <p:cNvGrpSpPr/>
          <p:nvPr/>
        </p:nvGrpSpPr>
        <p:grpSpPr>
          <a:xfrm>
            <a:off x="633558" y="4963092"/>
            <a:ext cx="3611329" cy="1369866"/>
            <a:chOff x="0" y="-66675"/>
            <a:chExt cx="7222657" cy="2739734"/>
          </a:xfrm>
        </p:grpSpPr>
        <p:sp>
          <p:nvSpPr>
            <p:cNvPr id="41" name="TextBox 41"/>
            <p:cNvSpPr txBox="1"/>
            <p:nvPr/>
          </p:nvSpPr>
          <p:spPr>
            <a:xfrm>
              <a:off x="0" y="-66675"/>
              <a:ext cx="7222657" cy="748796"/>
            </a:xfrm>
            <a:prstGeom prst="rect">
              <a:avLst/>
            </a:prstGeom>
          </p:spPr>
          <p:txBody>
            <a:bodyPr lIns="0" tIns="0" rIns="0" bIns="0" rtlCol="0" anchor="t">
              <a:spAutoFit/>
            </a:bodyPr>
            <a:lstStyle/>
            <a:p>
              <a:pPr>
                <a:lnSpc>
                  <a:spcPts val="3194"/>
                </a:lnSpc>
                <a:spcBef>
                  <a:spcPct val="0"/>
                </a:spcBef>
              </a:pPr>
              <a:r>
                <a:rPr lang="en-US" sz="2281" b="1">
                  <a:solidFill>
                    <a:srgbClr val="132E34"/>
                  </a:solidFill>
                  <a:latin typeface="DM Sans Bold"/>
                  <a:ea typeface="DM Sans Bold"/>
                  <a:cs typeface="DM Sans Bold"/>
                  <a:sym typeface="DM Sans Bold"/>
                </a:rPr>
                <a:t>Eficacia de los Procesos</a:t>
              </a:r>
            </a:p>
          </p:txBody>
        </p:sp>
        <p:sp>
          <p:nvSpPr>
            <p:cNvPr id="42" name="TextBox 42"/>
            <p:cNvSpPr txBox="1"/>
            <p:nvPr/>
          </p:nvSpPr>
          <p:spPr>
            <a:xfrm>
              <a:off x="0" y="968488"/>
              <a:ext cx="7222657" cy="1704571"/>
            </a:xfrm>
            <a:prstGeom prst="rect">
              <a:avLst/>
            </a:prstGeom>
          </p:spPr>
          <p:txBody>
            <a:bodyPr lIns="0" tIns="0" rIns="0" bIns="0" rtlCol="0" anchor="t">
              <a:spAutoFit/>
            </a:bodyPr>
            <a:lstStyle/>
            <a:p>
              <a:pPr algn="just">
                <a:lnSpc>
                  <a:spcPts val="1668"/>
                </a:lnSpc>
              </a:pPr>
              <a:r>
                <a:rPr lang="es-CO" sz="1191" dirty="0">
                  <a:solidFill>
                    <a:srgbClr val="000000"/>
                  </a:solidFill>
                  <a:latin typeface="DM Sans"/>
                  <a:ea typeface="DM Sans"/>
                  <a:cs typeface="DM Sans"/>
                  <a:sym typeface="DM Sans"/>
                </a:rPr>
                <a:t>Identificar oportunidades de mejora, implementar Mejoras, evaluación de resultados, aprendizaje Organizacional.</a:t>
              </a:r>
            </a:p>
            <a:p>
              <a:pPr algn="just">
                <a:lnSpc>
                  <a:spcPts val="1668"/>
                </a:lnSpc>
                <a:spcBef>
                  <a:spcPct val="0"/>
                </a:spcBef>
              </a:pPr>
              <a:endParaRPr lang="en-US" sz="1191" dirty="0">
                <a:solidFill>
                  <a:srgbClr val="000000"/>
                </a:solidFill>
                <a:latin typeface="DM Sans"/>
                <a:ea typeface="DM Sans"/>
                <a:cs typeface="DM Sans"/>
                <a:sym typeface="DM Sans"/>
              </a:endParaRPr>
            </a:p>
          </p:txBody>
        </p:sp>
      </p:grpSp>
      <p:sp>
        <p:nvSpPr>
          <p:cNvPr id="43" name="AutoShape 43"/>
          <p:cNvSpPr/>
          <p:nvPr/>
        </p:nvSpPr>
        <p:spPr>
          <a:xfrm>
            <a:off x="685800" y="6245953"/>
            <a:ext cx="4362593" cy="0"/>
          </a:xfrm>
          <a:prstGeom prst="line">
            <a:avLst/>
          </a:prstGeom>
          <a:ln w="28575" cap="flat">
            <a:solidFill>
              <a:srgbClr val="FBFF43"/>
            </a:solidFill>
            <a:prstDash val="solid"/>
            <a:headEnd type="none" w="sm" len="sm"/>
            <a:tailEnd type="none" w="sm" len="sm"/>
          </a:ln>
        </p:spPr>
      </p:sp>
      <p:grpSp>
        <p:nvGrpSpPr>
          <p:cNvPr id="44" name="Group 44"/>
          <p:cNvGrpSpPr/>
          <p:nvPr/>
        </p:nvGrpSpPr>
        <p:grpSpPr>
          <a:xfrm>
            <a:off x="5048393" y="5733631"/>
            <a:ext cx="1206291" cy="877139"/>
            <a:chOff x="0" y="0"/>
            <a:chExt cx="960616" cy="698500"/>
          </a:xfrm>
        </p:grpSpPr>
        <p:sp>
          <p:nvSpPr>
            <p:cNvPr id="45" name="Freeform 45"/>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FBFF43"/>
            </a:solidFill>
            <a:ln cap="sq">
              <a:noFill/>
              <a:prstDash val="solid"/>
              <a:miter/>
            </a:ln>
          </p:spPr>
        </p:sp>
        <p:sp>
          <p:nvSpPr>
            <p:cNvPr id="46" name="TextBox 46"/>
            <p:cNvSpPr txBox="1"/>
            <p:nvPr/>
          </p:nvSpPr>
          <p:spPr>
            <a:xfrm>
              <a:off x="114300" y="57150"/>
              <a:ext cx="732016" cy="641350"/>
            </a:xfrm>
            <a:prstGeom prst="rect">
              <a:avLst/>
            </a:prstGeom>
          </p:spPr>
          <p:txBody>
            <a:bodyPr lIns="6995" tIns="6995" rIns="6995" bIns="6995" rtlCol="0" anchor="ctr"/>
            <a:lstStyle/>
            <a:p>
              <a:pPr algn="ctr">
                <a:lnSpc>
                  <a:spcPts val="1979"/>
                </a:lnSpc>
                <a:spcBef>
                  <a:spcPct val="0"/>
                </a:spcBef>
              </a:pPr>
              <a:r>
                <a:rPr lang="en-US" sz="1999" b="1">
                  <a:solidFill>
                    <a:srgbClr val="010204"/>
                  </a:solidFill>
                  <a:latin typeface="DM Sans Bold"/>
                  <a:ea typeface="DM Sans Bold"/>
                  <a:cs typeface="DM Sans Bold"/>
                  <a:sym typeface="DM Sans Bold"/>
                </a:rPr>
                <a:t>06</a:t>
              </a:r>
            </a:p>
          </p:txBody>
        </p:sp>
      </p:grpSp>
      <p:sp>
        <p:nvSpPr>
          <p:cNvPr id="47" name="TextBox 12">
            <a:extLst>
              <a:ext uri="{FF2B5EF4-FFF2-40B4-BE49-F238E27FC236}">
                <a16:creationId xmlns:a16="http://schemas.microsoft.com/office/drawing/2014/main" id="{3E516C4F-6A19-492C-9BDC-D59A435FAEAB}"/>
              </a:ext>
            </a:extLst>
          </p:cNvPr>
          <p:cNvSpPr txBox="1"/>
          <p:nvPr/>
        </p:nvSpPr>
        <p:spPr>
          <a:xfrm>
            <a:off x="656181" y="3212647"/>
            <a:ext cx="4362593" cy="339004"/>
          </a:xfrm>
          <a:prstGeom prst="rect">
            <a:avLst/>
          </a:prstGeom>
        </p:spPr>
        <p:txBody>
          <a:bodyPr lIns="0" tIns="0" rIns="0" bIns="0" rtlCol="0" anchor="t">
            <a:spAutoFit/>
          </a:bodyPr>
          <a:lstStyle/>
          <a:p>
            <a:pPr>
              <a:lnSpc>
                <a:spcPts val="2880"/>
              </a:lnSpc>
              <a:spcBef>
                <a:spcPct val="0"/>
              </a:spcBef>
            </a:pPr>
            <a:r>
              <a:rPr lang="es-CO" sz="2057" b="1" dirty="0">
                <a:solidFill>
                  <a:srgbClr val="132E34"/>
                </a:solidFill>
                <a:latin typeface="DM Sans Bold"/>
                <a:ea typeface="DM Sans Bold"/>
                <a:cs typeface="DM Sans Bold"/>
                <a:sym typeface="DM Sans Bold"/>
              </a:rPr>
              <a:t>Compromiso</a:t>
            </a:r>
          </a:p>
        </p:txBody>
      </p:sp>
      <p:grpSp>
        <p:nvGrpSpPr>
          <p:cNvPr id="48" name="3 Grupo">
            <a:extLst>
              <a:ext uri="{FF2B5EF4-FFF2-40B4-BE49-F238E27FC236}">
                <a16:creationId xmlns:a16="http://schemas.microsoft.com/office/drawing/2014/main" id="{879EF83B-55C7-4D8C-AFA2-7A3A3D56BD57}"/>
              </a:ext>
            </a:extLst>
          </p:cNvPr>
          <p:cNvGrpSpPr/>
          <p:nvPr/>
        </p:nvGrpSpPr>
        <p:grpSpPr>
          <a:xfrm>
            <a:off x="3653056" y="-2"/>
            <a:ext cx="8034447" cy="1430598"/>
            <a:chOff x="940677" y="87111"/>
            <a:chExt cx="5179269" cy="778633"/>
          </a:xfrm>
        </p:grpSpPr>
        <p:pic>
          <p:nvPicPr>
            <p:cNvPr id="49" name="4 Imagen">
              <a:extLst>
                <a:ext uri="{FF2B5EF4-FFF2-40B4-BE49-F238E27FC236}">
                  <a16:creationId xmlns:a16="http://schemas.microsoft.com/office/drawing/2014/main" id="{17F5852B-F7D7-488F-9070-32B47FAE66D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1621138" y="87111"/>
              <a:ext cx="4498808" cy="622359"/>
            </a:xfrm>
            <a:prstGeom prst="rect">
              <a:avLst/>
            </a:prstGeom>
          </p:spPr>
        </p:pic>
        <p:sp>
          <p:nvSpPr>
            <p:cNvPr id="50" name="5 Rectángulo">
              <a:extLst>
                <a:ext uri="{FF2B5EF4-FFF2-40B4-BE49-F238E27FC236}">
                  <a16:creationId xmlns:a16="http://schemas.microsoft.com/office/drawing/2014/main" id="{2EC1D986-3894-434C-9389-9D94FD34A422}"/>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pic>
        <p:nvPicPr>
          <p:cNvPr id="51" name="7 Imagen">
            <a:extLst>
              <a:ext uri="{FF2B5EF4-FFF2-40B4-BE49-F238E27FC236}">
                <a16:creationId xmlns:a16="http://schemas.microsoft.com/office/drawing/2014/main" id="{95F604D4-ED63-4592-B860-CDEAF7BD41DA}"/>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685800" y="6332958"/>
            <a:ext cx="10807182" cy="834521"/>
          </a:xfrm>
          <a:prstGeom prst="rect">
            <a:avLst/>
          </a:prstGeom>
        </p:spPr>
      </p:pic>
      <p:pic>
        <p:nvPicPr>
          <p:cNvPr id="52" name="Imagen 51">
            <a:extLst>
              <a:ext uri="{FF2B5EF4-FFF2-40B4-BE49-F238E27FC236}">
                <a16:creationId xmlns:a16="http://schemas.microsoft.com/office/drawing/2014/main" id="{241D8152-8A01-40A9-AB2D-C6802D29EB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5948" y="6314776"/>
            <a:ext cx="4004945" cy="44386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454085" y="2960239"/>
            <a:ext cx="4052115" cy="1013450"/>
            <a:chOff x="0" y="-66675"/>
            <a:chExt cx="8104229" cy="2026898"/>
          </a:xfrm>
        </p:grpSpPr>
        <p:sp>
          <p:nvSpPr>
            <p:cNvPr id="3" name="TextBox 3"/>
            <p:cNvSpPr txBox="1"/>
            <p:nvPr/>
          </p:nvSpPr>
          <p:spPr>
            <a:xfrm>
              <a:off x="0" y="-66675"/>
              <a:ext cx="8104229" cy="796502"/>
            </a:xfrm>
            <a:prstGeom prst="rect">
              <a:avLst/>
            </a:prstGeom>
          </p:spPr>
          <p:txBody>
            <a:bodyPr lIns="0" tIns="0" rIns="0" bIns="0" rtlCol="0" anchor="t">
              <a:spAutoFit/>
            </a:bodyPr>
            <a:lstStyle/>
            <a:p>
              <a:pPr algn="r">
                <a:lnSpc>
                  <a:spcPts val="3415"/>
                </a:lnSpc>
                <a:spcBef>
                  <a:spcPct val="0"/>
                </a:spcBef>
              </a:pPr>
              <a:r>
                <a:rPr lang="en-US" sz="2439" b="1" dirty="0">
                  <a:solidFill>
                    <a:srgbClr val="132E34"/>
                  </a:solidFill>
                  <a:latin typeface="DM Sans Bold"/>
                  <a:ea typeface="DM Sans Bold"/>
                  <a:cs typeface="DM Sans Bold"/>
                  <a:sym typeface="DM Sans Bold"/>
                </a:rPr>
                <a:t>Justicia:</a:t>
              </a:r>
            </a:p>
          </p:txBody>
        </p:sp>
        <p:sp>
          <p:nvSpPr>
            <p:cNvPr id="4" name="TextBox 4"/>
            <p:cNvSpPr txBox="1"/>
            <p:nvPr/>
          </p:nvSpPr>
          <p:spPr>
            <a:xfrm>
              <a:off x="0" y="1026122"/>
              <a:ext cx="8104229" cy="934101"/>
            </a:xfrm>
            <a:prstGeom prst="rect">
              <a:avLst/>
            </a:prstGeom>
          </p:spPr>
          <p:txBody>
            <a:bodyPr lIns="0" tIns="0" rIns="0" bIns="0" rtlCol="0" anchor="t">
              <a:spAutoFit/>
            </a:bodyPr>
            <a:lstStyle/>
            <a:p>
              <a:pPr algn="just">
                <a:lnSpc>
                  <a:spcPts val="1948"/>
                </a:lnSpc>
                <a:spcBef>
                  <a:spcPct val="0"/>
                </a:spcBef>
              </a:pPr>
              <a:r>
                <a:rPr lang="en-US" sz="1391">
                  <a:solidFill>
                    <a:srgbClr val="000000"/>
                  </a:solidFill>
                  <a:latin typeface="DM Sans"/>
                  <a:ea typeface="DM Sans"/>
                  <a:cs typeface="DM Sans"/>
                  <a:sym typeface="DM Sans"/>
                </a:rPr>
                <a:t>Moral de cada individuo que decide vivir dando a cada quien lo que le corresponde o pertenece </a:t>
              </a:r>
            </a:p>
          </p:txBody>
        </p:sp>
      </p:grpSp>
      <p:grpSp>
        <p:nvGrpSpPr>
          <p:cNvPr id="5" name="Group 5"/>
          <p:cNvGrpSpPr/>
          <p:nvPr/>
        </p:nvGrpSpPr>
        <p:grpSpPr>
          <a:xfrm>
            <a:off x="753769" y="3828192"/>
            <a:ext cx="3611329" cy="754658"/>
            <a:chOff x="0" y="-66675"/>
            <a:chExt cx="7222657" cy="1509316"/>
          </a:xfrm>
        </p:grpSpPr>
        <p:sp>
          <p:nvSpPr>
            <p:cNvPr id="6" name="TextBox 6"/>
            <p:cNvSpPr txBox="1"/>
            <p:nvPr/>
          </p:nvSpPr>
          <p:spPr>
            <a:xfrm>
              <a:off x="0" y="-66675"/>
              <a:ext cx="7222657" cy="795090"/>
            </a:xfrm>
            <a:prstGeom prst="rect">
              <a:avLst/>
            </a:prstGeom>
          </p:spPr>
          <p:txBody>
            <a:bodyPr lIns="0" tIns="0" rIns="0" bIns="0" rtlCol="0" anchor="t">
              <a:spAutoFit/>
            </a:bodyPr>
            <a:lstStyle/>
            <a:p>
              <a:pPr>
                <a:lnSpc>
                  <a:spcPts val="3381"/>
                </a:lnSpc>
                <a:spcBef>
                  <a:spcPct val="0"/>
                </a:spcBef>
              </a:pPr>
              <a:r>
                <a:rPr lang="en-US" sz="2415" b="1">
                  <a:solidFill>
                    <a:srgbClr val="132E34"/>
                  </a:solidFill>
                  <a:latin typeface="DM Sans Bold"/>
                  <a:ea typeface="DM Sans Bold"/>
                  <a:cs typeface="DM Sans Bold"/>
                  <a:sym typeface="DM Sans Bold"/>
                </a:rPr>
                <a:t>Respeto:</a:t>
              </a:r>
            </a:p>
          </p:txBody>
        </p:sp>
        <p:sp>
          <p:nvSpPr>
            <p:cNvPr id="7" name="TextBox 7"/>
            <p:cNvSpPr txBox="1"/>
            <p:nvPr/>
          </p:nvSpPr>
          <p:spPr>
            <a:xfrm>
              <a:off x="0" y="995853"/>
              <a:ext cx="7222657" cy="446788"/>
            </a:xfrm>
            <a:prstGeom prst="rect">
              <a:avLst/>
            </a:prstGeom>
          </p:spPr>
          <p:txBody>
            <a:bodyPr lIns="0" tIns="0" rIns="0" bIns="0" rtlCol="0" anchor="t">
              <a:spAutoFit/>
            </a:bodyPr>
            <a:lstStyle/>
            <a:p>
              <a:pPr algn="just">
                <a:lnSpc>
                  <a:spcPts val="1948"/>
                </a:lnSpc>
                <a:spcBef>
                  <a:spcPct val="0"/>
                </a:spcBef>
              </a:pPr>
              <a:r>
                <a:rPr lang="es-CO" sz="1391" dirty="0">
                  <a:solidFill>
                    <a:srgbClr val="000000"/>
                  </a:solidFill>
                  <a:latin typeface="DM Sans"/>
                  <a:ea typeface="DM Sans"/>
                  <a:cs typeface="DM Sans"/>
                  <a:sym typeface="DM Sans"/>
                </a:rPr>
                <a:t>Consideración</a:t>
              </a:r>
              <a:r>
                <a:rPr lang="en-US" sz="1391" dirty="0">
                  <a:solidFill>
                    <a:srgbClr val="000000"/>
                  </a:solidFill>
                  <a:latin typeface="DM Sans"/>
                  <a:ea typeface="DM Sans"/>
                  <a:cs typeface="DM Sans"/>
                  <a:sym typeface="DM Sans"/>
                </a:rPr>
                <a:t> y </a:t>
              </a:r>
              <a:r>
                <a:rPr lang="es-CO" sz="1391" dirty="0">
                  <a:solidFill>
                    <a:srgbClr val="000000"/>
                  </a:solidFill>
                  <a:latin typeface="DM Sans"/>
                  <a:ea typeface="DM Sans"/>
                  <a:cs typeface="DM Sans"/>
                  <a:sym typeface="DM Sans"/>
                </a:rPr>
                <a:t>buen trato hacia los demás</a:t>
              </a:r>
              <a:r>
                <a:rPr lang="en-US" sz="1391" dirty="0">
                  <a:solidFill>
                    <a:srgbClr val="000000"/>
                  </a:solidFill>
                  <a:latin typeface="DM Sans"/>
                  <a:ea typeface="DM Sans"/>
                  <a:cs typeface="DM Sans"/>
                  <a:sym typeface="DM Sans"/>
                </a:rPr>
                <a:t>. </a:t>
              </a:r>
            </a:p>
          </p:txBody>
        </p:sp>
      </p:grpSp>
      <p:grpSp>
        <p:nvGrpSpPr>
          <p:cNvPr id="8" name="Group 8"/>
          <p:cNvGrpSpPr/>
          <p:nvPr/>
        </p:nvGrpSpPr>
        <p:grpSpPr>
          <a:xfrm>
            <a:off x="7956828" y="1444274"/>
            <a:ext cx="3502957" cy="1247246"/>
            <a:chOff x="0" y="-66675"/>
            <a:chExt cx="7005915" cy="2494492"/>
          </a:xfrm>
        </p:grpSpPr>
        <p:sp>
          <p:nvSpPr>
            <p:cNvPr id="9" name="TextBox 9"/>
            <p:cNvSpPr txBox="1"/>
            <p:nvPr/>
          </p:nvSpPr>
          <p:spPr>
            <a:xfrm>
              <a:off x="0" y="-66675"/>
              <a:ext cx="7005915" cy="797528"/>
            </a:xfrm>
            <a:prstGeom prst="rect">
              <a:avLst/>
            </a:prstGeom>
          </p:spPr>
          <p:txBody>
            <a:bodyPr lIns="0" tIns="0" rIns="0" bIns="0" rtlCol="0" anchor="t">
              <a:spAutoFit/>
            </a:bodyPr>
            <a:lstStyle/>
            <a:p>
              <a:pPr algn="r">
                <a:lnSpc>
                  <a:spcPts val="3440"/>
                </a:lnSpc>
                <a:spcBef>
                  <a:spcPct val="0"/>
                </a:spcBef>
              </a:pPr>
              <a:r>
                <a:rPr lang="en-US" sz="2457" b="1" dirty="0" err="1">
                  <a:solidFill>
                    <a:srgbClr val="132E34"/>
                  </a:solidFill>
                  <a:latin typeface="DM Sans Bold"/>
                  <a:ea typeface="DM Sans Bold"/>
                  <a:cs typeface="DM Sans Bold"/>
                  <a:sym typeface="DM Sans Bold"/>
                </a:rPr>
                <a:t>Ética</a:t>
              </a:r>
              <a:r>
                <a:rPr lang="en-US" sz="2457" b="1" dirty="0">
                  <a:solidFill>
                    <a:srgbClr val="132E34"/>
                  </a:solidFill>
                  <a:latin typeface="DM Sans Bold"/>
                  <a:ea typeface="DM Sans Bold"/>
                  <a:cs typeface="DM Sans Bold"/>
                  <a:sym typeface="DM Sans Bold"/>
                </a:rPr>
                <a:t>:</a:t>
              </a:r>
            </a:p>
          </p:txBody>
        </p:sp>
        <p:sp>
          <p:nvSpPr>
            <p:cNvPr id="10" name="TextBox 10"/>
            <p:cNvSpPr txBox="1"/>
            <p:nvPr/>
          </p:nvSpPr>
          <p:spPr>
            <a:xfrm>
              <a:off x="0" y="1006403"/>
              <a:ext cx="7005915" cy="1421414"/>
            </a:xfrm>
            <a:prstGeom prst="rect">
              <a:avLst/>
            </a:prstGeom>
          </p:spPr>
          <p:txBody>
            <a:bodyPr lIns="0" tIns="0" rIns="0" bIns="0" rtlCol="0" anchor="t">
              <a:spAutoFit/>
            </a:bodyPr>
            <a:lstStyle/>
            <a:p>
              <a:pPr algn="just">
                <a:lnSpc>
                  <a:spcPts val="1948"/>
                </a:lnSpc>
                <a:spcBef>
                  <a:spcPct val="0"/>
                </a:spcBef>
              </a:pPr>
              <a:r>
                <a:rPr lang="en-US" sz="1391">
                  <a:solidFill>
                    <a:srgbClr val="000000"/>
                  </a:solidFill>
                  <a:latin typeface="DM Sans"/>
                  <a:ea typeface="DM Sans"/>
                  <a:cs typeface="DM Sans"/>
                  <a:sym typeface="DM Sans"/>
                </a:rPr>
                <a:t>Nuestro comportamiento moral de forma que las personas puedan convivir en sociedad </a:t>
              </a:r>
            </a:p>
          </p:txBody>
        </p:sp>
      </p:grpSp>
      <p:grpSp>
        <p:nvGrpSpPr>
          <p:cNvPr id="11" name="Group 11"/>
          <p:cNvGrpSpPr/>
          <p:nvPr/>
        </p:nvGrpSpPr>
        <p:grpSpPr>
          <a:xfrm>
            <a:off x="753769" y="1952968"/>
            <a:ext cx="4362593" cy="1247246"/>
            <a:chOff x="0" y="-66675"/>
            <a:chExt cx="8725186" cy="2494492"/>
          </a:xfrm>
        </p:grpSpPr>
        <p:sp>
          <p:nvSpPr>
            <p:cNvPr id="12" name="TextBox 12"/>
            <p:cNvSpPr txBox="1"/>
            <p:nvPr/>
          </p:nvSpPr>
          <p:spPr>
            <a:xfrm>
              <a:off x="0" y="-66675"/>
              <a:ext cx="8725186" cy="797528"/>
            </a:xfrm>
            <a:prstGeom prst="rect">
              <a:avLst/>
            </a:prstGeom>
          </p:spPr>
          <p:txBody>
            <a:bodyPr lIns="0" tIns="0" rIns="0" bIns="0" rtlCol="0" anchor="t">
              <a:spAutoFit/>
            </a:bodyPr>
            <a:lstStyle/>
            <a:p>
              <a:pPr>
                <a:lnSpc>
                  <a:spcPts val="3440"/>
                </a:lnSpc>
                <a:spcBef>
                  <a:spcPct val="0"/>
                </a:spcBef>
              </a:pPr>
              <a:r>
                <a:rPr lang="es-CO" sz="2457" b="1" dirty="0">
                  <a:solidFill>
                    <a:srgbClr val="132E34"/>
                  </a:solidFill>
                  <a:latin typeface="DM Sans Bold"/>
                  <a:ea typeface="DM Sans Bold"/>
                  <a:cs typeface="DM Sans Bold"/>
                  <a:sym typeface="DM Sans Bold"/>
                </a:rPr>
                <a:t>Honestidad</a:t>
              </a:r>
              <a:r>
                <a:rPr lang="en-US" sz="2457" b="1" dirty="0">
                  <a:solidFill>
                    <a:srgbClr val="132E34"/>
                  </a:solidFill>
                  <a:latin typeface="DM Sans Bold"/>
                  <a:ea typeface="DM Sans Bold"/>
                  <a:cs typeface="DM Sans Bold"/>
                  <a:sym typeface="DM Sans Bold"/>
                </a:rPr>
                <a:t>:</a:t>
              </a:r>
            </a:p>
          </p:txBody>
        </p:sp>
        <p:sp>
          <p:nvSpPr>
            <p:cNvPr id="13" name="TextBox 13"/>
            <p:cNvSpPr txBox="1"/>
            <p:nvPr/>
          </p:nvSpPr>
          <p:spPr>
            <a:xfrm>
              <a:off x="0" y="1006403"/>
              <a:ext cx="8725186" cy="1421414"/>
            </a:xfrm>
            <a:prstGeom prst="rect">
              <a:avLst/>
            </a:prstGeom>
          </p:spPr>
          <p:txBody>
            <a:bodyPr lIns="0" tIns="0" rIns="0" bIns="0" rtlCol="0" anchor="t">
              <a:spAutoFit/>
            </a:bodyPr>
            <a:lstStyle/>
            <a:p>
              <a:pPr algn="just">
                <a:lnSpc>
                  <a:spcPts val="1948"/>
                </a:lnSpc>
              </a:pPr>
              <a:r>
                <a:rPr lang="es-CO" sz="1391" dirty="0">
                  <a:solidFill>
                    <a:srgbClr val="000000"/>
                  </a:solidFill>
                  <a:latin typeface="DM Sans"/>
                  <a:ea typeface="DM Sans"/>
                  <a:cs typeface="DM Sans"/>
                  <a:sym typeface="DM Sans"/>
                </a:rPr>
                <a:t>Cumplir deberes con transparencia, coherencia y rectitud, fundamentado en la verdad favoreciendo el interés general. </a:t>
              </a:r>
            </a:p>
          </p:txBody>
        </p:sp>
      </p:grpSp>
      <p:sp>
        <p:nvSpPr>
          <p:cNvPr id="14" name="AutoShape 14"/>
          <p:cNvSpPr/>
          <p:nvPr/>
        </p:nvSpPr>
        <p:spPr>
          <a:xfrm>
            <a:off x="6653547" y="4154470"/>
            <a:ext cx="4806239" cy="0"/>
          </a:xfrm>
          <a:prstGeom prst="line">
            <a:avLst/>
          </a:prstGeom>
          <a:ln w="28575" cap="flat">
            <a:solidFill>
              <a:srgbClr val="FFDE59"/>
            </a:solidFill>
            <a:prstDash val="solid"/>
            <a:headEnd type="none" w="sm" len="sm"/>
            <a:tailEnd type="none" w="sm" len="sm"/>
          </a:ln>
        </p:spPr>
      </p:sp>
      <p:sp>
        <p:nvSpPr>
          <p:cNvPr id="15" name="AutoShape 15"/>
          <p:cNvSpPr/>
          <p:nvPr/>
        </p:nvSpPr>
        <p:spPr>
          <a:xfrm>
            <a:off x="753769" y="3428812"/>
            <a:ext cx="4362593" cy="0"/>
          </a:xfrm>
          <a:prstGeom prst="line">
            <a:avLst/>
          </a:prstGeom>
          <a:ln w="28575" cap="flat">
            <a:solidFill>
              <a:srgbClr val="69CBB0"/>
            </a:solidFill>
            <a:prstDash val="solid"/>
            <a:headEnd type="none" w="sm" len="sm"/>
            <a:tailEnd type="none" w="sm" len="sm"/>
          </a:ln>
        </p:spPr>
      </p:sp>
      <p:grpSp>
        <p:nvGrpSpPr>
          <p:cNvPr id="16" name="Group 16"/>
          <p:cNvGrpSpPr/>
          <p:nvPr/>
        </p:nvGrpSpPr>
        <p:grpSpPr>
          <a:xfrm>
            <a:off x="5116361" y="2984390"/>
            <a:ext cx="1206291" cy="877139"/>
            <a:chOff x="0" y="0"/>
            <a:chExt cx="960616" cy="698500"/>
          </a:xfrm>
        </p:grpSpPr>
        <p:sp>
          <p:nvSpPr>
            <p:cNvPr id="17" name="Freeform 17"/>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69CBB0"/>
            </a:solidFill>
            <a:ln cap="sq">
              <a:noFill/>
              <a:prstDash val="solid"/>
              <a:miter/>
            </a:ln>
          </p:spPr>
        </p:sp>
        <p:sp>
          <p:nvSpPr>
            <p:cNvPr id="18" name="TextBox 18"/>
            <p:cNvSpPr txBox="1"/>
            <p:nvPr/>
          </p:nvSpPr>
          <p:spPr>
            <a:xfrm>
              <a:off x="114300" y="66675"/>
              <a:ext cx="732016" cy="631825"/>
            </a:xfrm>
            <a:prstGeom prst="rect">
              <a:avLst/>
            </a:prstGeom>
          </p:spPr>
          <p:txBody>
            <a:bodyPr lIns="6995" tIns="6995" rIns="6995" bIns="6995" rtlCol="0" anchor="ctr"/>
            <a:lstStyle/>
            <a:p>
              <a:pPr algn="ctr">
                <a:lnSpc>
                  <a:spcPts val="2177"/>
                </a:lnSpc>
                <a:spcBef>
                  <a:spcPct val="0"/>
                </a:spcBef>
              </a:pPr>
              <a:r>
                <a:rPr lang="en-US" sz="2199" b="1">
                  <a:solidFill>
                    <a:srgbClr val="010204"/>
                  </a:solidFill>
                  <a:latin typeface="DM Sans Bold"/>
                  <a:ea typeface="DM Sans Bold"/>
                  <a:cs typeface="DM Sans Bold"/>
                  <a:sym typeface="DM Sans Bold"/>
                </a:rPr>
                <a:t>02</a:t>
              </a:r>
            </a:p>
          </p:txBody>
        </p:sp>
      </p:grpSp>
      <p:grpSp>
        <p:nvGrpSpPr>
          <p:cNvPr id="19" name="Group 19"/>
          <p:cNvGrpSpPr/>
          <p:nvPr/>
        </p:nvGrpSpPr>
        <p:grpSpPr>
          <a:xfrm>
            <a:off x="6074644" y="2343581"/>
            <a:ext cx="1206291" cy="877139"/>
            <a:chOff x="0" y="0"/>
            <a:chExt cx="960616" cy="698500"/>
          </a:xfrm>
        </p:grpSpPr>
        <p:sp>
          <p:nvSpPr>
            <p:cNvPr id="20" name="Freeform 20"/>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0CC0DF"/>
            </a:solidFill>
            <a:ln cap="sq">
              <a:noFill/>
              <a:prstDash val="solid"/>
              <a:miter/>
            </a:ln>
          </p:spPr>
        </p:sp>
        <p:sp>
          <p:nvSpPr>
            <p:cNvPr id="21" name="TextBox 21"/>
            <p:cNvSpPr txBox="1"/>
            <p:nvPr/>
          </p:nvSpPr>
          <p:spPr>
            <a:xfrm>
              <a:off x="114300" y="66675"/>
              <a:ext cx="732016" cy="631825"/>
            </a:xfrm>
            <a:prstGeom prst="rect">
              <a:avLst/>
            </a:prstGeom>
          </p:spPr>
          <p:txBody>
            <a:bodyPr lIns="6995" tIns="6995" rIns="6995" bIns="6995" rtlCol="0" anchor="ctr"/>
            <a:lstStyle/>
            <a:p>
              <a:pPr algn="ctr">
                <a:lnSpc>
                  <a:spcPts val="2177"/>
                </a:lnSpc>
                <a:spcBef>
                  <a:spcPct val="0"/>
                </a:spcBef>
              </a:pPr>
              <a:r>
                <a:rPr lang="en-US" sz="2199" b="1">
                  <a:solidFill>
                    <a:srgbClr val="010204"/>
                  </a:solidFill>
                  <a:latin typeface="DM Sans Bold"/>
                  <a:ea typeface="DM Sans Bold"/>
                  <a:cs typeface="DM Sans Bold"/>
                  <a:sym typeface="DM Sans Bold"/>
                </a:rPr>
                <a:t>01</a:t>
              </a:r>
            </a:p>
          </p:txBody>
        </p:sp>
      </p:grpSp>
      <p:grpSp>
        <p:nvGrpSpPr>
          <p:cNvPr id="22" name="Group 22"/>
          <p:cNvGrpSpPr/>
          <p:nvPr/>
        </p:nvGrpSpPr>
        <p:grpSpPr>
          <a:xfrm>
            <a:off x="5116361" y="4561391"/>
            <a:ext cx="1206291" cy="877139"/>
            <a:chOff x="0" y="0"/>
            <a:chExt cx="960616" cy="698500"/>
          </a:xfrm>
        </p:grpSpPr>
        <p:sp>
          <p:nvSpPr>
            <p:cNvPr id="23" name="Freeform 23"/>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CDECAC"/>
            </a:solidFill>
            <a:ln cap="sq">
              <a:noFill/>
              <a:prstDash val="solid"/>
              <a:miter/>
            </a:ln>
          </p:spPr>
        </p:sp>
        <p:sp>
          <p:nvSpPr>
            <p:cNvPr id="24" name="TextBox 24"/>
            <p:cNvSpPr txBox="1"/>
            <p:nvPr/>
          </p:nvSpPr>
          <p:spPr>
            <a:xfrm>
              <a:off x="114300" y="66675"/>
              <a:ext cx="732016" cy="631825"/>
            </a:xfrm>
            <a:prstGeom prst="rect">
              <a:avLst/>
            </a:prstGeom>
          </p:spPr>
          <p:txBody>
            <a:bodyPr lIns="6995" tIns="6995" rIns="6995" bIns="6995" rtlCol="0" anchor="ctr"/>
            <a:lstStyle/>
            <a:p>
              <a:pPr algn="ctr">
                <a:lnSpc>
                  <a:spcPts val="2177"/>
                </a:lnSpc>
                <a:spcBef>
                  <a:spcPct val="0"/>
                </a:spcBef>
              </a:pPr>
              <a:r>
                <a:rPr lang="en-US" sz="2199" b="1">
                  <a:solidFill>
                    <a:srgbClr val="010204"/>
                  </a:solidFill>
                  <a:latin typeface="DM Sans Bold"/>
                  <a:ea typeface="DM Sans Bold"/>
                  <a:cs typeface="DM Sans Bold"/>
                  <a:sym typeface="DM Sans Bold"/>
                </a:rPr>
                <a:t>04</a:t>
              </a:r>
            </a:p>
          </p:txBody>
        </p:sp>
      </p:grpSp>
      <p:grpSp>
        <p:nvGrpSpPr>
          <p:cNvPr id="25" name="Group 25"/>
          <p:cNvGrpSpPr/>
          <p:nvPr/>
        </p:nvGrpSpPr>
        <p:grpSpPr>
          <a:xfrm>
            <a:off x="6074644" y="3706376"/>
            <a:ext cx="1206291" cy="877139"/>
            <a:chOff x="0" y="0"/>
            <a:chExt cx="960616" cy="698500"/>
          </a:xfrm>
        </p:grpSpPr>
        <p:sp>
          <p:nvSpPr>
            <p:cNvPr id="26" name="Freeform 26"/>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FFDE59"/>
            </a:solidFill>
            <a:ln cap="sq">
              <a:noFill/>
              <a:prstDash val="solid"/>
              <a:miter/>
            </a:ln>
          </p:spPr>
        </p:sp>
        <p:sp>
          <p:nvSpPr>
            <p:cNvPr id="27" name="TextBox 27"/>
            <p:cNvSpPr txBox="1"/>
            <p:nvPr/>
          </p:nvSpPr>
          <p:spPr>
            <a:xfrm>
              <a:off x="114300" y="66675"/>
              <a:ext cx="732016" cy="631825"/>
            </a:xfrm>
            <a:prstGeom prst="rect">
              <a:avLst/>
            </a:prstGeom>
          </p:spPr>
          <p:txBody>
            <a:bodyPr lIns="6995" tIns="6995" rIns="6995" bIns="6995" rtlCol="0" anchor="ctr"/>
            <a:lstStyle/>
            <a:p>
              <a:pPr algn="ctr">
                <a:lnSpc>
                  <a:spcPts val="2177"/>
                </a:lnSpc>
                <a:spcBef>
                  <a:spcPct val="0"/>
                </a:spcBef>
              </a:pPr>
              <a:r>
                <a:rPr lang="en-US" sz="2199" b="1">
                  <a:solidFill>
                    <a:srgbClr val="010204"/>
                  </a:solidFill>
                  <a:latin typeface="DM Sans Bold"/>
                  <a:ea typeface="DM Sans Bold"/>
                  <a:cs typeface="DM Sans Bold"/>
                  <a:sym typeface="DM Sans Bold"/>
                </a:rPr>
                <a:t>03</a:t>
              </a:r>
            </a:p>
          </p:txBody>
        </p:sp>
      </p:grpSp>
      <p:sp>
        <p:nvSpPr>
          <p:cNvPr id="28" name="AutoShape 28"/>
          <p:cNvSpPr/>
          <p:nvPr/>
        </p:nvSpPr>
        <p:spPr>
          <a:xfrm>
            <a:off x="753769" y="5006310"/>
            <a:ext cx="4362593" cy="0"/>
          </a:xfrm>
          <a:prstGeom prst="line">
            <a:avLst/>
          </a:prstGeom>
          <a:ln w="28575" cap="flat">
            <a:solidFill>
              <a:srgbClr val="CDECAC"/>
            </a:solidFill>
            <a:prstDash val="solid"/>
            <a:headEnd type="none" w="sm" len="sm"/>
            <a:tailEnd type="none" w="sm" len="sm"/>
          </a:ln>
        </p:spPr>
      </p:sp>
      <p:sp>
        <p:nvSpPr>
          <p:cNvPr id="29" name="AutoShape 29"/>
          <p:cNvSpPr/>
          <p:nvPr/>
        </p:nvSpPr>
        <p:spPr>
          <a:xfrm>
            <a:off x="6858263" y="2747319"/>
            <a:ext cx="4647937" cy="0"/>
          </a:xfrm>
          <a:prstGeom prst="line">
            <a:avLst/>
          </a:prstGeom>
          <a:ln w="28575" cap="flat">
            <a:solidFill>
              <a:srgbClr val="0CC0DF"/>
            </a:solidFill>
            <a:prstDash val="solid"/>
            <a:headEnd type="none" w="sm" len="sm"/>
            <a:tailEnd type="none" w="sm" len="sm"/>
          </a:ln>
        </p:spPr>
      </p:sp>
      <p:sp>
        <p:nvSpPr>
          <p:cNvPr id="31" name="TextBox 31"/>
          <p:cNvSpPr txBox="1"/>
          <p:nvPr/>
        </p:nvSpPr>
        <p:spPr>
          <a:xfrm>
            <a:off x="732215" y="1523142"/>
            <a:ext cx="2714645" cy="329449"/>
          </a:xfrm>
          <a:prstGeom prst="rect">
            <a:avLst/>
          </a:prstGeom>
        </p:spPr>
        <p:txBody>
          <a:bodyPr wrap="square" lIns="0" tIns="0" rIns="0" bIns="0" rtlCol="0" anchor="t">
            <a:spAutoFit/>
          </a:bodyPr>
          <a:lstStyle/>
          <a:p>
            <a:pPr>
              <a:lnSpc>
                <a:spcPts val="2971"/>
              </a:lnSpc>
            </a:pPr>
            <a:r>
              <a:rPr lang="en-US" sz="1400" b="1" dirty="0">
                <a:solidFill>
                  <a:srgbClr val="1EA738"/>
                </a:solidFill>
                <a:latin typeface="Cy Grotesk Wide Bold"/>
                <a:ea typeface="Cy Grotesk Wide Bold"/>
                <a:cs typeface="Cy Grotesk Wide Bold"/>
                <a:sym typeface="Cy Grotesk Wide Bold"/>
              </a:rPr>
              <a:t>VALORES INSTITUCIONALES</a:t>
            </a:r>
          </a:p>
        </p:txBody>
      </p:sp>
      <p:grpSp>
        <p:nvGrpSpPr>
          <p:cNvPr id="33" name="Group 33"/>
          <p:cNvGrpSpPr/>
          <p:nvPr/>
        </p:nvGrpSpPr>
        <p:grpSpPr>
          <a:xfrm>
            <a:off x="7454085" y="4480478"/>
            <a:ext cx="4052115" cy="1257106"/>
            <a:chOff x="0" y="-66675"/>
            <a:chExt cx="8104229" cy="2514212"/>
          </a:xfrm>
        </p:grpSpPr>
        <p:sp>
          <p:nvSpPr>
            <p:cNvPr id="34" name="TextBox 34"/>
            <p:cNvSpPr txBox="1"/>
            <p:nvPr/>
          </p:nvSpPr>
          <p:spPr>
            <a:xfrm>
              <a:off x="0" y="-66675"/>
              <a:ext cx="8104229" cy="796502"/>
            </a:xfrm>
            <a:prstGeom prst="rect">
              <a:avLst/>
            </a:prstGeom>
          </p:spPr>
          <p:txBody>
            <a:bodyPr lIns="0" tIns="0" rIns="0" bIns="0" rtlCol="0" anchor="t">
              <a:spAutoFit/>
            </a:bodyPr>
            <a:lstStyle/>
            <a:p>
              <a:pPr algn="r">
                <a:lnSpc>
                  <a:spcPts val="3415"/>
                </a:lnSpc>
                <a:spcBef>
                  <a:spcPct val="0"/>
                </a:spcBef>
              </a:pPr>
              <a:r>
                <a:rPr lang="en-US" sz="2439" b="1">
                  <a:solidFill>
                    <a:srgbClr val="132E34"/>
                  </a:solidFill>
                  <a:latin typeface="DM Sans Bold"/>
                  <a:ea typeface="DM Sans Bold"/>
                  <a:cs typeface="DM Sans Bold"/>
                  <a:sym typeface="DM Sans Bold"/>
                </a:rPr>
                <a:t>Disciplina:</a:t>
              </a:r>
            </a:p>
          </p:txBody>
        </p:sp>
        <p:sp>
          <p:nvSpPr>
            <p:cNvPr id="35" name="TextBox 35"/>
            <p:cNvSpPr txBox="1"/>
            <p:nvPr/>
          </p:nvSpPr>
          <p:spPr>
            <a:xfrm>
              <a:off x="0" y="1026123"/>
              <a:ext cx="8104229" cy="1421414"/>
            </a:xfrm>
            <a:prstGeom prst="rect">
              <a:avLst/>
            </a:prstGeom>
          </p:spPr>
          <p:txBody>
            <a:bodyPr lIns="0" tIns="0" rIns="0" bIns="0" rtlCol="0" anchor="t">
              <a:spAutoFit/>
            </a:bodyPr>
            <a:lstStyle/>
            <a:p>
              <a:pPr algn="just">
                <a:lnSpc>
                  <a:spcPts val="1948"/>
                </a:lnSpc>
                <a:spcBef>
                  <a:spcPct val="0"/>
                </a:spcBef>
              </a:pPr>
              <a:r>
                <a:rPr lang="en-US" sz="1391">
                  <a:solidFill>
                    <a:srgbClr val="000000"/>
                  </a:solidFill>
                  <a:latin typeface="DM Sans"/>
                  <a:ea typeface="DM Sans"/>
                  <a:cs typeface="DM Sans"/>
                  <a:sym typeface="DM Sans"/>
                </a:rPr>
                <a:t>oCapacidad de actuar ordenada y persevera mente para conseguir los objetivos deseados </a:t>
              </a:r>
            </a:p>
            <a:p>
              <a:pPr algn="just">
                <a:lnSpc>
                  <a:spcPts val="1948"/>
                </a:lnSpc>
                <a:spcBef>
                  <a:spcPct val="0"/>
                </a:spcBef>
              </a:pPr>
              <a:endParaRPr lang="en-US" sz="1391">
                <a:solidFill>
                  <a:srgbClr val="000000"/>
                </a:solidFill>
                <a:latin typeface="DM Sans"/>
                <a:ea typeface="DM Sans"/>
                <a:cs typeface="DM Sans"/>
                <a:sym typeface="DM Sans"/>
              </a:endParaRPr>
            </a:p>
          </p:txBody>
        </p:sp>
      </p:grpSp>
      <p:sp>
        <p:nvSpPr>
          <p:cNvPr id="36" name="AutoShape 36"/>
          <p:cNvSpPr/>
          <p:nvPr/>
        </p:nvSpPr>
        <p:spPr>
          <a:xfrm>
            <a:off x="6653547" y="5788589"/>
            <a:ext cx="4806239" cy="0"/>
          </a:xfrm>
          <a:prstGeom prst="line">
            <a:avLst/>
          </a:prstGeom>
          <a:ln w="28575" cap="flat">
            <a:solidFill>
              <a:srgbClr val="38B6FF"/>
            </a:solidFill>
            <a:prstDash val="solid"/>
            <a:headEnd type="none" w="sm" len="sm"/>
            <a:tailEnd type="none" w="sm" len="sm"/>
          </a:ln>
        </p:spPr>
      </p:sp>
      <p:grpSp>
        <p:nvGrpSpPr>
          <p:cNvPr id="37" name="Group 37"/>
          <p:cNvGrpSpPr/>
          <p:nvPr/>
        </p:nvGrpSpPr>
        <p:grpSpPr>
          <a:xfrm>
            <a:off x="6129985" y="5328663"/>
            <a:ext cx="1206291" cy="877139"/>
            <a:chOff x="0" y="0"/>
            <a:chExt cx="960616" cy="698500"/>
          </a:xfrm>
        </p:grpSpPr>
        <p:sp>
          <p:nvSpPr>
            <p:cNvPr id="38" name="Freeform 38"/>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38B6FF"/>
            </a:solidFill>
            <a:ln cap="sq">
              <a:noFill/>
              <a:prstDash val="solid"/>
              <a:miter/>
            </a:ln>
          </p:spPr>
        </p:sp>
        <p:sp>
          <p:nvSpPr>
            <p:cNvPr id="39" name="TextBox 39"/>
            <p:cNvSpPr txBox="1"/>
            <p:nvPr/>
          </p:nvSpPr>
          <p:spPr>
            <a:xfrm>
              <a:off x="114300" y="66675"/>
              <a:ext cx="732016" cy="631825"/>
            </a:xfrm>
            <a:prstGeom prst="rect">
              <a:avLst/>
            </a:prstGeom>
          </p:spPr>
          <p:txBody>
            <a:bodyPr lIns="6995" tIns="6995" rIns="6995" bIns="6995" rtlCol="0" anchor="ctr"/>
            <a:lstStyle/>
            <a:p>
              <a:pPr algn="ctr">
                <a:lnSpc>
                  <a:spcPts val="2177"/>
                </a:lnSpc>
                <a:spcBef>
                  <a:spcPct val="0"/>
                </a:spcBef>
              </a:pPr>
              <a:r>
                <a:rPr lang="en-US" sz="2199" b="1">
                  <a:solidFill>
                    <a:srgbClr val="010204"/>
                  </a:solidFill>
                  <a:latin typeface="DM Sans Bold"/>
                  <a:ea typeface="DM Sans Bold"/>
                  <a:cs typeface="DM Sans Bold"/>
                  <a:sym typeface="DM Sans Bold"/>
                </a:rPr>
                <a:t>05</a:t>
              </a:r>
            </a:p>
          </p:txBody>
        </p:sp>
      </p:grpSp>
      <p:grpSp>
        <p:nvGrpSpPr>
          <p:cNvPr id="40" name="Group 40"/>
          <p:cNvGrpSpPr/>
          <p:nvPr/>
        </p:nvGrpSpPr>
        <p:grpSpPr>
          <a:xfrm>
            <a:off x="753769" y="5088715"/>
            <a:ext cx="3611329" cy="1241971"/>
            <a:chOff x="0" y="-66675"/>
            <a:chExt cx="7222657" cy="2483942"/>
          </a:xfrm>
        </p:grpSpPr>
        <p:sp>
          <p:nvSpPr>
            <p:cNvPr id="41" name="TextBox 41"/>
            <p:cNvSpPr txBox="1"/>
            <p:nvPr/>
          </p:nvSpPr>
          <p:spPr>
            <a:xfrm>
              <a:off x="0" y="-66675"/>
              <a:ext cx="7222657" cy="795090"/>
            </a:xfrm>
            <a:prstGeom prst="rect">
              <a:avLst/>
            </a:prstGeom>
          </p:spPr>
          <p:txBody>
            <a:bodyPr lIns="0" tIns="0" rIns="0" bIns="0" rtlCol="0" anchor="t">
              <a:spAutoFit/>
            </a:bodyPr>
            <a:lstStyle/>
            <a:p>
              <a:pPr>
                <a:lnSpc>
                  <a:spcPts val="3381"/>
                </a:lnSpc>
                <a:spcBef>
                  <a:spcPct val="0"/>
                </a:spcBef>
              </a:pPr>
              <a:r>
                <a:rPr lang="en-US" sz="2415" b="1">
                  <a:solidFill>
                    <a:srgbClr val="132E34"/>
                  </a:solidFill>
                  <a:latin typeface="DM Sans Bold"/>
                  <a:ea typeface="DM Sans Bold"/>
                  <a:cs typeface="DM Sans Bold"/>
                  <a:sym typeface="DM Sans Bold"/>
                </a:rPr>
                <a:t>Tolerancia</a:t>
              </a:r>
            </a:p>
          </p:txBody>
        </p:sp>
        <p:sp>
          <p:nvSpPr>
            <p:cNvPr id="42" name="TextBox 42"/>
            <p:cNvSpPr txBox="1"/>
            <p:nvPr/>
          </p:nvSpPr>
          <p:spPr>
            <a:xfrm>
              <a:off x="0" y="995853"/>
              <a:ext cx="7222657" cy="1421414"/>
            </a:xfrm>
            <a:prstGeom prst="rect">
              <a:avLst/>
            </a:prstGeom>
          </p:spPr>
          <p:txBody>
            <a:bodyPr lIns="0" tIns="0" rIns="0" bIns="0" rtlCol="0" anchor="t">
              <a:spAutoFit/>
            </a:bodyPr>
            <a:lstStyle/>
            <a:p>
              <a:pPr algn="just">
                <a:lnSpc>
                  <a:spcPts val="1948"/>
                </a:lnSpc>
                <a:spcBef>
                  <a:spcPct val="0"/>
                </a:spcBef>
              </a:pPr>
              <a:r>
                <a:rPr lang="en-US" sz="1391">
                  <a:solidFill>
                    <a:srgbClr val="000000"/>
                  </a:solidFill>
                  <a:latin typeface="DM Sans"/>
                  <a:ea typeface="DM Sans"/>
                  <a:cs typeface="DM Sans"/>
                  <a:sym typeface="DM Sans"/>
                </a:rPr>
                <a:t>Respeto hacia las ideas, preferencias, formas de pensamiento, comportamiento de las demás personas. </a:t>
              </a:r>
            </a:p>
          </p:txBody>
        </p:sp>
      </p:grpSp>
      <p:sp>
        <p:nvSpPr>
          <p:cNvPr id="43" name="AutoShape 43"/>
          <p:cNvSpPr/>
          <p:nvPr/>
        </p:nvSpPr>
        <p:spPr>
          <a:xfrm>
            <a:off x="685800" y="6354734"/>
            <a:ext cx="4362593" cy="0"/>
          </a:xfrm>
          <a:prstGeom prst="line">
            <a:avLst/>
          </a:prstGeom>
          <a:ln w="28575" cap="flat">
            <a:solidFill>
              <a:srgbClr val="FBFF43"/>
            </a:solidFill>
            <a:prstDash val="solid"/>
            <a:headEnd type="none" w="sm" len="sm"/>
            <a:tailEnd type="none" w="sm" len="sm"/>
          </a:ln>
        </p:spPr>
      </p:sp>
      <p:grpSp>
        <p:nvGrpSpPr>
          <p:cNvPr id="44" name="Group 44"/>
          <p:cNvGrpSpPr/>
          <p:nvPr/>
        </p:nvGrpSpPr>
        <p:grpSpPr>
          <a:xfrm>
            <a:off x="5042043" y="5834899"/>
            <a:ext cx="1206291" cy="877139"/>
            <a:chOff x="0" y="0"/>
            <a:chExt cx="960616" cy="698500"/>
          </a:xfrm>
        </p:grpSpPr>
        <p:sp>
          <p:nvSpPr>
            <p:cNvPr id="45" name="Freeform 45"/>
            <p:cNvSpPr/>
            <p:nvPr/>
          </p:nvSpPr>
          <p:spPr>
            <a:xfrm>
              <a:off x="0" y="0"/>
              <a:ext cx="960616" cy="698500"/>
            </a:xfrm>
            <a:custGeom>
              <a:avLst/>
              <a:gdLst/>
              <a:ahLst/>
              <a:cxnLst/>
              <a:rect l="l" t="t" r="r" b="b"/>
              <a:pathLst>
                <a:path w="960616" h="698500">
                  <a:moveTo>
                    <a:pt x="960616" y="349250"/>
                  </a:moveTo>
                  <a:lnTo>
                    <a:pt x="757416" y="698500"/>
                  </a:lnTo>
                  <a:lnTo>
                    <a:pt x="203200" y="698500"/>
                  </a:lnTo>
                  <a:lnTo>
                    <a:pt x="0" y="349250"/>
                  </a:lnTo>
                  <a:lnTo>
                    <a:pt x="203200" y="0"/>
                  </a:lnTo>
                  <a:lnTo>
                    <a:pt x="757416" y="0"/>
                  </a:lnTo>
                  <a:lnTo>
                    <a:pt x="960616" y="349250"/>
                  </a:lnTo>
                  <a:close/>
                </a:path>
              </a:pathLst>
            </a:custGeom>
            <a:solidFill>
              <a:srgbClr val="FBFF43"/>
            </a:solidFill>
            <a:ln cap="sq">
              <a:noFill/>
              <a:prstDash val="solid"/>
              <a:miter/>
            </a:ln>
          </p:spPr>
        </p:sp>
        <p:sp>
          <p:nvSpPr>
            <p:cNvPr id="46" name="TextBox 46"/>
            <p:cNvSpPr txBox="1"/>
            <p:nvPr/>
          </p:nvSpPr>
          <p:spPr>
            <a:xfrm>
              <a:off x="114300" y="66675"/>
              <a:ext cx="732016" cy="631825"/>
            </a:xfrm>
            <a:prstGeom prst="rect">
              <a:avLst/>
            </a:prstGeom>
          </p:spPr>
          <p:txBody>
            <a:bodyPr lIns="6995" tIns="6995" rIns="6995" bIns="6995" rtlCol="0" anchor="ctr"/>
            <a:lstStyle/>
            <a:p>
              <a:pPr algn="ctr">
                <a:lnSpc>
                  <a:spcPts val="2177"/>
                </a:lnSpc>
                <a:spcBef>
                  <a:spcPct val="0"/>
                </a:spcBef>
              </a:pPr>
              <a:r>
                <a:rPr lang="en-US" sz="2199" b="1">
                  <a:solidFill>
                    <a:srgbClr val="010204"/>
                  </a:solidFill>
                  <a:latin typeface="DM Sans Bold"/>
                  <a:ea typeface="DM Sans Bold"/>
                  <a:cs typeface="DM Sans Bold"/>
                  <a:sym typeface="DM Sans Bold"/>
                </a:rPr>
                <a:t>06</a:t>
              </a:r>
            </a:p>
          </p:txBody>
        </p:sp>
      </p:grpSp>
      <p:grpSp>
        <p:nvGrpSpPr>
          <p:cNvPr id="47" name="3 Grupo">
            <a:extLst>
              <a:ext uri="{FF2B5EF4-FFF2-40B4-BE49-F238E27FC236}">
                <a16:creationId xmlns:a16="http://schemas.microsoft.com/office/drawing/2014/main" id="{880EF018-7C09-4076-86D8-4DF85F9213E7}"/>
              </a:ext>
            </a:extLst>
          </p:cNvPr>
          <p:cNvGrpSpPr/>
          <p:nvPr/>
        </p:nvGrpSpPr>
        <p:grpSpPr>
          <a:xfrm>
            <a:off x="3564425" y="-11128"/>
            <a:ext cx="8034447" cy="1430598"/>
            <a:chOff x="940677" y="87111"/>
            <a:chExt cx="5179269" cy="778633"/>
          </a:xfrm>
        </p:grpSpPr>
        <p:pic>
          <p:nvPicPr>
            <p:cNvPr id="48" name="4 Imagen">
              <a:extLst>
                <a:ext uri="{FF2B5EF4-FFF2-40B4-BE49-F238E27FC236}">
                  <a16:creationId xmlns:a16="http://schemas.microsoft.com/office/drawing/2014/main" id="{EEF6520A-D13E-4BD9-8615-B8292526F33A}"/>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1621138" y="87111"/>
              <a:ext cx="4498808" cy="622359"/>
            </a:xfrm>
            <a:prstGeom prst="rect">
              <a:avLst/>
            </a:prstGeom>
          </p:spPr>
        </p:pic>
        <p:sp>
          <p:nvSpPr>
            <p:cNvPr id="49" name="5 Rectángulo">
              <a:extLst>
                <a:ext uri="{FF2B5EF4-FFF2-40B4-BE49-F238E27FC236}">
                  <a16:creationId xmlns:a16="http://schemas.microsoft.com/office/drawing/2014/main" id="{DE7C072D-9AB4-409B-86D8-ADA0E8B5D03D}"/>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pic>
        <p:nvPicPr>
          <p:cNvPr id="50" name="Imagen 49" descr="Logotipo&#10;&#10;El contenido generado por IA puede ser incorrecto.">
            <a:extLst>
              <a:ext uri="{FF2B5EF4-FFF2-40B4-BE49-F238E27FC236}">
                <a16:creationId xmlns:a16="http://schemas.microsoft.com/office/drawing/2014/main" id="{BF3ACB7D-8424-4424-A8F6-070E4BC84C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465" y="-109541"/>
            <a:ext cx="3358633" cy="1951063"/>
          </a:xfrm>
          <a:prstGeom prst="rect">
            <a:avLst/>
          </a:prstGeom>
        </p:spPr>
      </p:pic>
      <p:pic>
        <p:nvPicPr>
          <p:cNvPr id="51" name="7 Imagen">
            <a:extLst>
              <a:ext uri="{FF2B5EF4-FFF2-40B4-BE49-F238E27FC236}">
                <a16:creationId xmlns:a16="http://schemas.microsoft.com/office/drawing/2014/main" id="{8694F27E-66C5-4E24-A406-21850D46F85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525517" y="6396120"/>
            <a:ext cx="10967465" cy="771359"/>
          </a:xfrm>
          <a:prstGeom prst="rect">
            <a:avLst/>
          </a:prstGeom>
        </p:spPr>
      </p:pic>
      <p:pic>
        <p:nvPicPr>
          <p:cNvPr id="52" name="Imagen 51">
            <a:extLst>
              <a:ext uri="{FF2B5EF4-FFF2-40B4-BE49-F238E27FC236}">
                <a16:creationId xmlns:a16="http://schemas.microsoft.com/office/drawing/2014/main" id="{E7B12323-6F09-484F-82AB-D99F0CB60E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59915" y="6399600"/>
            <a:ext cx="4004945" cy="44386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A069-DFD3-5497-2A80-A821A24CA11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489CC4C-2114-B32A-57C4-083117D8006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1FF08D8-3C94-3B3B-04F0-E41644E74F2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DBD2D22-456E-AEEE-8C0E-F3A306312F0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C0A0703-E8D4-224A-8995-BB570E7FE98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ECEC2BA-DFBA-F0A2-1082-6BE600A44CB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3320747-435E-31F7-EDC1-E0DC4F97FA5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373B3C8-0DF9-B514-89EE-4207FA091393}"/>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FA6C001-594C-4251-409F-ACFDDB15B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1ED3CB4E-4017-62C9-269C-1D5509D84B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pic>
        <p:nvPicPr>
          <p:cNvPr id="5" name="Imagen 4">
            <a:extLst>
              <a:ext uri="{FF2B5EF4-FFF2-40B4-BE49-F238E27FC236}">
                <a16:creationId xmlns:a16="http://schemas.microsoft.com/office/drawing/2014/main" id="{A8040B2F-13B3-4257-B98C-3D79137568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6294" y="1370846"/>
            <a:ext cx="5664379" cy="4248284"/>
          </a:xfrm>
          <a:prstGeom prst="rect">
            <a:avLst/>
          </a:prstGeom>
        </p:spPr>
      </p:pic>
      <p:sp>
        <p:nvSpPr>
          <p:cNvPr id="17" name="Rectángulo 16">
            <a:extLst>
              <a:ext uri="{FF2B5EF4-FFF2-40B4-BE49-F238E27FC236}">
                <a16:creationId xmlns:a16="http://schemas.microsoft.com/office/drawing/2014/main" id="{BAD3E49E-DA6C-4481-943B-B5F50CE7B1FB}"/>
              </a:ext>
            </a:extLst>
          </p:cNvPr>
          <p:cNvSpPr/>
          <p:nvPr/>
        </p:nvSpPr>
        <p:spPr>
          <a:xfrm>
            <a:off x="319919" y="3063197"/>
            <a:ext cx="4609433" cy="1446550"/>
          </a:xfrm>
          <a:prstGeom prst="rect">
            <a:avLst/>
          </a:prstGeom>
          <a:noFill/>
        </p:spPr>
        <p:txBody>
          <a:bodyPr wrap="square" lIns="91440" tIns="45720" rIns="91440" bIns="45720">
            <a:spAutoFit/>
          </a:bodyPr>
          <a:lstStyle/>
          <a:p>
            <a:pPr algn="ctr"/>
            <a:r>
              <a:rPr lang="es-ES" sz="4400" b="0" cap="none" spc="0" dirty="0">
                <a:ln w="0"/>
                <a:solidFill>
                  <a:schemeClr val="tx1"/>
                </a:solidFill>
                <a:effectLst>
                  <a:outerShdw blurRad="38100" dist="19050" dir="2700000" algn="tl" rotWithShape="0">
                    <a:schemeClr val="dk1">
                      <a:alpha val="40000"/>
                    </a:schemeClr>
                  </a:outerShdw>
                </a:effectLst>
              </a:rPr>
              <a:t>NUESTROS SERVICIOS </a:t>
            </a:r>
          </a:p>
        </p:txBody>
      </p:sp>
    </p:spTree>
    <p:extLst>
      <p:ext uri="{BB962C8B-B14F-4D97-AF65-F5344CB8AC3E}">
        <p14:creationId xmlns:p14="http://schemas.microsoft.com/office/powerpoint/2010/main" val="3033841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A069-DFD3-5497-2A80-A821A24CA11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489CC4C-2114-B32A-57C4-083117D8006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1FF08D8-3C94-3B3B-04F0-E41644E74F2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DBD2D22-456E-AEEE-8C0E-F3A306312F0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C0A0703-E8D4-224A-8995-BB570E7FE98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ECEC2BA-DFBA-F0A2-1082-6BE600A44CB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3320747-435E-31F7-EDC1-E0DC4F97FA5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373B3C8-0DF9-B514-89EE-4207FA091393}"/>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FA6C001-594C-4251-409F-ACFDDB15B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1ED3CB4E-4017-62C9-269C-1D5509D84B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17" name="Rectángulo 16">
            <a:extLst>
              <a:ext uri="{FF2B5EF4-FFF2-40B4-BE49-F238E27FC236}">
                <a16:creationId xmlns:a16="http://schemas.microsoft.com/office/drawing/2014/main" id="{BAD3E49E-DA6C-4481-943B-B5F50CE7B1FB}"/>
              </a:ext>
            </a:extLst>
          </p:cNvPr>
          <p:cNvSpPr/>
          <p:nvPr/>
        </p:nvSpPr>
        <p:spPr>
          <a:xfrm>
            <a:off x="319919" y="3063197"/>
            <a:ext cx="4609433" cy="1446550"/>
          </a:xfrm>
          <a:prstGeom prst="rect">
            <a:avLst/>
          </a:prstGeom>
          <a:noFill/>
        </p:spPr>
        <p:txBody>
          <a:bodyPr wrap="square" lIns="91440" tIns="45720" rIns="91440" bIns="45720">
            <a:spAutoFit/>
          </a:bodyPr>
          <a:lstStyle/>
          <a:p>
            <a:pPr algn="ctr"/>
            <a:r>
              <a:rPr lang="es-ES" sz="4400" b="0" cap="none" spc="0" dirty="0">
                <a:ln w="0"/>
                <a:solidFill>
                  <a:schemeClr val="tx1"/>
                </a:solidFill>
                <a:effectLst>
                  <a:outerShdw blurRad="38100" dist="19050" dir="2700000" algn="tl" rotWithShape="0">
                    <a:schemeClr val="dk1">
                      <a:alpha val="40000"/>
                    </a:schemeClr>
                  </a:outerShdw>
                </a:effectLst>
              </a:rPr>
              <a:t>NUESTROS SERVICIOS </a:t>
            </a:r>
          </a:p>
        </p:txBody>
      </p:sp>
      <p:pic>
        <p:nvPicPr>
          <p:cNvPr id="9" name="Imagen 8">
            <a:extLst>
              <a:ext uri="{FF2B5EF4-FFF2-40B4-BE49-F238E27FC236}">
                <a16:creationId xmlns:a16="http://schemas.microsoft.com/office/drawing/2014/main" id="{B84A586B-D26D-4F8C-AC34-22E291E60F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6266" y="1364889"/>
            <a:ext cx="5862149" cy="4396612"/>
          </a:xfrm>
          <a:prstGeom prst="rect">
            <a:avLst/>
          </a:prstGeom>
        </p:spPr>
      </p:pic>
    </p:spTree>
    <p:extLst>
      <p:ext uri="{BB962C8B-B14F-4D97-AF65-F5344CB8AC3E}">
        <p14:creationId xmlns:p14="http://schemas.microsoft.com/office/powerpoint/2010/main" val="2554240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A069-DFD3-5497-2A80-A821A24CA11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489CC4C-2114-B32A-57C4-083117D8006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1FF08D8-3C94-3B3B-04F0-E41644E74F2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DBD2D22-456E-AEEE-8C0E-F3A306312F0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C0A0703-E8D4-224A-8995-BB570E7FE98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ECEC2BA-DFBA-F0A2-1082-6BE600A44CB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3320747-435E-31F7-EDC1-E0DC4F97FA5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373B3C8-0DF9-B514-89EE-4207FA091393}"/>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FA6C001-594C-4251-409F-ACFDDB15B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1ED3CB4E-4017-62C9-269C-1D5509D84B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17" name="Rectángulo 16">
            <a:extLst>
              <a:ext uri="{FF2B5EF4-FFF2-40B4-BE49-F238E27FC236}">
                <a16:creationId xmlns:a16="http://schemas.microsoft.com/office/drawing/2014/main" id="{BAD3E49E-DA6C-4481-943B-B5F50CE7B1FB}"/>
              </a:ext>
            </a:extLst>
          </p:cNvPr>
          <p:cNvSpPr/>
          <p:nvPr/>
        </p:nvSpPr>
        <p:spPr>
          <a:xfrm>
            <a:off x="319919" y="3063197"/>
            <a:ext cx="4609433" cy="1446550"/>
          </a:xfrm>
          <a:prstGeom prst="rect">
            <a:avLst/>
          </a:prstGeom>
          <a:noFill/>
        </p:spPr>
        <p:txBody>
          <a:bodyPr wrap="square" lIns="91440" tIns="45720" rIns="91440" bIns="45720">
            <a:spAutoFit/>
          </a:bodyPr>
          <a:lstStyle/>
          <a:p>
            <a:pPr algn="ctr"/>
            <a:r>
              <a:rPr lang="es-ES" sz="4400" b="0" cap="none" spc="0" dirty="0">
                <a:ln w="0"/>
                <a:solidFill>
                  <a:schemeClr val="tx1"/>
                </a:solidFill>
                <a:effectLst>
                  <a:outerShdw blurRad="38100" dist="19050" dir="2700000" algn="tl" rotWithShape="0">
                    <a:schemeClr val="dk1">
                      <a:alpha val="40000"/>
                    </a:schemeClr>
                  </a:outerShdw>
                </a:effectLst>
              </a:rPr>
              <a:t>NUESTROS SERVICIOS </a:t>
            </a:r>
          </a:p>
        </p:txBody>
      </p:sp>
      <p:pic>
        <p:nvPicPr>
          <p:cNvPr id="5" name="Imagen 4">
            <a:extLst>
              <a:ext uri="{FF2B5EF4-FFF2-40B4-BE49-F238E27FC236}">
                <a16:creationId xmlns:a16="http://schemas.microsoft.com/office/drawing/2014/main" id="{8B7624EE-ACC8-4A14-818B-618D54C00F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0579" y="1612445"/>
            <a:ext cx="5402317" cy="4051738"/>
          </a:xfrm>
          <a:prstGeom prst="rect">
            <a:avLst/>
          </a:prstGeom>
        </p:spPr>
      </p:pic>
    </p:spTree>
    <p:extLst>
      <p:ext uri="{BB962C8B-B14F-4D97-AF65-F5344CB8AC3E}">
        <p14:creationId xmlns:p14="http://schemas.microsoft.com/office/powerpoint/2010/main" val="3548122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Diagrama de flujo: conector fuera de página 19">
            <a:extLst>
              <a:ext uri="{FF2B5EF4-FFF2-40B4-BE49-F238E27FC236}">
                <a16:creationId xmlns:a16="http://schemas.microsoft.com/office/drawing/2014/main" id="{E91DD82B-8F2A-407C-879D-E6321A958650}"/>
              </a:ext>
            </a:extLst>
          </p:cNvPr>
          <p:cNvSpPr/>
          <p:nvPr/>
        </p:nvSpPr>
        <p:spPr>
          <a:xfrm rot="16200000">
            <a:off x="899326" y="1881184"/>
            <a:ext cx="2086441" cy="3837433"/>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4" name="Diagrama de flujo: conector fuera de página 13">
            <a:extLst>
              <a:ext uri="{FF2B5EF4-FFF2-40B4-BE49-F238E27FC236}">
                <a16:creationId xmlns:a16="http://schemas.microsoft.com/office/drawing/2014/main" id="{CC67C12C-D82C-47EC-A54D-9BBC6E344725}"/>
              </a:ext>
            </a:extLst>
          </p:cNvPr>
          <p:cNvSpPr/>
          <p:nvPr/>
        </p:nvSpPr>
        <p:spPr>
          <a:xfrm rot="16200000">
            <a:off x="1240998" y="1752130"/>
            <a:ext cx="780956" cy="3060960"/>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F4040A98-AE83-4C26-B1AE-82570E504058}"/>
              </a:ext>
            </a:extLst>
          </p:cNvPr>
          <p:cNvSpPr/>
          <p:nvPr/>
        </p:nvSpPr>
        <p:spPr>
          <a:xfrm>
            <a:off x="985090" y="3061285"/>
            <a:ext cx="1292772" cy="400110"/>
          </a:xfrm>
          <a:prstGeom prst="rect">
            <a:avLst/>
          </a:prstGeom>
          <a:noFill/>
        </p:spPr>
        <p:txBody>
          <a:bodyPr wrap="square" lIns="91440" tIns="45720" rIns="91440" bIns="45720">
            <a:spAutoFit/>
          </a:bodyPr>
          <a:lstStyle/>
          <a:p>
            <a:pPr algn="ctr"/>
            <a:r>
              <a:rPr lang="es-ES" sz="2000" cap="none" spc="0" dirty="0">
                <a:ln w="0"/>
                <a:solidFill>
                  <a:schemeClr val="tx1"/>
                </a:solidFill>
                <a:effectLst>
                  <a:outerShdw blurRad="38100" dist="19050" dir="2700000" algn="tl" rotWithShape="0">
                    <a:schemeClr val="dk1">
                      <a:alpha val="40000"/>
                    </a:schemeClr>
                  </a:outerShdw>
                </a:effectLst>
              </a:rPr>
              <a:t>LOGROS</a:t>
            </a:r>
            <a:endParaRPr lang="es-ES" sz="1050" cap="none" spc="0" dirty="0">
              <a:ln w="0"/>
              <a:solidFill>
                <a:schemeClr val="tx1"/>
              </a:solidFill>
              <a:effectLst>
                <a:outerShdw blurRad="38100" dist="19050" dir="2700000" algn="tl" rotWithShape="0">
                  <a:schemeClr val="dk1">
                    <a:alpha val="40000"/>
                  </a:schemeClr>
                </a:outerShdw>
              </a:effectLst>
            </a:endParaRPr>
          </a:p>
        </p:txBody>
      </p:sp>
      <p:sp>
        <p:nvSpPr>
          <p:cNvPr id="17" name="CuadroTexto 16">
            <a:extLst>
              <a:ext uri="{FF2B5EF4-FFF2-40B4-BE49-F238E27FC236}">
                <a16:creationId xmlns:a16="http://schemas.microsoft.com/office/drawing/2014/main" id="{4932B30D-8DB3-4648-88F5-CB665D685F59}"/>
              </a:ext>
            </a:extLst>
          </p:cNvPr>
          <p:cNvSpPr txBox="1"/>
          <p:nvPr/>
        </p:nvSpPr>
        <p:spPr>
          <a:xfrm>
            <a:off x="3837435" y="1801106"/>
            <a:ext cx="3611119" cy="3000821"/>
          </a:xfrm>
          <a:prstGeom prst="rect">
            <a:avLst/>
          </a:prstGeom>
          <a:noFill/>
        </p:spPr>
        <p:txBody>
          <a:bodyPr wrap="square">
            <a:spAutoFit/>
          </a:bodyPr>
          <a:lstStyle/>
          <a:p>
            <a:pPr>
              <a:spcBef>
                <a:spcPts val="1200"/>
              </a:spcBef>
              <a:spcAft>
                <a:spcPts val="300"/>
              </a:spcAft>
            </a:pPr>
            <a:r>
              <a:rPr lang="es-ES" sz="1200" b="1" i="0" dirty="0">
                <a:effectLst/>
                <a:latin typeface="Arial" panose="020B0604020202020204" pitchFamily="34" charset="0"/>
                <a:cs typeface="Times New Roman" panose="02020603050405020304" pitchFamily="18" charset="0"/>
              </a:rPr>
              <a:t>REPORTE PLATAFORMA REGISTRO ESPECIAL DE PRESTADORES REPS:</a:t>
            </a:r>
          </a:p>
          <a:p>
            <a:pPr marL="342900" indent="-342900" algn="just">
              <a:spcBef>
                <a:spcPts val="1200"/>
              </a:spcBef>
              <a:spcAft>
                <a:spcPts val="300"/>
              </a:spcAft>
              <a:buFont typeface="Arial" panose="020B0604020202020204" pitchFamily="34" charset="0"/>
              <a:buChar char="•"/>
            </a:pPr>
            <a:r>
              <a:rPr lang="es-ES" sz="1400" dirty="0">
                <a:latin typeface="Arial" panose="020B0604020202020204" pitchFamily="34" charset="0"/>
                <a:cs typeface="Times New Roman" panose="02020603050405020304" pitchFamily="18" charset="0"/>
              </a:rPr>
              <a:t>La E.S.E  realizo reportes a la plataforma de prestadores de servicios de salud REPS, ajustando los servicios según la realidad de la oferta de cada una de sus sedes.</a:t>
            </a:r>
          </a:p>
          <a:p>
            <a:pPr marL="342900" indent="-342900" algn="just">
              <a:spcBef>
                <a:spcPts val="1200"/>
              </a:spcBef>
              <a:spcAft>
                <a:spcPts val="300"/>
              </a:spcAft>
              <a:buFont typeface="Arial" panose="020B0604020202020204" pitchFamily="34" charset="0"/>
              <a:buChar char="•"/>
            </a:pPr>
            <a:r>
              <a:rPr lang="es-ES" sz="1400" dirty="0">
                <a:latin typeface="Arial" panose="020B0604020202020204" pitchFamily="34" charset="0"/>
                <a:cs typeface="Times New Roman" panose="02020603050405020304" pitchFamily="18" charset="0"/>
              </a:rPr>
              <a:t> Realizamos proceso de autoevaluación exigido por la normatividad vigente  realizando la renovación para un año de vigencia quedando este para 2026/08/31.</a:t>
            </a:r>
            <a:endParaRPr lang="es-CO" sz="1400" b="1" i="1" dirty="0">
              <a:effectLst/>
              <a:latin typeface="Arial" panose="020B0604020202020204" pitchFamily="34" charset="0"/>
              <a:cs typeface="Times New Roman" panose="02020603050405020304" pitchFamily="18" charset="0"/>
            </a:endParaRPr>
          </a:p>
        </p:txBody>
      </p:sp>
      <p:sp>
        <p:nvSpPr>
          <p:cNvPr id="18" name="Rectángulo 17">
            <a:extLst>
              <a:ext uri="{FF2B5EF4-FFF2-40B4-BE49-F238E27FC236}">
                <a16:creationId xmlns:a16="http://schemas.microsoft.com/office/drawing/2014/main" id="{B3976979-A753-437A-ACE1-F5DDA8B126FF}"/>
              </a:ext>
            </a:extLst>
          </p:cNvPr>
          <p:cNvSpPr/>
          <p:nvPr/>
        </p:nvSpPr>
        <p:spPr>
          <a:xfrm>
            <a:off x="593835" y="3605951"/>
            <a:ext cx="2163370" cy="1015663"/>
          </a:xfrm>
          <a:prstGeom prst="rect">
            <a:avLst/>
          </a:prstGeom>
          <a:noFill/>
        </p:spPr>
        <p:txBody>
          <a:bodyPr wrap="square" lIns="91440" tIns="45720" rIns="91440" bIns="45720">
            <a:spAutoFit/>
          </a:bodyPr>
          <a:lstStyle/>
          <a:p>
            <a:pPr algn="ctr"/>
            <a:r>
              <a:rPr lang="es-ES" sz="2000" b="1" cap="none" spc="0" dirty="0">
                <a:ln w="0"/>
                <a:solidFill>
                  <a:schemeClr val="tx1"/>
                </a:solidFill>
                <a:effectLst>
                  <a:outerShdw blurRad="38100" dist="19050" dir="2700000" algn="tl" rotWithShape="0">
                    <a:schemeClr val="dk1">
                      <a:alpha val="40000"/>
                    </a:schemeClr>
                  </a:outerShdw>
                </a:effectLst>
              </a:rPr>
              <a:t>Reporte de información a plataformas </a:t>
            </a:r>
            <a:endParaRPr lang="es-ES" sz="1050" b="1" cap="none" spc="0" dirty="0">
              <a:ln w="0"/>
              <a:solidFill>
                <a:schemeClr val="tx1"/>
              </a:solidFill>
              <a:effectLst>
                <a:outerShdw blurRad="38100" dist="19050" dir="2700000" algn="tl" rotWithShape="0">
                  <a:schemeClr val="dk1">
                    <a:alpha val="40000"/>
                  </a:schemeClr>
                </a:outerShdw>
              </a:effectLst>
            </a:endParaRPr>
          </a:p>
        </p:txBody>
      </p:sp>
      <p:pic>
        <p:nvPicPr>
          <p:cNvPr id="5" name="Imagen 4">
            <a:extLst>
              <a:ext uri="{FF2B5EF4-FFF2-40B4-BE49-F238E27FC236}">
                <a16:creationId xmlns:a16="http://schemas.microsoft.com/office/drawing/2014/main" id="{347297BE-B88C-4069-9BD9-619D9B12F453}"/>
              </a:ext>
            </a:extLst>
          </p:cNvPr>
          <p:cNvPicPr>
            <a:picLocks noChangeAspect="1"/>
          </p:cNvPicPr>
          <p:nvPr/>
        </p:nvPicPr>
        <p:blipFill>
          <a:blip r:embed="rId4"/>
          <a:stretch>
            <a:fillRect/>
          </a:stretch>
        </p:blipFill>
        <p:spPr>
          <a:xfrm>
            <a:off x="7769899" y="2253912"/>
            <a:ext cx="4021049" cy="2265536"/>
          </a:xfrm>
          <a:prstGeom prst="round2DiagRect">
            <a:avLst>
              <a:gd name="adj1" fmla="val 16667"/>
              <a:gd name="adj2" fmla="val 0"/>
            </a:avLst>
          </a:prstGeom>
          <a:ln w="88900" cap="sq">
            <a:solidFill>
              <a:schemeClr val="accent6">
                <a:lumMod val="60000"/>
                <a:lumOff val="40000"/>
              </a:schemeClr>
            </a:solidFill>
            <a:miter lim="800000"/>
          </a:ln>
          <a:effectLst>
            <a:outerShdw blurRad="254000" algn="tl" rotWithShape="0">
              <a:srgbClr val="000000">
                <a:alpha val="43000"/>
              </a:srgbClr>
            </a:outerShdw>
          </a:effectLst>
        </p:spPr>
      </p:pic>
      <p:pic>
        <p:nvPicPr>
          <p:cNvPr id="19" name="Imagen 18">
            <a:extLst>
              <a:ext uri="{FF2B5EF4-FFF2-40B4-BE49-F238E27FC236}">
                <a16:creationId xmlns:a16="http://schemas.microsoft.com/office/drawing/2014/main" id="{7E604BBB-3EF9-4F0B-93CE-AB40A20AB9D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Tree>
    <p:extLst>
      <p:ext uri="{BB962C8B-B14F-4D97-AF65-F5344CB8AC3E}">
        <p14:creationId xmlns:p14="http://schemas.microsoft.com/office/powerpoint/2010/main" val="3564489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Diagrama de flujo: conector fuera de página 19">
            <a:extLst>
              <a:ext uri="{FF2B5EF4-FFF2-40B4-BE49-F238E27FC236}">
                <a16:creationId xmlns:a16="http://schemas.microsoft.com/office/drawing/2014/main" id="{E91DD82B-8F2A-407C-879D-E6321A958650}"/>
              </a:ext>
            </a:extLst>
          </p:cNvPr>
          <p:cNvSpPr/>
          <p:nvPr/>
        </p:nvSpPr>
        <p:spPr>
          <a:xfrm rot="16200000">
            <a:off x="875498" y="892799"/>
            <a:ext cx="2086441" cy="3837433"/>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4" name="Diagrama de flujo: conector fuera de página 13">
            <a:extLst>
              <a:ext uri="{FF2B5EF4-FFF2-40B4-BE49-F238E27FC236}">
                <a16:creationId xmlns:a16="http://schemas.microsoft.com/office/drawing/2014/main" id="{CC67C12C-D82C-47EC-A54D-9BBC6E344725}"/>
              </a:ext>
            </a:extLst>
          </p:cNvPr>
          <p:cNvSpPr/>
          <p:nvPr/>
        </p:nvSpPr>
        <p:spPr>
          <a:xfrm rot="16200000">
            <a:off x="1207127" y="1222237"/>
            <a:ext cx="780956" cy="3060960"/>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F4040A98-AE83-4C26-B1AE-82570E504058}"/>
              </a:ext>
            </a:extLst>
          </p:cNvPr>
          <p:cNvSpPr/>
          <p:nvPr/>
        </p:nvSpPr>
        <p:spPr>
          <a:xfrm>
            <a:off x="827434" y="2548688"/>
            <a:ext cx="1292772" cy="400110"/>
          </a:xfrm>
          <a:prstGeom prst="rect">
            <a:avLst/>
          </a:prstGeom>
          <a:noFill/>
        </p:spPr>
        <p:txBody>
          <a:bodyPr wrap="square" lIns="91440" tIns="45720" rIns="91440" bIns="45720">
            <a:spAutoFit/>
          </a:bodyPr>
          <a:lstStyle/>
          <a:p>
            <a:pPr algn="ctr"/>
            <a:r>
              <a:rPr lang="es-ES" sz="2000" cap="none" spc="0" dirty="0">
                <a:ln w="0"/>
                <a:solidFill>
                  <a:schemeClr val="tx1"/>
                </a:solidFill>
                <a:effectLst>
                  <a:outerShdw blurRad="38100" dist="19050" dir="2700000" algn="tl" rotWithShape="0">
                    <a:schemeClr val="dk1">
                      <a:alpha val="40000"/>
                    </a:schemeClr>
                  </a:outerShdw>
                </a:effectLst>
              </a:rPr>
              <a:t>LOGROS</a:t>
            </a:r>
            <a:endParaRPr lang="es-ES" sz="1050" cap="none" spc="0" dirty="0">
              <a:ln w="0"/>
              <a:solidFill>
                <a:schemeClr val="tx1"/>
              </a:solidFill>
              <a:effectLst>
                <a:outerShdw blurRad="38100" dist="19050" dir="2700000" algn="tl" rotWithShape="0">
                  <a:schemeClr val="dk1">
                    <a:alpha val="40000"/>
                  </a:schemeClr>
                </a:outerShdw>
              </a:effectLst>
            </a:endParaRPr>
          </a:p>
        </p:txBody>
      </p:sp>
      <p:sp>
        <p:nvSpPr>
          <p:cNvPr id="17" name="CuadroTexto 16">
            <a:extLst>
              <a:ext uri="{FF2B5EF4-FFF2-40B4-BE49-F238E27FC236}">
                <a16:creationId xmlns:a16="http://schemas.microsoft.com/office/drawing/2014/main" id="{4932B30D-8DB3-4648-88F5-CB665D685F59}"/>
              </a:ext>
            </a:extLst>
          </p:cNvPr>
          <p:cNvSpPr txBox="1"/>
          <p:nvPr/>
        </p:nvSpPr>
        <p:spPr>
          <a:xfrm>
            <a:off x="3837435" y="1801106"/>
            <a:ext cx="7208937" cy="1954381"/>
          </a:xfrm>
          <a:prstGeom prst="rect">
            <a:avLst/>
          </a:prstGeom>
          <a:noFill/>
        </p:spPr>
        <p:txBody>
          <a:bodyPr wrap="square">
            <a:spAutoFit/>
          </a:bodyPr>
          <a:lstStyle/>
          <a:p>
            <a:pPr>
              <a:spcBef>
                <a:spcPts val="1200"/>
              </a:spcBef>
              <a:spcAft>
                <a:spcPts val="300"/>
              </a:spcAft>
            </a:pPr>
            <a:r>
              <a:rPr lang="es-CO" sz="1200" b="1" i="0" dirty="0">
                <a:effectLst/>
                <a:latin typeface="Arial" panose="020B0604020202020204" pitchFamily="34" charset="0"/>
                <a:cs typeface="Times New Roman" panose="02020603050405020304" pitchFamily="18" charset="0"/>
              </a:rPr>
              <a:t>REPORTE DE 2193-256 SEGUNDO TRIMESTRE DE 2025 </a:t>
            </a:r>
            <a:endParaRPr lang="es-CO" sz="1200" b="1" i="1" dirty="0">
              <a:effectLst/>
              <a:latin typeface="Arial" panose="020B0604020202020204" pitchFamily="34" charset="0"/>
              <a:cs typeface="Times New Roman" panose="02020603050405020304" pitchFamily="18" charset="0"/>
            </a:endParaRPr>
          </a:p>
          <a:p>
            <a:pPr marL="342900" indent="-342900" algn="just">
              <a:spcBef>
                <a:spcPts val="1200"/>
              </a:spcBef>
              <a:spcAft>
                <a:spcPts val="300"/>
              </a:spcAft>
              <a:buFont typeface="Arial" panose="020B0604020202020204" pitchFamily="34" charset="0"/>
              <a:buChar char="•"/>
            </a:pPr>
            <a:r>
              <a:rPr lang="es-ES" sz="1400" dirty="0">
                <a:latin typeface="Arial" panose="020B0604020202020204" pitchFamily="34" charset="0"/>
                <a:cs typeface="Times New Roman" panose="02020603050405020304" pitchFamily="18" charset="0"/>
              </a:rPr>
              <a:t>Dimos cumplimiento de reporte ante plataforma SIHO en los tiempos establecidos por la normatividad vigente; realizando reporte de producción y calidad los 4 trimestres del año 2025, en los tiempos establecidos por la normatividad vigente.</a:t>
            </a:r>
          </a:p>
          <a:p>
            <a:pPr marL="342900" indent="-342900" algn="just">
              <a:spcBef>
                <a:spcPts val="1200"/>
              </a:spcBef>
              <a:spcAft>
                <a:spcPts val="300"/>
              </a:spcAft>
              <a:buFont typeface="Arial" panose="020B0604020202020204" pitchFamily="34" charset="0"/>
              <a:buChar char="•"/>
            </a:pPr>
            <a:r>
              <a:rPr lang="es-ES" sz="1400" dirty="0">
                <a:effectLst/>
                <a:latin typeface="Arial" panose="020B0604020202020204" pitchFamily="34" charset="0"/>
                <a:cs typeface="Times New Roman" panose="02020603050405020304" pitchFamily="18" charset="0"/>
              </a:rPr>
              <a:t>Cumplimos con reporte trimestra</a:t>
            </a:r>
            <a:r>
              <a:rPr lang="es-ES" sz="1400" dirty="0">
                <a:latin typeface="Arial" panose="020B0604020202020204" pitchFamily="34" charset="0"/>
                <a:cs typeface="Times New Roman" panose="02020603050405020304" pitchFamily="18" charset="0"/>
              </a:rPr>
              <a:t>l en plataforma PISIS , reportando información según resolución 256 frente oportunidad de consulta de medicina general, odontología y oportunidad de consulta de TRIAGE II para la vigencia 2025.</a:t>
            </a:r>
            <a:endParaRPr lang="es-CO" sz="1400" dirty="0">
              <a:effectLst/>
              <a:latin typeface="Arial" panose="020B0604020202020204" pitchFamily="34" charset="0"/>
              <a:cs typeface="Times New Roman" panose="02020603050405020304" pitchFamily="18" charset="0"/>
            </a:endParaRPr>
          </a:p>
        </p:txBody>
      </p:sp>
      <p:sp>
        <p:nvSpPr>
          <p:cNvPr id="18" name="Rectángulo 17">
            <a:extLst>
              <a:ext uri="{FF2B5EF4-FFF2-40B4-BE49-F238E27FC236}">
                <a16:creationId xmlns:a16="http://schemas.microsoft.com/office/drawing/2014/main" id="{B3976979-A753-437A-ACE1-F5DDA8B126FF}"/>
              </a:ext>
            </a:extLst>
          </p:cNvPr>
          <p:cNvSpPr/>
          <p:nvPr/>
        </p:nvSpPr>
        <p:spPr>
          <a:xfrm>
            <a:off x="474592" y="3165956"/>
            <a:ext cx="1998456" cy="523220"/>
          </a:xfrm>
          <a:prstGeom prst="rect">
            <a:avLst/>
          </a:prstGeom>
          <a:noFill/>
        </p:spPr>
        <p:txBody>
          <a:bodyPr wrap="square" lIns="91440" tIns="45720" rIns="91440" bIns="45720">
            <a:spAutoFit/>
          </a:bodyPr>
          <a:lstStyle/>
          <a:p>
            <a:pPr algn="ctr"/>
            <a:r>
              <a:rPr lang="es-ES" sz="1400" b="1" cap="none" spc="0" dirty="0">
                <a:ln w="0"/>
                <a:solidFill>
                  <a:schemeClr val="tx1"/>
                </a:solidFill>
                <a:effectLst>
                  <a:outerShdw blurRad="38100" dist="19050" dir="2700000" algn="tl" rotWithShape="0">
                    <a:schemeClr val="dk1">
                      <a:alpha val="40000"/>
                    </a:schemeClr>
                  </a:outerShdw>
                </a:effectLst>
              </a:rPr>
              <a:t>Reporte de información a plataformas </a:t>
            </a:r>
            <a:endParaRPr lang="es-ES" sz="800" b="1" cap="none" spc="0" dirty="0">
              <a:ln w="0"/>
              <a:solidFill>
                <a:schemeClr val="tx1"/>
              </a:solidFill>
              <a:effectLst>
                <a:outerShdw blurRad="38100" dist="19050" dir="2700000" algn="tl" rotWithShape="0">
                  <a:schemeClr val="dk1">
                    <a:alpha val="40000"/>
                  </a:schemeClr>
                </a:outerShdw>
              </a:effectLst>
            </a:endParaRPr>
          </a:p>
        </p:txBody>
      </p:sp>
      <p:pic>
        <p:nvPicPr>
          <p:cNvPr id="19" name="Imagen 18">
            <a:extLst>
              <a:ext uri="{FF2B5EF4-FFF2-40B4-BE49-F238E27FC236}">
                <a16:creationId xmlns:a16="http://schemas.microsoft.com/office/drawing/2014/main" id="{7E604BBB-3EF9-4F0B-93CE-AB40A20AB9D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pic>
        <p:nvPicPr>
          <p:cNvPr id="4" name="Imagen 3">
            <a:extLst>
              <a:ext uri="{FF2B5EF4-FFF2-40B4-BE49-F238E27FC236}">
                <a16:creationId xmlns:a16="http://schemas.microsoft.com/office/drawing/2014/main" id="{151649BD-20D8-4438-800B-43D94AF24F83}"/>
              </a:ext>
            </a:extLst>
          </p:cNvPr>
          <p:cNvPicPr>
            <a:picLocks noChangeAspect="1"/>
          </p:cNvPicPr>
          <p:nvPr/>
        </p:nvPicPr>
        <p:blipFill>
          <a:blip r:embed="rId5"/>
          <a:stretch>
            <a:fillRect/>
          </a:stretch>
        </p:blipFill>
        <p:spPr>
          <a:xfrm>
            <a:off x="2026789" y="4540675"/>
            <a:ext cx="9657266" cy="1057618"/>
          </a:xfrm>
          <a:prstGeom prst="rect">
            <a:avLst/>
          </a:prstGeom>
        </p:spPr>
      </p:pic>
    </p:spTree>
    <p:extLst>
      <p:ext uri="{BB962C8B-B14F-4D97-AF65-F5344CB8AC3E}">
        <p14:creationId xmlns:p14="http://schemas.microsoft.com/office/powerpoint/2010/main" val="2493292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A069-DFD3-5497-2A80-A821A24CA11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489CC4C-2114-B32A-57C4-083117D8006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1FF08D8-3C94-3B3B-04F0-E41644E74F2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DBD2D22-456E-AEEE-8C0E-F3A306312F0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C0A0703-E8D4-224A-8995-BB570E7FE98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ECEC2BA-DFBA-F0A2-1082-6BE600A44CB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3320747-435E-31F7-EDC1-E0DC4F97FA5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373B3C8-0DF9-B514-89EE-4207FA091393}"/>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FA6C001-594C-4251-409F-ACFDDB15B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1ED3CB4E-4017-62C9-269C-1D5509D84B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15" name="Rectángulo 14">
            <a:extLst>
              <a:ext uri="{FF2B5EF4-FFF2-40B4-BE49-F238E27FC236}">
                <a16:creationId xmlns:a16="http://schemas.microsoft.com/office/drawing/2014/main" id="{A5D26B2B-9028-469D-812F-2CEF501B8425}"/>
              </a:ext>
            </a:extLst>
          </p:cNvPr>
          <p:cNvSpPr/>
          <p:nvPr/>
        </p:nvSpPr>
        <p:spPr>
          <a:xfrm>
            <a:off x="6526366" y="1873366"/>
            <a:ext cx="4422050" cy="461665"/>
          </a:xfrm>
          <a:prstGeom prst="rect">
            <a:avLst/>
          </a:prstGeom>
          <a:noFill/>
        </p:spPr>
        <p:txBody>
          <a:bodyPr wrap="square" lIns="91440" tIns="45720" rIns="91440" bIns="45720">
            <a:spAutoFit/>
          </a:bodyPr>
          <a:lstStyle/>
          <a:p>
            <a:pPr algn="ctr"/>
            <a:r>
              <a:rPr lang="es-ES" sz="2400" b="0" cap="none" spc="0" dirty="0">
                <a:ln w="0"/>
                <a:solidFill>
                  <a:schemeClr val="tx1"/>
                </a:solidFill>
                <a:effectLst>
                  <a:outerShdw blurRad="38100" dist="19050" dir="2700000" algn="tl" rotWithShape="0">
                    <a:schemeClr val="dk1">
                      <a:alpha val="40000"/>
                    </a:schemeClr>
                  </a:outerShdw>
                </a:effectLst>
              </a:rPr>
              <a:t>Oportunidad citas Medicas</a:t>
            </a:r>
          </a:p>
        </p:txBody>
      </p:sp>
      <p:graphicFrame>
        <p:nvGraphicFramePr>
          <p:cNvPr id="17" name="Gráfico 16">
            <a:extLst>
              <a:ext uri="{FF2B5EF4-FFF2-40B4-BE49-F238E27FC236}">
                <a16:creationId xmlns:a16="http://schemas.microsoft.com/office/drawing/2014/main" id="{8C721DD7-C9CB-4187-83C6-FC5FF51F626B}"/>
              </a:ext>
            </a:extLst>
          </p:cNvPr>
          <p:cNvGraphicFramePr>
            <a:graphicFrameLocks/>
          </p:cNvGraphicFramePr>
          <p:nvPr/>
        </p:nvGraphicFramePr>
        <p:xfrm>
          <a:off x="1068657" y="2042861"/>
          <a:ext cx="3921125" cy="3438525"/>
        </p:xfrm>
        <a:graphic>
          <a:graphicData uri="http://schemas.openxmlformats.org/drawingml/2006/chart">
            <c:chart xmlns:c="http://schemas.openxmlformats.org/drawingml/2006/chart" xmlns:r="http://schemas.openxmlformats.org/officeDocument/2006/relationships" r:id="rId5"/>
          </a:graphicData>
        </a:graphic>
      </p:graphicFrame>
      <p:sp>
        <p:nvSpPr>
          <p:cNvPr id="18" name="Rectángulo 17">
            <a:extLst>
              <a:ext uri="{FF2B5EF4-FFF2-40B4-BE49-F238E27FC236}">
                <a16:creationId xmlns:a16="http://schemas.microsoft.com/office/drawing/2014/main" id="{30DE0EC7-EC64-4DA1-B710-A33D60E7AA50}"/>
              </a:ext>
            </a:extLst>
          </p:cNvPr>
          <p:cNvSpPr/>
          <p:nvPr/>
        </p:nvSpPr>
        <p:spPr>
          <a:xfrm>
            <a:off x="5370086" y="2750868"/>
            <a:ext cx="6286953" cy="2308324"/>
          </a:xfrm>
          <a:prstGeom prst="rect">
            <a:avLst/>
          </a:prstGeom>
          <a:noFill/>
        </p:spPr>
        <p:txBody>
          <a:bodyPr wrap="square" lIns="91440" tIns="45720" rIns="91440" bIns="45720">
            <a:spAutoFit/>
          </a:bodyPr>
          <a:lstStyle/>
          <a:p>
            <a:pPr algn="ctr"/>
            <a:r>
              <a:rPr lang="es-ES" sz="2000" dirty="0"/>
              <a:t>La E.S.E ha mantenido  la oportunidad de consulta según lo establecido por la normatividades vigente, proceso que exige  mantener talento humano necesario para la prestación de servicios de salud ofertados, pertinencia y capacidad instalada, lo cual nos garantizo un promedio de </a:t>
            </a:r>
            <a:r>
              <a:rPr lang="es-ES" sz="2400" b="1" dirty="0">
                <a:solidFill>
                  <a:schemeClr val="accent6">
                    <a:lumMod val="75000"/>
                  </a:schemeClr>
                </a:solidFill>
              </a:rPr>
              <a:t>1,2</a:t>
            </a:r>
            <a:r>
              <a:rPr lang="es-ES" sz="2000" dirty="0"/>
              <a:t> días de oportunidad de consulta de medicina general para la vigencia 2025.</a:t>
            </a:r>
            <a:endParaRPr lang="es-ES"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99597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A069-DFD3-5497-2A80-A821A24CA11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489CC4C-2114-B32A-57C4-083117D8006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1FF08D8-3C94-3B3B-04F0-E41644E74F2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DBD2D22-456E-AEEE-8C0E-F3A306312F0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C0A0703-E8D4-224A-8995-BB570E7FE98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ECEC2BA-DFBA-F0A2-1082-6BE600A44CB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3320747-435E-31F7-EDC1-E0DC4F97FA5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373B3C8-0DF9-B514-89EE-4207FA091393}"/>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FA6C001-594C-4251-409F-ACFDDB15B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1ED3CB4E-4017-62C9-269C-1D5509D84B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15" name="Rectángulo 14">
            <a:extLst>
              <a:ext uri="{FF2B5EF4-FFF2-40B4-BE49-F238E27FC236}">
                <a16:creationId xmlns:a16="http://schemas.microsoft.com/office/drawing/2014/main" id="{A5D26B2B-9028-469D-812F-2CEF501B8425}"/>
              </a:ext>
            </a:extLst>
          </p:cNvPr>
          <p:cNvSpPr/>
          <p:nvPr/>
        </p:nvSpPr>
        <p:spPr>
          <a:xfrm>
            <a:off x="970297" y="2039809"/>
            <a:ext cx="4422050" cy="461665"/>
          </a:xfrm>
          <a:prstGeom prst="rect">
            <a:avLst/>
          </a:prstGeom>
          <a:noFill/>
        </p:spPr>
        <p:txBody>
          <a:bodyPr wrap="square" lIns="91440" tIns="45720" rIns="91440" bIns="45720">
            <a:spAutoFit/>
          </a:bodyPr>
          <a:lstStyle/>
          <a:p>
            <a:pPr algn="ctr"/>
            <a:r>
              <a:rPr lang="es-ES" sz="2400" b="0" cap="none" spc="0" dirty="0">
                <a:ln w="0"/>
                <a:solidFill>
                  <a:schemeClr val="tx1"/>
                </a:solidFill>
                <a:effectLst>
                  <a:outerShdw blurRad="38100" dist="19050" dir="2700000" algn="tl" rotWithShape="0">
                    <a:schemeClr val="dk1">
                      <a:alpha val="40000"/>
                    </a:schemeClr>
                  </a:outerShdw>
                </a:effectLst>
              </a:rPr>
              <a:t>Oportunidad citas Odontología</a:t>
            </a:r>
          </a:p>
        </p:txBody>
      </p:sp>
      <p:sp>
        <p:nvSpPr>
          <p:cNvPr id="18" name="Rectángulo 17">
            <a:extLst>
              <a:ext uri="{FF2B5EF4-FFF2-40B4-BE49-F238E27FC236}">
                <a16:creationId xmlns:a16="http://schemas.microsoft.com/office/drawing/2014/main" id="{30DE0EC7-EC64-4DA1-B710-A33D60E7AA50}"/>
              </a:ext>
            </a:extLst>
          </p:cNvPr>
          <p:cNvSpPr/>
          <p:nvPr/>
        </p:nvSpPr>
        <p:spPr>
          <a:xfrm>
            <a:off x="446582" y="2707970"/>
            <a:ext cx="5428701" cy="2923877"/>
          </a:xfrm>
          <a:prstGeom prst="rect">
            <a:avLst/>
          </a:prstGeom>
          <a:noFill/>
        </p:spPr>
        <p:txBody>
          <a:bodyPr wrap="square" lIns="91440" tIns="45720" rIns="91440" bIns="45720">
            <a:spAutoFit/>
          </a:bodyPr>
          <a:lstStyle/>
          <a:p>
            <a:pPr algn="ctr"/>
            <a:r>
              <a:rPr lang="es-ES" sz="2000" dirty="0"/>
              <a:t>La E.S.E ha mantenido  la oportunidad de consulta según lo establecido por la normatividades vigente, proceso que exige  mantener talento humano necesario para la prestación de servicios de salud ofertados, pertinencia y capacidad instalada, lo cual nos garantizo un promedio de </a:t>
            </a:r>
            <a:r>
              <a:rPr lang="es-ES" sz="2400" b="1" dirty="0">
                <a:solidFill>
                  <a:schemeClr val="accent6">
                    <a:lumMod val="75000"/>
                  </a:schemeClr>
                </a:solidFill>
              </a:rPr>
              <a:t>1,3</a:t>
            </a:r>
            <a:r>
              <a:rPr lang="es-ES" sz="2000" dirty="0"/>
              <a:t> días de oportunidad de consulta de odontología  para la vigencia 2025 disminuyendo comparado con el año anterior.</a:t>
            </a:r>
            <a:endParaRPr lang="es-ES" sz="20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14" name="Gráfico 13">
            <a:extLst>
              <a:ext uri="{FF2B5EF4-FFF2-40B4-BE49-F238E27FC236}">
                <a16:creationId xmlns:a16="http://schemas.microsoft.com/office/drawing/2014/main" id="{2A82BBB1-3CD2-4925-901D-9F175A8890AD}"/>
              </a:ext>
            </a:extLst>
          </p:cNvPr>
          <p:cNvGraphicFramePr>
            <a:graphicFrameLocks/>
          </p:cNvGraphicFramePr>
          <p:nvPr/>
        </p:nvGraphicFramePr>
        <p:xfrm>
          <a:off x="6821664" y="2206424"/>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69196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A069-DFD3-5497-2A80-A821A24CA11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489CC4C-2114-B32A-57C4-083117D8006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1FF08D8-3C94-3B3B-04F0-E41644E74F2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DBD2D22-456E-AEEE-8C0E-F3A306312F0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C0A0703-E8D4-224A-8995-BB570E7FE98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ECEC2BA-DFBA-F0A2-1082-6BE600A44CB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3320747-435E-31F7-EDC1-E0DC4F97FA5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373B3C8-0DF9-B514-89EE-4207FA091393}"/>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FA6C001-594C-4251-409F-ACFDDB15B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1ED3CB4E-4017-62C9-269C-1D5509D84B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15" name="Rectángulo 14">
            <a:extLst>
              <a:ext uri="{FF2B5EF4-FFF2-40B4-BE49-F238E27FC236}">
                <a16:creationId xmlns:a16="http://schemas.microsoft.com/office/drawing/2014/main" id="{A5D26B2B-9028-469D-812F-2CEF501B8425}"/>
              </a:ext>
            </a:extLst>
          </p:cNvPr>
          <p:cNvSpPr/>
          <p:nvPr/>
        </p:nvSpPr>
        <p:spPr>
          <a:xfrm>
            <a:off x="0" y="1719160"/>
            <a:ext cx="7136523" cy="830997"/>
          </a:xfrm>
          <a:prstGeom prst="rect">
            <a:avLst/>
          </a:prstGeom>
          <a:noFill/>
        </p:spPr>
        <p:txBody>
          <a:bodyPr wrap="square" lIns="91440" tIns="45720" rIns="91440" bIns="45720">
            <a:spAutoFit/>
          </a:bodyPr>
          <a:lstStyle/>
          <a:p>
            <a:pPr algn="ctr"/>
            <a:r>
              <a:rPr lang="es-ES" sz="2400" b="0" cap="none" spc="0" dirty="0">
                <a:ln w="0"/>
                <a:solidFill>
                  <a:schemeClr val="tx1"/>
                </a:solidFill>
                <a:effectLst>
                  <a:outerShdw blurRad="38100" dist="19050" dir="2700000" algn="tl" rotWithShape="0">
                    <a:schemeClr val="dk1">
                      <a:alpha val="40000"/>
                    </a:schemeClr>
                  </a:outerShdw>
                </a:effectLst>
              </a:rPr>
              <a:t>Tiempo promedio de espera para la atención del paciente clasificado como </a:t>
            </a:r>
            <a:r>
              <a:rPr lang="es-ES" sz="2400" dirty="0" err="1">
                <a:ln w="0"/>
                <a:effectLst>
                  <a:outerShdw blurRad="38100" dist="19050" dir="2700000" algn="tl" rotWithShape="0">
                    <a:schemeClr val="dk1">
                      <a:alpha val="40000"/>
                    </a:schemeClr>
                  </a:outerShdw>
                </a:effectLst>
              </a:rPr>
              <a:t>T</a:t>
            </a:r>
            <a:r>
              <a:rPr lang="es-ES" sz="2400" b="0" cap="none" spc="0" dirty="0" err="1">
                <a:ln w="0"/>
                <a:solidFill>
                  <a:schemeClr val="tx1"/>
                </a:solidFill>
                <a:effectLst>
                  <a:outerShdw blurRad="38100" dist="19050" dir="2700000" algn="tl" rotWithShape="0">
                    <a:schemeClr val="dk1">
                      <a:alpha val="40000"/>
                    </a:schemeClr>
                  </a:outerShdw>
                </a:effectLst>
              </a:rPr>
              <a:t>riage</a:t>
            </a:r>
            <a:r>
              <a:rPr lang="es-ES" sz="2400" b="0" cap="none" spc="0" dirty="0">
                <a:ln w="0"/>
                <a:solidFill>
                  <a:schemeClr val="tx1"/>
                </a:solidFill>
                <a:effectLst>
                  <a:outerShdw blurRad="38100" dist="19050" dir="2700000" algn="tl" rotWithShape="0">
                    <a:schemeClr val="dk1">
                      <a:alpha val="40000"/>
                    </a:schemeClr>
                  </a:outerShdw>
                </a:effectLst>
              </a:rPr>
              <a:t> II</a:t>
            </a:r>
          </a:p>
        </p:txBody>
      </p:sp>
      <p:sp>
        <p:nvSpPr>
          <p:cNvPr id="18" name="Rectángulo 17">
            <a:extLst>
              <a:ext uri="{FF2B5EF4-FFF2-40B4-BE49-F238E27FC236}">
                <a16:creationId xmlns:a16="http://schemas.microsoft.com/office/drawing/2014/main" id="{30DE0EC7-EC64-4DA1-B710-A33D60E7AA50}"/>
              </a:ext>
            </a:extLst>
          </p:cNvPr>
          <p:cNvSpPr/>
          <p:nvPr/>
        </p:nvSpPr>
        <p:spPr>
          <a:xfrm>
            <a:off x="446582" y="2707970"/>
            <a:ext cx="5428701" cy="2616101"/>
          </a:xfrm>
          <a:prstGeom prst="rect">
            <a:avLst/>
          </a:prstGeom>
          <a:noFill/>
        </p:spPr>
        <p:txBody>
          <a:bodyPr wrap="square" lIns="91440" tIns="45720" rIns="91440" bIns="45720">
            <a:spAutoFit/>
          </a:bodyPr>
          <a:lstStyle/>
          <a:p>
            <a:pPr algn="ctr"/>
            <a:r>
              <a:rPr lang="es-ES" sz="2000" dirty="0"/>
              <a:t>La E.S.E ha venido trabajando en mantener los tiempos de atención en el servicio de urgencias, garantizando servicios con pertenencia y oportunidad, teniendo como resultado un promedio de </a:t>
            </a:r>
            <a:r>
              <a:rPr lang="es-ES" sz="2400" b="1" dirty="0">
                <a:solidFill>
                  <a:schemeClr val="accent6">
                    <a:lumMod val="75000"/>
                  </a:schemeClr>
                </a:solidFill>
              </a:rPr>
              <a:t>7,4</a:t>
            </a:r>
            <a:r>
              <a:rPr lang="es-ES" sz="2000" dirty="0"/>
              <a:t> minutos de oportunidad de atención para pacientes clasificados como </a:t>
            </a:r>
            <a:r>
              <a:rPr lang="es-ES" sz="2000" dirty="0" err="1"/>
              <a:t>triage</a:t>
            </a:r>
            <a:r>
              <a:rPr lang="es-ES" sz="2000" dirty="0"/>
              <a:t> II para la vigencia 2025, cumpliendo con los tiempos establecidos por la normatividad vigente.</a:t>
            </a:r>
            <a:endParaRPr lang="es-ES" sz="20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17" name="Gráfico 16">
            <a:extLst>
              <a:ext uri="{FF2B5EF4-FFF2-40B4-BE49-F238E27FC236}">
                <a16:creationId xmlns:a16="http://schemas.microsoft.com/office/drawing/2014/main" id="{7D80063D-D226-4F25-92E0-55D347723C38}"/>
              </a:ext>
            </a:extLst>
          </p:cNvPr>
          <p:cNvGraphicFramePr>
            <a:graphicFrameLocks/>
          </p:cNvGraphicFramePr>
          <p:nvPr/>
        </p:nvGraphicFramePr>
        <p:xfrm>
          <a:off x="6645205" y="2057400"/>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57187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A069-DFD3-5497-2A80-A821A24CA11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489CC4C-2114-B32A-57C4-083117D8006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1FF08D8-3C94-3B3B-04F0-E41644E74F2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DBD2D22-456E-AEEE-8C0E-F3A306312F0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C0A0703-E8D4-224A-8995-BB570E7FE98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ECEC2BA-DFBA-F0A2-1082-6BE600A44CB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3320747-435E-31F7-EDC1-E0DC4F97FA5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373B3C8-0DF9-B514-89EE-4207FA091393}"/>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FA6C001-594C-4251-409F-ACFDDB15B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1ED3CB4E-4017-62C9-269C-1D5509D84B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graphicFrame>
        <p:nvGraphicFramePr>
          <p:cNvPr id="14" name="Gráfico 13">
            <a:extLst>
              <a:ext uri="{FF2B5EF4-FFF2-40B4-BE49-F238E27FC236}">
                <a16:creationId xmlns:a16="http://schemas.microsoft.com/office/drawing/2014/main" id="{E2067745-0667-4956-B25A-1F16E966D32A}"/>
              </a:ext>
            </a:extLst>
          </p:cNvPr>
          <p:cNvGraphicFramePr>
            <a:graphicFrameLocks/>
          </p:cNvGraphicFramePr>
          <p:nvPr/>
        </p:nvGraphicFramePr>
        <p:xfrm>
          <a:off x="751934" y="1478229"/>
          <a:ext cx="10694892" cy="4445927"/>
        </p:xfrm>
        <a:graphic>
          <a:graphicData uri="http://schemas.openxmlformats.org/drawingml/2006/chart">
            <c:chart xmlns:c="http://schemas.openxmlformats.org/drawingml/2006/chart" xmlns:r="http://schemas.openxmlformats.org/officeDocument/2006/relationships" r:id="rId5"/>
          </a:graphicData>
        </a:graphic>
      </p:graphicFrame>
      <p:sp>
        <p:nvSpPr>
          <p:cNvPr id="5" name="CuadroTexto 4">
            <a:extLst>
              <a:ext uri="{FF2B5EF4-FFF2-40B4-BE49-F238E27FC236}">
                <a16:creationId xmlns:a16="http://schemas.microsoft.com/office/drawing/2014/main" id="{7DF3D8F2-67C5-4120-B36A-EF8F93D3C4ED}"/>
              </a:ext>
            </a:extLst>
          </p:cNvPr>
          <p:cNvSpPr txBox="1"/>
          <p:nvPr/>
        </p:nvSpPr>
        <p:spPr>
          <a:xfrm>
            <a:off x="8303172" y="1587062"/>
            <a:ext cx="3258207" cy="2677656"/>
          </a:xfrm>
          <a:prstGeom prst="rect">
            <a:avLst/>
          </a:prstGeom>
          <a:ln w="57150">
            <a:solidFill>
              <a:schemeClr val="accent6">
                <a:lumMod val="50000"/>
              </a:schemeClr>
            </a:solidFill>
          </a:ln>
          <a:scene3d>
            <a:camera prst="orthographicFront"/>
            <a:lightRig rig="threePt" dir="t"/>
          </a:scene3d>
          <a:sp3d>
            <a:bevelT prst="relaxedInset"/>
          </a:sp3d>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CO" dirty="0"/>
              <a:t>Para la vigencia 2025 podemos evidenciar que los servicios de mayor producción en la E.S.E fueron:  toma de muestra de laboratorio realizado un total de </a:t>
            </a:r>
            <a:r>
              <a:rPr lang="es-CO" sz="2000" b="1" dirty="0">
                <a:solidFill>
                  <a:schemeClr val="tx1"/>
                </a:solidFill>
              </a:rPr>
              <a:t>68,852</a:t>
            </a:r>
            <a:r>
              <a:rPr lang="es-CO" dirty="0"/>
              <a:t>, seguido de aplicación de biológicos con un total de </a:t>
            </a:r>
            <a:r>
              <a:rPr lang="es-CO" sz="2000" b="1" dirty="0">
                <a:solidFill>
                  <a:schemeClr val="tx1"/>
                </a:solidFill>
              </a:rPr>
              <a:t>47.698</a:t>
            </a:r>
            <a:r>
              <a:rPr lang="es-CO" dirty="0"/>
              <a:t> y consulta de medicina general con un total </a:t>
            </a:r>
            <a:r>
              <a:rPr lang="es-CO" sz="2000" b="1" dirty="0">
                <a:solidFill>
                  <a:schemeClr val="tx1"/>
                </a:solidFill>
              </a:rPr>
              <a:t>30.651.</a:t>
            </a:r>
            <a:endParaRPr lang="es-CO" b="1" dirty="0">
              <a:solidFill>
                <a:schemeClr val="tx1"/>
              </a:solidFill>
            </a:endParaRPr>
          </a:p>
        </p:txBody>
      </p:sp>
    </p:spTree>
    <p:extLst>
      <p:ext uri="{BB962C8B-B14F-4D97-AF65-F5344CB8AC3E}">
        <p14:creationId xmlns:p14="http://schemas.microsoft.com/office/powerpoint/2010/main" val="1167709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2298FDF-67C5-12CC-F5E0-B88EC19CBDD4}"/>
              </a:ext>
            </a:extLst>
          </p:cNvPr>
          <p:cNvSpPr txBox="1"/>
          <p:nvPr/>
        </p:nvSpPr>
        <p:spPr>
          <a:xfrm>
            <a:off x="1865644" y="2863053"/>
            <a:ext cx="8268229" cy="1015663"/>
          </a:xfrm>
          <a:prstGeom prst="rect">
            <a:avLst/>
          </a:prstGeom>
          <a:noFill/>
          <a:ln>
            <a:noFill/>
          </a:ln>
        </p:spPr>
        <p:txBody>
          <a:bodyPr wrap="square" rtlCol="0">
            <a:spAutoFit/>
          </a:bodyPr>
          <a:lstStyle/>
          <a:p>
            <a:pPr algn="ctr"/>
            <a:r>
              <a:rPr lang="es-ES" sz="6000" b="1" dirty="0">
                <a:latin typeface="Cavolini" panose="020B0502040204020203" pitchFamily="66" charset="0"/>
                <a:cs typeface="Cavolini" panose="020B0502040204020203" pitchFamily="66" charset="0"/>
              </a:rPr>
              <a:t>TALENTO HUMANO</a:t>
            </a:r>
            <a:endParaRPr lang="es-CO" sz="6000" b="1" dirty="0">
              <a:latin typeface="Cavolini" panose="020B0502040204020203" pitchFamily="66" charset="0"/>
              <a:cs typeface="Cavolini" panose="020B0502040204020203" pitchFamily="66" charset="0"/>
            </a:endParaRPr>
          </a:p>
        </p:txBody>
      </p:sp>
    </p:spTree>
    <p:extLst>
      <p:ext uri="{BB962C8B-B14F-4D97-AF65-F5344CB8AC3E}">
        <p14:creationId xmlns:p14="http://schemas.microsoft.com/office/powerpoint/2010/main" val="551908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2298FDF-67C5-12CC-F5E0-B88EC19CBDD4}"/>
              </a:ext>
            </a:extLst>
          </p:cNvPr>
          <p:cNvSpPr txBox="1"/>
          <p:nvPr/>
        </p:nvSpPr>
        <p:spPr>
          <a:xfrm>
            <a:off x="1852762" y="2413848"/>
            <a:ext cx="8268229" cy="1569660"/>
          </a:xfrm>
          <a:prstGeom prst="rect">
            <a:avLst/>
          </a:prstGeom>
          <a:noFill/>
          <a:ln>
            <a:noFill/>
          </a:ln>
        </p:spPr>
        <p:txBody>
          <a:bodyPr wrap="square" rtlCol="0">
            <a:spAutoFit/>
          </a:bodyPr>
          <a:lstStyle/>
          <a:p>
            <a:pPr algn="ctr"/>
            <a:r>
              <a:rPr lang="es-ES" sz="4800" b="1" i="1" dirty="0">
                <a:latin typeface="Cavolini" panose="020B0502040204020203" pitchFamily="66" charset="0"/>
                <a:cs typeface="Cavolini" panose="020B0502040204020203" pitchFamily="66" charset="0"/>
              </a:rPr>
              <a:t>ACTIVIDADES DE BIENESTAR SOCIAL</a:t>
            </a:r>
            <a:endParaRPr lang="es-CO" sz="4800" b="1" i="1" dirty="0">
              <a:latin typeface="Cavolini" panose="020B0502040204020203" pitchFamily="66" charset="0"/>
              <a:cs typeface="Cavolini" panose="020B0502040204020203" pitchFamily="66" charset="0"/>
            </a:endParaRPr>
          </a:p>
        </p:txBody>
      </p:sp>
      <p:sp>
        <p:nvSpPr>
          <p:cNvPr id="4" name="CuadroTexto 3">
            <a:extLst>
              <a:ext uri="{FF2B5EF4-FFF2-40B4-BE49-F238E27FC236}">
                <a16:creationId xmlns:a16="http://schemas.microsoft.com/office/drawing/2014/main" id="{3BDBB94A-2076-DDB8-8846-3CDF362D6848}"/>
              </a:ext>
            </a:extLst>
          </p:cNvPr>
          <p:cNvSpPr txBox="1"/>
          <p:nvPr/>
        </p:nvSpPr>
        <p:spPr>
          <a:xfrm>
            <a:off x="6096000" y="4602145"/>
            <a:ext cx="5449556" cy="707886"/>
          </a:xfrm>
          <a:prstGeom prst="rect">
            <a:avLst/>
          </a:prstGeom>
          <a:noFill/>
        </p:spPr>
        <p:txBody>
          <a:bodyPr wrap="square" rtlCol="0">
            <a:spAutoFit/>
          </a:bodyPr>
          <a:lstStyle/>
          <a:p>
            <a:pPr algn="ctr"/>
            <a:r>
              <a:rPr lang="es-ES" sz="2000" b="1" i="1" dirty="0">
                <a:effectLst>
                  <a:outerShdw blurRad="38100" dist="38100" dir="2700000" algn="tl">
                    <a:srgbClr val="000000">
                      <a:alpha val="43137"/>
                    </a:srgbClr>
                  </a:outerShdw>
                </a:effectLst>
              </a:rPr>
              <a:t>PERSONAL DE PLANTA Y CONTRATISTAS DE LA INSTITUCIÓN</a:t>
            </a:r>
            <a:endParaRPr lang="es-CO" sz="20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7884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0A416-7379-5CEF-2145-DEC8F1AB3FFA}"/>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C9F3613-4A99-6C04-D2FB-DCA560316848}"/>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C800336D-B53D-1987-6F4C-5F57CD56434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5D19AD50-808A-D8F5-4728-A065F9949C88}"/>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AC96ABE-49BA-C1D1-54E1-739700425E2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D9F34D15-FF32-59AB-F756-8EC8F148BE5B}"/>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D0152E5-4C8C-288F-4725-0723DC2880D7}"/>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452004F4-FF87-A004-8FAF-BBA2C98B6D33}"/>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39FDB24E-8D5B-8AF7-9368-DD94FB2CB5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10995818-5168-E58E-5906-F5CF96FCC63E}"/>
              </a:ext>
            </a:extLst>
          </p:cNvPr>
          <p:cNvSpPr txBox="1"/>
          <p:nvPr/>
        </p:nvSpPr>
        <p:spPr>
          <a:xfrm>
            <a:off x="2885552" y="1544227"/>
            <a:ext cx="6420896" cy="369332"/>
          </a:xfrm>
          <a:prstGeom prst="rect">
            <a:avLst/>
          </a:prstGeom>
          <a:noFill/>
        </p:spPr>
        <p:txBody>
          <a:bodyPr wrap="square" rtlCol="0">
            <a:spAutoFit/>
          </a:bodyPr>
          <a:lstStyle/>
          <a:p>
            <a:r>
              <a:rPr lang="es-ES" b="1" i="1" dirty="0">
                <a:latin typeface="Cavolini" panose="020B0502040204020203" pitchFamily="66" charset="0"/>
                <a:cs typeface="Cavolini" panose="020B0502040204020203" pitchFamily="66" charset="0"/>
              </a:rPr>
              <a:t>CELEBRACIÓN DE CUMPLEAÑOS MES A MES</a:t>
            </a:r>
          </a:p>
        </p:txBody>
      </p:sp>
      <p:pic>
        <p:nvPicPr>
          <p:cNvPr id="5" name="Imagen 4">
            <a:extLst>
              <a:ext uri="{FF2B5EF4-FFF2-40B4-BE49-F238E27FC236}">
                <a16:creationId xmlns:a16="http://schemas.microsoft.com/office/drawing/2014/main" id="{24C47171-61A2-9FC3-7E6E-011CCE5E33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225" y="2134659"/>
            <a:ext cx="4720902" cy="3462273"/>
          </a:xfrm>
          <a:prstGeom prst="rect">
            <a:avLst/>
          </a:prstGeom>
          <a:ln>
            <a:noFill/>
          </a:ln>
          <a:effectLst>
            <a:softEdge rad="112500"/>
          </a:effectLst>
        </p:spPr>
      </p:pic>
      <p:pic>
        <p:nvPicPr>
          <p:cNvPr id="15" name="Imagen 14">
            <a:extLst>
              <a:ext uri="{FF2B5EF4-FFF2-40B4-BE49-F238E27FC236}">
                <a16:creationId xmlns:a16="http://schemas.microsoft.com/office/drawing/2014/main" id="{0012B9CF-991F-F673-B543-92CEA5FD7D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6431" y="2077171"/>
            <a:ext cx="4791344" cy="3488294"/>
          </a:xfrm>
          <a:prstGeom prst="rect">
            <a:avLst/>
          </a:prstGeom>
          <a:ln>
            <a:noFill/>
          </a:ln>
          <a:effectLst>
            <a:softEdge rad="112500"/>
          </a:effectLst>
        </p:spPr>
      </p:pic>
    </p:spTree>
    <p:extLst>
      <p:ext uri="{BB962C8B-B14F-4D97-AF65-F5344CB8AC3E}">
        <p14:creationId xmlns:p14="http://schemas.microsoft.com/office/powerpoint/2010/main" val="4259208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A9C54-9B81-39EE-3C4E-27BBDA88122C}"/>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65615FC5-A852-8407-B050-462711AE554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73B4A24-A817-8CA3-CACC-0A7A9E3853F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41CD6F40-F33A-A84D-E0F7-19FC1FC5A813}"/>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A6094F42-5C38-E223-83CF-24C8E40BFED8}"/>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A0E1A1EF-7A89-8718-5F32-67CE29F5CAA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A11BD4F9-4E5E-9CD9-8A8C-644407710D8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F0BC1043-1805-941A-7EA0-3515C45588A4}"/>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056F7A14-4FDE-BF28-7508-E97F09C8C1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078344C0-693D-5D0E-2917-E8ECD60F4405}"/>
              </a:ext>
            </a:extLst>
          </p:cNvPr>
          <p:cNvPicPr>
            <a:picLocks noChangeAspect="1"/>
          </p:cNvPicPr>
          <p:nvPr/>
        </p:nvPicPr>
        <p:blipFill>
          <a:blip r:embed="rId4">
            <a:extLst>
              <a:ext uri="{28A0092B-C50C-407E-A947-70E740481C1C}">
                <a14:useLocalDpi xmlns:a14="http://schemas.microsoft.com/office/drawing/2010/main" val="0"/>
              </a:ext>
            </a:extLst>
          </a:blip>
          <a:srcRect t="25658"/>
          <a:stretch>
            <a:fillRect/>
          </a:stretch>
        </p:blipFill>
        <p:spPr>
          <a:xfrm>
            <a:off x="669130" y="1815612"/>
            <a:ext cx="4827318" cy="3721030"/>
          </a:xfrm>
          <a:prstGeom prst="rect">
            <a:avLst/>
          </a:prstGeom>
          <a:ln>
            <a:noFill/>
          </a:ln>
          <a:effectLst>
            <a:softEdge rad="112500"/>
          </a:effectLst>
        </p:spPr>
      </p:pic>
      <p:pic>
        <p:nvPicPr>
          <p:cNvPr id="9" name="Imagen 8">
            <a:extLst>
              <a:ext uri="{FF2B5EF4-FFF2-40B4-BE49-F238E27FC236}">
                <a16:creationId xmlns:a16="http://schemas.microsoft.com/office/drawing/2014/main" id="{7CF6A2EA-8663-6FE0-85ED-70BDE98366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1437" y="1758360"/>
            <a:ext cx="5056781" cy="3775657"/>
          </a:xfrm>
          <a:prstGeom prst="rect">
            <a:avLst/>
          </a:prstGeom>
          <a:ln>
            <a:noFill/>
          </a:ln>
          <a:effectLst>
            <a:softEdge rad="112500"/>
          </a:effectLst>
        </p:spPr>
      </p:pic>
    </p:spTree>
    <p:extLst>
      <p:ext uri="{BB962C8B-B14F-4D97-AF65-F5344CB8AC3E}">
        <p14:creationId xmlns:p14="http://schemas.microsoft.com/office/powerpoint/2010/main" val="3792594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FDAFC-01E4-5D5E-4BB1-EF9A96CD7EC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41EAC18B-4F83-9F50-D66B-07BCE095FB4D}"/>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41958F5-F95F-79CE-D709-DA75E797560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9D2105D-8F3C-1E5B-EEB4-E6FBDC9B4A4E}"/>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7352B992-7B02-4C68-4732-EA93DC43713B}"/>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A640F643-102C-053D-877E-01C8BFEC3FE6}"/>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CD3999BD-FCCD-9C78-1F31-971C202862D8}"/>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0D1C07CA-CC5C-9F9E-FC8D-A04EBFFFE44A}"/>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29CD1060-15D8-D215-588D-F6F9BD0323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CuadroTexto 3">
            <a:extLst>
              <a:ext uri="{FF2B5EF4-FFF2-40B4-BE49-F238E27FC236}">
                <a16:creationId xmlns:a16="http://schemas.microsoft.com/office/drawing/2014/main" id="{2C661140-0066-3E79-45EA-FF1DA5426D3A}"/>
              </a:ext>
            </a:extLst>
          </p:cNvPr>
          <p:cNvSpPr txBox="1"/>
          <p:nvPr/>
        </p:nvSpPr>
        <p:spPr>
          <a:xfrm>
            <a:off x="3094893" y="1594931"/>
            <a:ext cx="6993652" cy="369332"/>
          </a:xfrm>
          <a:prstGeom prst="rect">
            <a:avLst/>
          </a:prstGeom>
          <a:noFill/>
        </p:spPr>
        <p:txBody>
          <a:bodyPr wrap="square">
            <a:spAutoFit/>
          </a:bodyPr>
          <a:lstStyle/>
          <a:p>
            <a:r>
              <a:rPr lang="es-ES" b="1" i="1" dirty="0">
                <a:latin typeface="Cavolini" panose="020B0502040204020203" pitchFamily="66" charset="0"/>
                <a:cs typeface="Cavolini" panose="020B0502040204020203" pitchFamily="66" charset="0"/>
              </a:rPr>
              <a:t>CELEBRACIÓN DIA DEL HOMBRE Y MUJER </a:t>
            </a:r>
            <a:endParaRPr lang="es-CO" dirty="0"/>
          </a:p>
        </p:txBody>
      </p:sp>
      <p:sp>
        <p:nvSpPr>
          <p:cNvPr id="5" name="AutoShape 2">
            <a:extLst>
              <a:ext uri="{FF2B5EF4-FFF2-40B4-BE49-F238E27FC236}">
                <a16:creationId xmlns:a16="http://schemas.microsoft.com/office/drawing/2014/main" id="{528EFD17-BF5C-6646-CE49-15869360E1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9" name="Imagen 8">
            <a:extLst>
              <a:ext uri="{FF2B5EF4-FFF2-40B4-BE49-F238E27FC236}">
                <a16:creationId xmlns:a16="http://schemas.microsoft.com/office/drawing/2014/main" id="{7669FE77-8C88-7528-97EC-A13D617A9B2E}"/>
              </a:ext>
            </a:extLst>
          </p:cNvPr>
          <p:cNvPicPr>
            <a:picLocks noChangeAspect="1"/>
          </p:cNvPicPr>
          <p:nvPr/>
        </p:nvPicPr>
        <p:blipFill>
          <a:blip r:embed="rId4"/>
          <a:stretch>
            <a:fillRect/>
          </a:stretch>
        </p:blipFill>
        <p:spPr>
          <a:xfrm>
            <a:off x="1436944" y="2038066"/>
            <a:ext cx="4163337" cy="3721755"/>
          </a:xfrm>
          <a:prstGeom prst="rect">
            <a:avLst/>
          </a:prstGeom>
          <a:ln>
            <a:noFill/>
          </a:ln>
          <a:effectLst>
            <a:softEdge rad="112500"/>
          </a:effectLst>
        </p:spPr>
      </p:pic>
      <p:pic>
        <p:nvPicPr>
          <p:cNvPr id="14" name="Imagen 13">
            <a:extLst>
              <a:ext uri="{FF2B5EF4-FFF2-40B4-BE49-F238E27FC236}">
                <a16:creationId xmlns:a16="http://schemas.microsoft.com/office/drawing/2014/main" id="{CA9BDB5E-BFBA-4FA1-5B6F-351404C772BD}"/>
              </a:ext>
            </a:extLst>
          </p:cNvPr>
          <p:cNvPicPr>
            <a:picLocks noChangeAspect="1"/>
          </p:cNvPicPr>
          <p:nvPr/>
        </p:nvPicPr>
        <p:blipFill>
          <a:blip r:embed="rId5"/>
          <a:stretch>
            <a:fillRect/>
          </a:stretch>
        </p:blipFill>
        <p:spPr>
          <a:xfrm>
            <a:off x="6591719" y="1988702"/>
            <a:ext cx="4089679" cy="3818269"/>
          </a:xfrm>
          <a:prstGeom prst="rect">
            <a:avLst/>
          </a:prstGeom>
          <a:ln>
            <a:noFill/>
          </a:ln>
          <a:effectLst>
            <a:softEdge rad="112500"/>
          </a:effectLst>
        </p:spPr>
      </p:pic>
    </p:spTree>
    <p:extLst>
      <p:ext uri="{BB962C8B-B14F-4D97-AF65-F5344CB8AC3E}">
        <p14:creationId xmlns:p14="http://schemas.microsoft.com/office/powerpoint/2010/main" val="1558469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15DC0-1AA5-5AD4-1962-1CB33AB52ACA}"/>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932F5DA1-3C0F-A216-CAB9-D2F00AA16ABB}"/>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02205945-5C6F-1C32-0067-05281693AB7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E6F615CE-DC69-7C13-9E8D-56B75C57F35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B1BAF8B2-760D-00E2-3723-44F52C43A36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7E49D425-F712-1A6F-7F3F-CB534DABBB61}"/>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D62C1F63-9D1D-CAD2-13AE-CEDE408250D4}"/>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B2B232D1-56A4-D643-1B86-68E15AE65C9E}"/>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89876566-757C-7616-3B4F-9C1E6A7A6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CuadroTexto 3">
            <a:extLst>
              <a:ext uri="{FF2B5EF4-FFF2-40B4-BE49-F238E27FC236}">
                <a16:creationId xmlns:a16="http://schemas.microsoft.com/office/drawing/2014/main" id="{135B69A3-F919-23B4-A05F-5BAC751CCBA1}"/>
              </a:ext>
            </a:extLst>
          </p:cNvPr>
          <p:cNvSpPr txBox="1"/>
          <p:nvPr/>
        </p:nvSpPr>
        <p:spPr>
          <a:xfrm>
            <a:off x="2431650" y="1591124"/>
            <a:ext cx="6420896" cy="369332"/>
          </a:xfrm>
          <a:prstGeom prst="rect">
            <a:avLst/>
          </a:prstGeom>
          <a:noFill/>
        </p:spPr>
        <p:txBody>
          <a:bodyPr wrap="square" rtlCol="0">
            <a:spAutoFit/>
          </a:bodyPr>
          <a:lstStyle/>
          <a:p>
            <a:pPr algn="ctr"/>
            <a:r>
              <a:rPr lang="es-ES" b="1" i="1" dirty="0">
                <a:latin typeface="Cavolini" panose="020B0502040204020203" pitchFamily="66" charset="0"/>
                <a:cs typeface="Cavolini" panose="020B0502040204020203" pitchFamily="66" charset="0"/>
              </a:rPr>
              <a:t>CELEBRACIÓN DE AMOR Y AMISTAD </a:t>
            </a:r>
          </a:p>
        </p:txBody>
      </p:sp>
      <p:pic>
        <p:nvPicPr>
          <p:cNvPr id="9" name="Imagen 8">
            <a:extLst>
              <a:ext uri="{FF2B5EF4-FFF2-40B4-BE49-F238E27FC236}">
                <a16:creationId xmlns:a16="http://schemas.microsoft.com/office/drawing/2014/main" id="{C372BCF5-79D9-46BC-2B76-B141FD258551}"/>
              </a:ext>
            </a:extLst>
          </p:cNvPr>
          <p:cNvPicPr>
            <a:picLocks noChangeAspect="1"/>
          </p:cNvPicPr>
          <p:nvPr/>
        </p:nvPicPr>
        <p:blipFill>
          <a:blip r:embed="rId4"/>
          <a:stretch>
            <a:fillRect/>
          </a:stretch>
        </p:blipFill>
        <p:spPr>
          <a:xfrm>
            <a:off x="6219930" y="2120984"/>
            <a:ext cx="4532969" cy="3483081"/>
          </a:xfrm>
          <a:prstGeom prst="rect">
            <a:avLst/>
          </a:prstGeom>
          <a:ln>
            <a:noFill/>
          </a:ln>
          <a:effectLst>
            <a:softEdge rad="112500"/>
          </a:effectLst>
        </p:spPr>
      </p:pic>
      <p:pic>
        <p:nvPicPr>
          <p:cNvPr id="14" name="Imagen 13">
            <a:extLst>
              <a:ext uri="{FF2B5EF4-FFF2-40B4-BE49-F238E27FC236}">
                <a16:creationId xmlns:a16="http://schemas.microsoft.com/office/drawing/2014/main" id="{348FEDC8-A057-E12D-9B42-0A14824781BC}"/>
              </a:ext>
            </a:extLst>
          </p:cNvPr>
          <p:cNvPicPr>
            <a:picLocks noChangeAspect="1"/>
          </p:cNvPicPr>
          <p:nvPr/>
        </p:nvPicPr>
        <p:blipFill>
          <a:blip r:embed="rId5"/>
          <a:stretch>
            <a:fillRect/>
          </a:stretch>
        </p:blipFill>
        <p:spPr>
          <a:xfrm rot="16200000">
            <a:off x="1204175" y="1313157"/>
            <a:ext cx="3561207" cy="5204211"/>
          </a:xfrm>
          <a:prstGeom prst="rect">
            <a:avLst/>
          </a:prstGeom>
          <a:ln>
            <a:noFill/>
          </a:ln>
          <a:effectLst>
            <a:softEdge rad="112500"/>
          </a:effectLst>
        </p:spPr>
      </p:pic>
    </p:spTree>
    <p:extLst>
      <p:ext uri="{BB962C8B-B14F-4D97-AF65-F5344CB8AC3E}">
        <p14:creationId xmlns:p14="http://schemas.microsoft.com/office/powerpoint/2010/main" val="1454832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2298FDF-67C5-12CC-F5E0-B88EC19CBDD4}"/>
              </a:ext>
            </a:extLst>
          </p:cNvPr>
          <p:cNvSpPr txBox="1"/>
          <p:nvPr/>
        </p:nvSpPr>
        <p:spPr>
          <a:xfrm>
            <a:off x="1961885" y="1549884"/>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CELEBRACIÓN NAVIDAD </a:t>
            </a:r>
            <a:endParaRPr lang="es-CO" sz="3200" b="1" i="1" dirty="0">
              <a:latin typeface="Cavolini" panose="020B0502040204020203" pitchFamily="66" charset="0"/>
              <a:cs typeface="Cavolini" panose="020B0502040204020203" pitchFamily="66" charset="0"/>
            </a:endParaRPr>
          </a:p>
        </p:txBody>
      </p:sp>
      <p:pic>
        <p:nvPicPr>
          <p:cNvPr id="5" name="Imagen 4">
            <a:extLst>
              <a:ext uri="{FF2B5EF4-FFF2-40B4-BE49-F238E27FC236}">
                <a16:creationId xmlns:a16="http://schemas.microsoft.com/office/drawing/2014/main" id="{7E406FA2-DED6-367C-72D7-78CEFAD217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495" y="2162149"/>
            <a:ext cx="4802050" cy="3525218"/>
          </a:xfrm>
          <a:prstGeom prst="rect">
            <a:avLst/>
          </a:prstGeom>
          <a:ln>
            <a:noFill/>
          </a:ln>
          <a:effectLst>
            <a:softEdge rad="112500"/>
          </a:effectLst>
        </p:spPr>
      </p:pic>
      <p:pic>
        <p:nvPicPr>
          <p:cNvPr id="14" name="Imagen 13">
            <a:extLst>
              <a:ext uri="{FF2B5EF4-FFF2-40B4-BE49-F238E27FC236}">
                <a16:creationId xmlns:a16="http://schemas.microsoft.com/office/drawing/2014/main" id="{709FDA1E-E8D1-87A5-C742-A02186F120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4336" y="2212782"/>
            <a:ext cx="5354080" cy="3313811"/>
          </a:xfrm>
          <a:prstGeom prst="rect">
            <a:avLst/>
          </a:prstGeom>
          <a:ln>
            <a:noFill/>
          </a:ln>
          <a:effectLst>
            <a:softEdge rad="112500"/>
          </a:effectLst>
        </p:spPr>
      </p:pic>
    </p:spTree>
    <p:extLst>
      <p:ext uri="{BB962C8B-B14F-4D97-AF65-F5344CB8AC3E}">
        <p14:creationId xmlns:p14="http://schemas.microsoft.com/office/powerpoint/2010/main" val="3310920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D1166-CE43-37BB-E0E2-BCAF918432F9}"/>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F501A988-F3CC-BFF7-C567-C664ED5F8D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C4BC4A3C-093F-E4AF-30B0-FFD8002A6D17}"/>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8357448F-DF46-9876-F61C-52210C6F5687}"/>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C0CCAC21-6978-7FB0-C83B-FFE2B00C289C}"/>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4803435D-E94A-D86E-4F88-14B28A34BDBC}"/>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EB737F03-973D-7BBA-E66C-235929F28565}"/>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EDD85EB5-80B3-A7DB-93B6-AE2C2BFF6555}"/>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F2D89C4-C252-A35B-47D8-3D8119751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D9CC6A6A-D73C-AE92-F14F-4F518BFE7F81}"/>
              </a:ext>
            </a:extLst>
          </p:cNvPr>
          <p:cNvSpPr/>
          <p:nvPr/>
        </p:nvSpPr>
        <p:spPr>
          <a:xfrm>
            <a:off x="683584" y="2784548"/>
            <a:ext cx="10763242" cy="1569660"/>
          </a:xfrm>
          <a:prstGeom prst="rect">
            <a:avLst/>
          </a:prstGeom>
          <a:noFill/>
        </p:spPr>
        <p:txBody>
          <a:bodyPr wrap="square" lIns="91440" tIns="45720" rIns="91440" bIns="45720">
            <a:spAutoFit/>
          </a:bodyPr>
          <a:lstStyle/>
          <a:p>
            <a:pPr algn="ctr"/>
            <a:r>
              <a:rPr lang="es-CO" sz="3200" b="1" dirty="0">
                <a:latin typeface="Cavolini" panose="03000502040302020204" pitchFamily="66" charset="0"/>
                <a:cs typeface="Cavolini" panose="03000502040302020204" pitchFamily="66" charset="0"/>
              </a:rPr>
              <a:t>SISTEMA DE GESTIÓN DE SEGURIDAD Y SALUD EN EL TRABAJO</a:t>
            </a:r>
            <a:endParaRPr lang="es-CO" sz="3200" dirty="0">
              <a:latin typeface="Cavolini" panose="03000502040302020204" pitchFamily="66" charset="0"/>
              <a:cs typeface="Cavolini" panose="03000502040302020204" pitchFamily="66" charset="0"/>
            </a:endParaRPr>
          </a:p>
          <a:p>
            <a:pPr algn="ctr"/>
            <a:r>
              <a:rPr lang="es-CO" sz="3200" dirty="0">
                <a:latin typeface="Cavolini" panose="03000502040302020204" pitchFamily="66" charset="0"/>
                <a:cs typeface="Cavolini" panose="03000502040302020204" pitchFamily="66" charset="0"/>
              </a:rPr>
              <a:t> </a:t>
            </a:r>
          </a:p>
        </p:txBody>
      </p:sp>
      <p:sp>
        <p:nvSpPr>
          <p:cNvPr id="5" name="CuadroTexto 19">
            <a:extLst>
              <a:ext uri="{FF2B5EF4-FFF2-40B4-BE49-F238E27FC236}">
                <a16:creationId xmlns:a16="http://schemas.microsoft.com/office/drawing/2014/main" id="{C8340F2D-77D1-8342-DF02-2F83102A7E8F}"/>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3777697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2CC63-59B1-B4A2-471D-075BEF214AFC}"/>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80C851DD-365B-5765-0A22-35D79CAD5753}"/>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1B2BCCDF-1A43-2C28-4B30-22A2EBBED0B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3660BEF8-81B9-8733-EB25-CA5D7EC0B5A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73650FB-3562-EBCD-835D-CBA0488D4E71}"/>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6A66EC9-E975-6679-DE01-E66E173D234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EA45BA5-3F4B-5688-50E1-92CFD67A698C}"/>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CC095BD6-776A-0F13-ADEE-E302057A16EE}"/>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3563E2DD-F9DA-4F45-E33D-E9B824A37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5" name="Rectángulo 4">
            <a:extLst>
              <a:ext uri="{FF2B5EF4-FFF2-40B4-BE49-F238E27FC236}">
                <a16:creationId xmlns:a16="http://schemas.microsoft.com/office/drawing/2014/main" id="{9F91F58F-DC69-5356-D585-E8E44847B724}"/>
              </a:ext>
            </a:extLst>
          </p:cNvPr>
          <p:cNvSpPr/>
          <p:nvPr/>
        </p:nvSpPr>
        <p:spPr>
          <a:xfrm>
            <a:off x="155266" y="1791183"/>
            <a:ext cx="11777571" cy="4154984"/>
          </a:xfrm>
          <a:prstGeom prst="rect">
            <a:avLst/>
          </a:prstGeom>
          <a:noFill/>
        </p:spPr>
        <p:txBody>
          <a:bodyPr wrap="square" lIns="91440" tIns="45720" rIns="91440" bIns="45720">
            <a:spAutoFit/>
          </a:bodyPr>
          <a:lstStyle/>
          <a:p>
            <a:pPr algn="just"/>
            <a:r>
              <a:rPr lang="es-ES" sz="2600" b="0" cap="none" spc="0" dirty="0">
                <a:ln w="0"/>
                <a:solidFill>
                  <a:schemeClr val="tx1"/>
                </a:solidFill>
                <a:effectLst>
                  <a:outerShdw blurRad="38100" dist="19050" dir="2700000" algn="tl" rotWithShape="0">
                    <a:schemeClr val="dk1">
                      <a:alpha val="40000"/>
                    </a:schemeClr>
                  </a:outerShdw>
                </a:effectLst>
              </a:rPr>
              <a:t>La E.S.E. </a:t>
            </a:r>
            <a:r>
              <a:rPr lang="es-ES" sz="2600" dirty="0">
                <a:ln w="0"/>
                <a:effectLst>
                  <a:outerShdw blurRad="38100" dist="19050" dir="2700000" algn="tl" rotWithShape="0">
                    <a:schemeClr val="dk1">
                      <a:alpha val="40000"/>
                    </a:schemeClr>
                  </a:outerShdw>
                </a:effectLst>
              </a:rPr>
              <a:t>Hospital Integrado San Juan de Cimitarra en la vigencia 2025 dio cumplimiento a la normativa vigente en riesgos laborales mediante la implementación del Sistema de Gestión de Seguridad y Salud en el Trabajo. El avance obtenido en la ejecución de las actividades programadas, permitió que la institución haya alcanzado un </a:t>
            </a:r>
            <a:r>
              <a:rPr lang="es-ES" sz="3200" b="1" dirty="0">
                <a:ln w="0"/>
                <a:effectLst>
                  <a:outerShdw blurRad="38100" dist="19050" dir="2700000" algn="tl" rotWithShape="0">
                    <a:schemeClr val="dk1">
                      <a:alpha val="40000"/>
                    </a:schemeClr>
                  </a:outerShdw>
                </a:effectLst>
              </a:rPr>
              <a:t>93% </a:t>
            </a:r>
            <a:r>
              <a:rPr lang="es-ES" sz="2600" dirty="0">
                <a:ln w="0"/>
                <a:effectLst>
                  <a:outerShdw blurRad="38100" dist="19050" dir="2700000" algn="tl" rotWithShape="0">
                    <a:schemeClr val="dk1">
                      <a:alpha val="40000"/>
                    </a:schemeClr>
                  </a:outerShdw>
                </a:effectLst>
              </a:rPr>
              <a:t>en la aplicación de la tabla de valores y calificación de los Estándares Mínimos del SG-SST reportado al Ministerio del Trabajo. Dentro de los aspectos mas sobresalientes que se lograron ejecutar para el fomento de ambientes de trabajo seguros, prevención de accidentes de trabajo y enfermedades laborales entre los trabajadores y contratistas de la institución se encuentran:</a:t>
            </a:r>
          </a:p>
          <a:p>
            <a:pPr algn="just"/>
            <a:endParaRPr lang="es-ES" sz="2400" dirty="0">
              <a:ln w="0"/>
              <a:effectLst>
                <a:outerShdw blurRad="38100" dist="19050" dir="2700000" algn="tl" rotWithShape="0">
                  <a:schemeClr val="dk1">
                    <a:alpha val="40000"/>
                  </a:schemeClr>
                </a:outerShdw>
              </a:effectLst>
            </a:endParaRPr>
          </a:p>
        </p:txBody>
      </p:sp>
      <p:sp>
        <p:nvSpPr>
          <p:cNvPr id="2" name="CuadroTexto 19">
            <a:extLst>
              <a:ext uri="{FF2B5EF4-FFF2-40B4-BE49-F238E27FC236}">
                <a16:creationId xmlns:a16="http://schemas.microsoft.com/office/drawing/2014/main" id="{0BD11DB1-617D-A919-99BB-7F9341F3B953}"/>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3769493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2B60C-72E5-9F75-8676-92E510F47514}"/>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B9DAE746-8578-74E3-E086-82FE1270F045}"/>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ABD8FF6-C2B7-A14C-6338-1CFE3EE8D08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A7B5BDE0-5BD6-C2DE-5221-0F9C09AF6598}"/>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E15AD009-1DEB-449D-16BB-291FAB81514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0EF7698C-9055-9C5F-9724-1A8356FAA5FD}"/>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C99AA6CD-B079-9F96-62CB-C959CC540DC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FA8DF75C-3971-0F78-4FFC-E871FBDB456B}"/>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0C5DC23-9F71-DCDC-571C-37E344DD62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6B7A439C-7F63-39FC-10D0-31FD740FC4B9}"/>
              </a:ext>
            </a:extLst>
          </p:cNvPr>
          <p:cNvSpPr/>
          <p:nvPr/>
        </p:nvSpPr>
        <p:spPr>
          <a:xfrm>
            <a:off x="-46067" y="1370846"/>
            <a:ext cx="5869525" cy="4493538"/>
          </a:xfrm>
          <a:prstGeom prst="rect">
            <a:avLst/>
          </a:prstGeom>
          <a:noFill/>
        </p:spPr>
        <p:txBody>
          <a:bodyPr wrap="square" lIns="91440" tIns="45720" rIns="91440" bIns="45720">
            <a:spAutoFit/>
          </a:bodyPr>
          <a:lstStyle/>
          <a:p>
            <a:pPr marL="342900" indent="-342900" algn="just">
              <a:buFont typeface="Wingdings" panose="05000000000000000000" pitchFamily="2" charset="2"/>
              <a:buChar char="q"/>
            </a:pPr>
            <a:r>
              <a:rPr lang="es-ES" sz="2200" b="0" cap="none" spc="0" dirty="0">
                <a:ln w="0"/>
                <a:solidFill>
                  <a:schemeClr val="tx1"/>
                </a:solidFill>
                <a:effectLst>
                  <a:outerShdw blurRad="38100" dist="19050" dir="2700000" algn="tl" rotWithShape="0">
                    <a:schemeClr val="dk1">
                      <a:alpha val="40000"/>
                    </a:schemeClr>
                  </a:outerShdw>
                </a:effectLst>
              </a:rPr>
              <a:t>Cumplimiento del 85% del Plan de capacitación Anual de SST, enfatizando en los riesgos prioritarios como biológico, ergonómico y psicosocial</a:t>
            </a:r>
          </a:p>
          <a:p>
            <a:pPr marL="342900" indent="-342900" algn="just">
              <a:buFont typeface="Wingdings" panose="05000000000000000000" pitchFamily="2" charset="2"/>
              <a:buChar char="q"/>
            </a:pPr>
            <a:r>
              <a:rPr lang="es-ES" sz="2200" dirty="0">
                <a:ln w="0"/>
                <a:effectLst>
                  <a:outerShdw blurRad="38100" dist="19050" dir="2700000" algn="tl" rotWithShape="0">
                    <a:schemeClr val="dk1">
                      <a:alpha val="40000"/>
                    </a:schemeClr>
                  </a:outerShdw>
                </a:effectLst>
              </a:rPr>
              <a:t>Formación</a:t>
            </a:r>
            <a:r>
              <a:rPr lang="es-ES" sz="2200" b="0" cap="none" spc="0" dirty="0">
                <a:ln w="0"/>
                <a:solidFill>
                  <a:schemeClr val="tx1"/>
                </a:solidFill>
                <a:effectLst>
                  <a:outerShdw blurRad="38100" dist="19050" dir="2700000" algn="tl" rotWithShape="0">
                    <a:schemeClr val="dk1">
                      <a:alpha val="40000"/>
                    </a:schemeClr>
                  </a:outerShdw>
                </a:effectLst>
              </a:rPr>
              <a:t> a los brigadistas de emergencia en manejo de extintores y primeros auxilios, poniendo a prueba estos conocimientos en el simulacro de emergencia realizado en la institución</a:t>
            </a:r>
            <a:r>
              <a:rPr lang="es-ES" sz="2200" dirty="0">
                <a:ln w="0"/>
                <a:effectLst>
                  <a:outerShdw blurRad="38100" dist="19050" dir="2700000" algn="tl" rotWithShape="0">
                    <a:schemeClr val="dk1">
                      <a:alpha val="40000"/>
                    </a:schemeClr>
                  </a:outerShdw>
                </a:effectLst>
              </a:rPr>
              <a:t>, con acompañamiento de ARL COLMENA.</a:t>
            </a:r>
          </a:p>
          <a:p>
            <a:pPr marL="342900" indent="-342900" algn="just">
              <a:buFont typeface="Wingdings" panose="05000000000000000000" pitchFamily="2" charset="2"/>
              <a:buChar char="q"/>
            </a:pPr>
            <a:r>
              <a:rPr lang="es-ES" sz="2200" b="0" cap="none" spc="0" dirty="0">
                <a:ln w="0"/>
                <a:solidFill>
                  <a:schemeClr val="tx1"/>
                </a:solidFill>
                <a:effectLst>
                  <a:outerShdw blurRad="38100" dist="19050" dir="2700000" algn="tl" rotWithShape="0">
                    <a:schemeClr val="dk1">
                      <a:alpha val="40000"/>
                    </a:schemeClr>
                  </a:outerShdw>
                </a:effectLst>
              </a:rPr>
              <a:t>Se </a:t>
            </a:r>
            <a:r>
              <a:rPr lang="es-ES" sz="2200" dirty="0">
                <a:ln w="0"/>
                <a:effectLst>
                  <a:outerShdw blurRad="38100" dist="19050" dir="2700000" algn="tl" rotWithShape="0">
                    <a:schemeClr val="dk1">
                      <a:alpha val="40000"/>
                    </a:schemeClr>
                  </a:outerShdw>
                </a:effectLst>
              </a:rPr>
              <a:t>garantizó el cumplimiento de estándares de seguridad del personal que estuvo a cargo de la obra de adecuaciones menores en la ESE.</a:t>
            </a:r>
            <a:endParaRPr lang="es-ES" sz="2200" b="0" cap="none" spc="0" dirty="0">
              <a:ln w="0"/>
              <a:solidFill>
                <a:schemeClr val="tx1"/>
              </a:solidFill>
              <a:effectLst>
                <a:outerShdw blurRad="38100" dist="19050" dir="2700000" algn="tl" rotWithShape="0">
                  <a:schemeClr val="dk1">
                    <a:alpha val="40000"/>
                  </a:schemeClr>
                </a:outerShdw>
              </a:effectLst>
            </a:endParaRPr>
          </a:p>
        </p:txBody>
      </p:sp>
      <p:pic>
        <p:nvPicPr>
          <p:cNvPr id="1026" name="Imagen 17">
            <a:extLst>
              <a:ext uri="{FF2B5EF4-FFF2-40B4-BE49-F238E27FC236}">
                <a16:creationId xmlns:a16="http://schemas.microsoft.com/office/drawing/2014/main" id="{72963728-8391-AFD8-5152-BE4DEFFE2B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0411" y="1430596"/>
            <a:ext cx="2555149" cy="226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CCD4DE4B-3E07-1CD7-8924-75173C58BA7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4096" y="3766090"/>
            <a:ext cx="2330024" cy="2130425"/>
          </a:xfrm>
          <a:prstGeom prst="rect">
            <a:avLst/>
          </a:prstGeom>
          <a:noFill/>
          <a:ln>
            <a:noFill/>
          </a:ln>
        </p:spPr>
      </p:pic>
      <p:pic>
        <p:nvPicPr>
          <p:cNvPr id="9" name="Imagen 8">
            <a:extLst>
              <a:ext uri="{FF2B5EF4-FFF2-40B4-BE49-F238E27FC236}">
                <a16:creationId xmlns:a16="http://schemas.microsoft.com/office/drawing/2014/main" id="{A3B4AC20-5FBE-9411-D4C2-EC2E257F063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12959" y="1458236"/>
            <a:ext cx="2838450" cy="2235835"/>
          </a:xfrm>
          <a:prstGeom prst="rect">
            <a:avLst/>
          </a:prstGeom>
          <a:noFill/>
          <a:ln>
            <a:noFill/>
          </a:ln>
        </p:spPr>
      </p:pic>
      <p:pic>
        <p:nvPicPr>
          <p:cNvPr id="14" name="Imagen 14">
            <a:extLst>
              <a:ext uri="{FF2B5EF4-FFF2-40B4-BE49-F238E27FC236}">
                <a16:creationId xmlns:a16="http://schemas.microsoft.com/office/drawing/2014/main" id="{B781ABB6-5710-0177-E2B8-64EFE43510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88691" y="3790062"/>
            <a:ext cx="15303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a:extLst>
              <a:ext uri="{FF2B5EF4-FFF2-40B4-BE49-F238E27FC236}">
                <a16:creationId xmlns:a16="http://schemas.microsoft.com/office/drawing/2014/main" id="{267B313F-6BD2-117B-8D30-45D491C93A07}"/>
              </a:ext>
            </a:extLst>
          </p:cNvPr>
          <p:cNvPicPr>
            <a:picLocks noChangeAspect="1"/>
          </p:cNvPicPr>
          <p:nvPr/>
        </p:nvPicPr>
        <p:blipFill>
          <a:blip r:embed="rId8" cstate="print">
            <a:extLst>
              <a:ext uri="{28A0092B-C50C-407E-A947-70E740481C1C}">
                <a14:useLocalDpi xmlns:a14="http://schemas.microsoft.com/office/drawing/2010/main" val="0"/>
              </a:ext>
            </a:extLst>
          </a:blip>
          <a:srcRect l="25546"/>
          <a:stretch>
            <a:fillRect/>
          </a:stretch>
        </p:blipFill>
        <p:spPr bwMode="auto">
          <a:xfrm>
            <a:off x="10163612" y="3828637"/>
            <a:ext cx="1621948" cy="2017395"/>
          </a:xfrm>
          <a:prstGeom prst="rect">
            <a:avLst/>
          </a:prstGeom>
          <a:noFill/>
          <a:ln w="3175">
            <a:solidFill>
              <a:schemeClr val="tx1"/>
            </a:solidFill>
          </a:ln>
        </p:spPr>
      </p:pic>
      <p:sp>
        <p:nvSpPr>
          <p:cNvPr id="16" name="CuadroTexto 19">
            <a:extLst>
              <a:ext uri="{FF2B5EF4-FFF2-40B4-BE49-F238E27FC236}">
                <a16:creationId xmlns:a16="http://schemas.microsoft.com/office/drawing/2014/main" id="{F2DBAD7B-923B-2C65-8677-DC922B5B3937}"/>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3677803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1260D-90DD-5C61-1A4E-BCED37E643EB}"/>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07BA745C-E90D-6C57-3540-79DAE6D0ADC3}"/>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DE9CDE3F-9302-2D0F-5F27-38F72099BE4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A0C25C3D-3B01-710D-14D0-57921487B12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C1A54CDD-B6A3-B452-E758-1D5FD3DCFAEE}"/>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142AACF6-3442-B440-E879-02E2E3DCB693}"/>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2105D930-BEA2-823D-8071-D15B60AFA99C}"/>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5219E891-785A-0D54-4D5C-133C22D3A54A}"/>
              </a:ext>
            </a:extLst>
          </p:cNvPr>
          <p:cNvSpPr txBox="1"/>
          <p:nvPr/>
        </p:nvSpPr>
        <p:spPr>
          <a:xfrm>
            <a:off x="11657039" y="5846033"/>
            <a:ext cx="2329187"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5DB420F7-F058-E7A4-71C1-EC3F60DFD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E689BCA2-A57E-E8E3-6AC8-63E7502B24F3}"/>
              </a:ext>
            </a:extLst>
          </p:cNvPr>
          <p:cNvSpPr/>
          <p:nvPr/>
        </p:nvSpPr>
        <p:spPr>
          <a:xfrm>
            <a:off x="5129118" y="1502261"/>
            <a:ext cx="6736881" cy="4832092"/>
          </a:xfrm>
          <a:prstGeom prst="rect">
            <a:avLst/>
          </a:prstGeom>
          <a:noFill/>
        </p:spPr>
        <p:txBody>
          <a:bodyPr wrap="square" lIns="91440" tIns="45720" rIns="91440" bIns="45720">
            <a:spAutoFit/>
          </a:bodyPr>
          <a:lstStyle/>
          <a:p>
            <a:pPr marL="342900" indent="-342900" algn="just">
              <a:buFont typeface="Wingdings" panose="05000000000000000000" pitchFamily="2" charset="2"/>
              <a:buChar char="q"/>
            </a:pPr>
            <a:r>
              <a:rPr lang="es-ES" sz="2200" b="0" cap="none" spc="0" dirty="0">
                <a:ln w="0"/>
                <a:solidFill>
                  <a:schemeClr val="tx1"/>
                </a:solidFill>
                <a:effectLst>
                  <a:outerShdw blurRad="38100" dist="19050" dir="2700000" algn="tl" rotWithShape="0">
                    <a:schemeClr val="dk1">
                      <a:alpha val="40000"/>
                    </a:schemeClr>
                  </a:outerShdw>
                </a:effectLst>
              </a:rPr>
              <a:t>Inducción y reinducción del SG-SST a los trabajadores y contratistas de la ESE con una cobertura del 100%</a:t>
            </a:r>
          </a:p>
          <a:p>
            <a:pPr marL="342900" indent="-342900" algn="just">
              <a:buFont typeface="Wingdings" panose="05000000000000000000" pitchFamily="2" charset="2"/>
              <a:buChar char="q"/>
            </a:pPr>
            <a:r>
              <a:rPr lang="es-ES" sz="2200" dirty="0">
                <a:ln w="0"/>
                <a:effectLst>
                  <a:outerShdw blurRad="38100" dist="19050" dir="2700000" algn="tl" rotWithShape="0">
                    <a:schemeClr val="dk1">
                      <a:alpha val="40000"/>
                    </a:schemeClr>
                  </a:outerShdw>
                </a:effectLst>
              </a:rPr>
              <a:t>Disposición de extintores distribuidos en las diferentes áreas de la institución, garantizando su recarga anual e inspección periódica.</a:t>
            </a:r>
          </a:p>
          <a:p>
            <a:pPr marL="342900" indent="-342900" algn="just">
              <a:buFont typeface="Wingdings" panose="05000000000000000000" pitchFamily="2" charset="2"/>
              <a:buChar char="q"/>
            </a:pPr>
            <a:r>
              <a:rPr lang="es-ES" sz="2200" dirty="0">
                <a:ln w="0"/>
                <a:effectLst>
                  <a:outerShdw blurRad="38100" dist="19050" dir="2700000" algn="tl" rotWithShape="0">
                    <a:schemeClr val="dk1">
                      <a:alpha val="40000"/>
                    </a:schemeClr>
                  </a:outerShdw>
                </a:effectLst>
              </a:rPr>
              <a:t>Cumplimiento del 100% en las reuniones adelantas por el Comité de Convivencia Laboral y el COPASST.</a:t>
            </a:r>
          </a:p>
          <a:p>
            <a:pPr marL="342900" indent="-342900" algn="just">
              <a:buFont typeface="Wingdings" panose="05000000000000000000" pitchFamily="2" charset="2"/>
              <a:buChar char="q"/>
            </a:pPr>
            <a:r>
              <a:rPr lang="es-ES" sz="2200" dirty="0">
                <a:ln w="0"/>
                <a:effectLst>
                  <a:outerShdw blurRad="38100" dist="19050" dir="2700000" algn="tl" rotWithShape="0">
                    <a:schemeClr val="dk1">
                      <a:alpha val="40000"/>
                    </a:schemeClr>
                  </a:outerShdw>
                </a:effectLst>
              </a:rPr>
              <a:t>No se presentaron reportes de casos de Acoso Laboral ni de mala convivencia laboral.</a:t>
            </a:r>
          </a:p>
          <a:p>
            <a:pPr marL="342900" indent="-342900" algn="just">
              <a:buFont typeface="Wingdings" panose="05000000000000000000" pitchFamily="2" charset="2"/>
              <a:buChar char="q"/>
            </a:pPr>
            <a:r>
              <a:rPr lang="es-ES" sz="2200" dirty="0">
                <a:ln w="0"/>
                <a:effectLst>
                  <a:outerShdw blurRad="38100" dist="19050" dir="2700000" algn="tl" rotWithShape="0">
                    <a:schemeClr val="dk1">
                      <a:alpha val="40000"/>
                    </a:schemeClr>
                  </a:outerShdw>
                </a:effectLst>
              </a:rPr>
              <a:t>Visita de inspección y verificación de ARL COLMENA al personal de servicios generales para evaluar la aplicación del protocolo de limpieza y desinfección y segregación de residuos hospitalarios.</a:t>
            </a:r>
          </a:p>
          <a:p>
            <a:pPr marL="342900" indent="-342900" algn="just">
              <a:buFont typeface="Wingdings" panose="05000000000000000000" pitchFamily="2" charset="2"/>
              <a:buChar char="q"/>
            </a:pPr>
            <a:endParaRPr lang="es-ES" sz="2200" b="0" cap="none" spc="0" dirty="0">
              <a:ln w="0"/>
              <a:solidFill>
                <a:schemeClr val="tx1"/>
              </a:solidFill>
              <a:effectLst>
                <a:outerShdw blurRad="38100" dist="19050" dir="2700000" algn="tl" rotWithShape="0">
                  <a:schemeClr val="dk1">
                    <a:alpha val="40000"/>
                  </a:schemeClr>
                </a:outerShdw>
              </a:effectLst>
            </a:endParaRPr>
          </a:p>
        </p:txBody>
      </p:sp>
      <p:pic>
        <p:nvPicPr>
          <p:cNvPr id="5" name="Imagen 4">
            <a:extLst>
              <a:ext uri="{FF2B5EF4-FFF2-40B4-BE49-F238E27FC236}">
                <a16:creationId xmlns:a16="http://schemas.microsoft.com/office/drawing/2014/main" id="{324066C4-E921-0963-7080-4784AEEC372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106" y="1556887"/>
            <a:ext cx="2373630" cy="2488565"/>
          </a:xfrm>
          <a:prstGeom prst="rect">
            <a:avLst/>
          </a:prstGeom>
          <a:noFill/>
          <a:ln w="9525">
            <a:solidFill>
              <a:schemeClr val="tx1"/>
            </a:solidFill>
          </a:ln>
        </p:spPr>
      </p:pic>
      <p:pic>
        <p:nvPicPr>
          <p:cNvPr id="14" name="Imagen 13">
            <a:extLst>
              <a:ext uri="{FF2B5EF4-FFF2-40B4-BE49-F238E27FC236}">
                <a16:creationId xmlns:a16="http://schemas.microsoft.com/office/drawing/2014/main" id="{093D1FCB-134D-965B-F68C-84B9E7D6575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107" y="4180008"/>
            <a:ext cx="2418328" cy="2025650"/>
          </a:xfrm>
          <a:prstGeom prst="rect">
            <a:avLst/>
          </a:prstGeom>
          <a:noFill/>
          <a:ln>
            <a:noFill/>
          </a:ln>
        </p:spPr>
      </p:pic>
      <p:pic>
        <p:nvPicPr>
          <p:cNvPr id="15" name="Imagen 14">
            <a:extLst>
              <a:ext uri="{FF2B5EF4-FFF2-40B4-BE49-F238E27FC236}">
                <a16:creationId xmlns:a16="http://schemas.microsoft.com/office/drawing/2014/main" id="{28858EE1-4E26-671A-E397-4E92B4F0A7D7}"/>
              </a:ext>
            </a:extLst>
          </p:cNvPr>
          <p:cNvPicPr>
            <a:picLocks noChangeAspect="1"/>
          </p:cNvPicPr>
          <p:nvPr/>
        </p:nvPicPr>
        <p:blipFill rotWithShape="1">
          <a:blip r:embed="rId6">
            <a:extLst>
              <a:ext uri="{28A0092B-C50C-407E-A947-70E740481C1C}">
                <a14:useLocalDpi xmlns:a14="http://schemas.microsoft.com/office/drawing/2010/main" val="0"/>
              </a:ext>
            </a:extLst>
          </a:blip>
          <a:srcRect b="21831"/>
          <a:stretch/>
        </p:blipFill>
        <p:spPr bwMode="auto">
          <a:xfrm>
            <a:off x="2617204" y="4180008"/>
            <a:ext cx="2516506" cy="2038171"/>
          </a:xfrm>
          <a:prstGeom prst="rect">
            <a:avLst/>
          </a:prstGeom>
          <a:noFill/>
          <a:ln w="9525">
            <a:solidFill>
              <a:schemeClr val="tx1"/>
            </a:solidFill>
          </a:ln>
          <a:extLst>
            <a:ext uri="{53640926-AAD7-44D8-BBD7-CCE9431645EC}">
              <a14:shadowObscured xmlns:a14="http://schemas.microsoft.com/office/drawing/2010/main"/>
            </a:ext>
          </a:extLst>
        </p:spPr>
      </p:pic>
      <p:pic>
        <p:nvPicPr>
          <p:cNvPr id="19" name="Imagen 18">
            <a:extLst>
              <a:ext uri="{FF2B5EF4-FFF2-40B4-BE49-F238E27FC236}">
                <a16:creationId xmlns:a16="http://schemas.microsoft.com/office/drawing/2014/main" id="{92100301-C886-EA2E-BA1E-4BC9D4778F10}"/>
              </a:ext>
            </a:extLst>
          </p:cNvPr>
          <p:cNvPicPr>
            <a:picLocks noChangeAspect="1"/>
          </p:cNvPicPr>
          <p:nvPr/>
        </p:nvPicPr>
        <p:blipFill>
          <a:blip r:embed="rId7"/>
          <a:stretch>
            <a:fillRect/>
          </a:stretch>
        </p:blipFill>
        <p:spPr>
          <a:xfrm>
            <a:off x="2612611" y="1505402"/>
            <a:ext cx="2516507" cy="2532865"/>
          </a:xfrm>
          <a:prstGeom prst="rect">
            <a:avLst/>
          </a:prstGeom>
        </p:spPr>
      </p:pic>
      <p:sp>
        <p:nvSpPr>
          <p:cNvPr id="9" name="CuadroTexto 19">
            <a:extLst>
              <a:ext uri="{FF2B5EF4-FFF2-40B4-BE49-F238E27FC236}">
                <a16:creationId xmlns:a16="http://schemas.microsoft.com/office/drawing/2014/main" id="{BFABB1FA-1DDD-4D24-21BB-E89002BC1D25}"/>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3716472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6C0F3-D53B-1AEE-6289-19305D32BA7D}"/>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C0F7B7C7-2B7E-4432-D8DC-3E72F127CA88}"/>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CBCEFD5C-ECB7-3AB6-7F43-893838D6016E}"/>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072D1AF6-DFD8-BE97-CAF4-7D7C4DC9684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9AA3DEED-9BE4-874F-315C-51C3DF0D00FB}"/>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BC52DDD-F36C-3E70-4188-9538D6C57B2B}"/>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6FE06EE-1772-9AB6-044F-288F09D8FF1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F8A0C568-684A-1354-4CD3-712FC22B7A91}"/>
              </a:ext>
            </a:extLst>
          </p:cNvPr>
          <p:cNvSpPr txBox="1"/>
          <p:nvPr/>
        </p:nvSpPr>
        <p:spPr>
          <a:xfrm>
            <a:off x="9144000" y="5846033"/>
            <a:ext cx="4842226"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704C3ECD-9F39-B1CB-4466-FA5A568E6C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6FFBEA83-E2F0-C811-1F6F-8F4CFD2F4C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5" name="Rectángulo 4">
            <a:extLst>
              <a:ext uri="{FF2B5EF4-FFF2-40B4-BE49-F238E27FC236}">
                <a16:creationId xmlns:a16="http://schemas.microsoft.com/office/drawing/2014/main" id="{D2A2FB20-0AE7-AC75-65F0-1F2017FC68DA}"/>
              </a:ext>
            </a:extLst>
          </p:cNvPr>
          <p:cNvSpPr/>
          <p:nvPr/>
        </p:nvSpPr>
        <p:spPr>
          <a:xfrm>
            <a:off x="-27016" y="1300786"/>
            <a:ext cx="12054959" cy="6001643"/>
          </a:xfrm>
          <a:prstGeom prst="rect">
            <a:avLst/>
          </a:prstGeom>
          <a:noFill/>
        </p:spPr>
        <p:txBody>
          <a:bodyPr wrap="square" lIns="91440" tIns="45720" rIns="91440" bIns="45720">
            <a:spAutoFit/>
          </a:bodyPr>
          <a:lstStyle/>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Cumplimiento del 80% del Plan de trabajo anual de SST.</a:t>
            </a:r>
          </a:p>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El porcentaje de accidentalidad fue del 7%, todos de categoría leve, en su mayoría por actos inseguros relacionados con malas prácticas de manejo de ECP; no obstante, se considera una taza baja de accidentalidad teniendo en cuenta la constante exposición al riesgo biológico.</a:t>
            </a:r>
          </a:p>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Inspecciones de seguridad en las diferentes áreas asistenciales mediante las cuales se verificó el Protocolo de higiene de manos, uso de elementos de protección personal, prevención de accidentes de trabajo de tipo biológico, protocolo de bioseguridad.</a:t>
            </a:r>
          </a:p>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Se garantizó el suministro de elementos de protección personal a trabajadores y contratistas de la institución.</a:t>
            </a:r>
          </a:p>
          <a:p>
            <a:pPr marL="457200" indent="-457200" algn="just">
              <a:buFont typeface="Wingdings" panose="05000000000000000000" pitchFamily="2" charset="2"/>
              <a:buChar char="ü"/>
            </a:pPr>
            <a:r>
              <a:rPr lang="es-ES" sz="2400" dirty="0">
                <a:ln w="0"/>
                <a:effectLst>
                  <a:outerShdw blurRad="38100" dist="19050" dir="2700000" algn="tl" rotWithShape="0">
                    <a:schemeClr val="dk1">
                      <a:alpha val="40000"/>
                    </a:schemeClr>
                  </a:outerShdw>
                </a:effectLst>
              </a:rPr>
              <a:t>No se presentaron reportes de enfermedad laboral entre los trabajadores y contratistas de la ESE, lo cual representa una efectividad en las actividades de prevención realizadas durante la vigencia.</a:t>
            </a:r>
          </a:p>
          <a:p>
            <a:pPr marL="457200" indent="-457200" algn="just">
              <a:buFont typeface="Wingdings" panose="05000000000000000000" pitchFamily="2" charset="2"/>
              <a:buChar char="ü"/>
            </a:pPr>
            <a:endParaRPr lang="es-ES" sz="2200" dirty="0">
              <a:ln w="0"/>
              <a:effectLst>
                <a:outerShdw blurRad="38100" dist="19050" dir="2700000" algn="tl" rotWithShape="0">
                  <a:schemeClr val="dk1">
                    <a:alpha val="40000"/>
                  </a:schemeClr>
                </a:outerShdw>
              </a:effectLst>
            </a:endParaRPr>
          </a:p>
          <a:p>
            <a:pPr marL="457200" indent="-457200" algn="just">
              <a:buFont typeface="Wingdings" panose="05000000000000000000" pitchFamily="2" charset="2"/>
              <a:buChar char="ü"/>
            </a:pPr>
            <a:endParaRPr lang="es-ES" sz="2200" b="0" cap="none" spc="0" dirty="0">
              <a:ln w="0"/>
              <a:solidFill>
                <a:schemeClr val="tx1"/>
              </a:solidFill>
              <a:effectLst>
                <a:outerShdw blurRad="38100" dist="19050" dir="2700000" algn="tl" rotWithShape="0">
                  <a:schemeClr val="dk1">
                    <a:alpha val="40000"/>
                  </a:schemeClr>
                </a:outerShdw>
              </a:effectLst>
            </a:endParaRPr>
          </a:p>
          <a:p>
            <a:pPr marL="457200" indent="-457200" algn="just">
              <a:buFont typeface="Wingdings" panose="05000000000000000000" pitchFamily="2" charset="2"/>
              <a:buChar char="ü"/>
            </a:pPr>
            <a:endParaRPr lang="es-ES" sz="2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242429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14" name="Rectángulo 13">
            <a:extLst>
              <a:ext uri="{FF2B5EF4-FFF2-40B4-BE49-F238E27FC236}">
                <a16:creationId xmlns:a16="http://schemas.microsoft.com/office/drawing/2014/main" id="{C039416A-4A2F-46A5-B224-3F9FE733894A}"/>
              </a:ext>
            </a:extLst>
          </p:cNvPr>
          <p:cNvSpPr/>
          <p:nvPr/>
        </p:nvSpPr>
        <p:spPr>
          <a:xfrm>
            <a:off x="893797" y="2967845"/>
            <a:ext cx="10763242" cy="984885"/>
          </a:xfrm>
          <a:prstGeom prst="rect">
            <a:avLst/>
          </a:prstGeom>
          <a:noFill/>
        </p:spPr>
        <p:txBody>
          <a:bodyPr wrap="square" lIns="91440" tIns="45720" rIns="91440" bIns="45720">
            <a:spAutoFit/>
          </a:bodyPr>
          <a:lstStyle/>
          <a:p>
            <a:pPr algn="ctr"/>
            <a:r>
              <a:rPr lang="es-CO" sz="4000" b="1" dirty="0">
                <a:latin typeface="Cavolini" panose="03000502040302020204" pitchFamily="66" charset="0"/>
                <a:cs typeface="Cavolini" panose="03000502040302020204" pitchFamily="66" charset="0"/>
              </a:rPr>
              <a:t>MEDIO AMBIENTE</a:t>
            </a:r>
            <a:endParaRPr lang="es-CO" sz="4000" dirty="0">
              <a:latin typeface="Cavolini" panose="03000502040302020204" pitchFamily="66" charset="0"/>
              <a:cs typeface="Cavolini" panose="03000502040302020204" pitchFamily="66" charset="0"/>
            </a:endParaRPr>
          </a:p>
          <a:p>
            <a:r>
              <a:rPr lang="es-CO" dirty="0"/>
              <a:t> </a:t>
            </a:r>
          </a:p>
        </p:txBody>
      </p:sp>
    </p:spTree>
    <p:extLst>
      <p:ext uri="{BB962C8B-B14F-4D97-AF65-F5344CB8AC3E}">
        <p14:creationId xmlns:p14="http://schemas.microsoft.com/office/powerpoint/2010/main" val="1372321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pic>
        <p:nvPicPr>
          <p:cNvPr id="2" name="Imagen 1">
            <a:extLst>
              <a:ext uri="{FF2B5EF4-FFF2-40B4-BE49-F238E27FC236}">
                <a16:creationId xmlns:a16="http://schemas.microsoft.com/office/drawing/2014/main" id="{3E64F9FC-0164-CB85-0CDD-9B61D34C184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4876"/>
          <a:stretch/>
        </p:blipFill>
        <p:spPr bwMode="auto">
          <a:xfrm>
            <a:off x="9577137" y="1557802"/>
            <a:ext cx="1797140" cy="2483896"/>
          </a:xfrm>
          <a:prstGeom prst="rect">
            <a:avLst/>
          </a:prstGeom>
          <a:ln w="28575">
            <a:solidFill>
              <a:schemeClr val="tx1"/>
            </a:solidFill>
          </a:ln>
          <a:extLst>
            <a:ext uri="{53640926-AAD7-44D8-BBD7-CCE9431645EC}">
              <a14:shadowObscured xmlns:a14="http://schemas.microsoft.com/office/drawing/2010/main"/>
            </a:ext>
          </a:extLst>
        </p:spPr>
      </p:pic>
      <p:pic>
        <p:nvPicPr>
          <p:cNvPr id="5" name="Imagen 4">
            <a:extLst>
              <a:ext uri="{FF2B5EF4-FFF2-40B4-BE49-F238E27FC236}">
                <a16:creationId xmlns:a16="http://schemas.microsoft.com/office/drawing/2014/main" id="{81C27755-5C03-CC89-834A-11A252C5EC7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876"/>
          <a:stretch/>
        </p:blipFill>
        <p:spPr bwMode="auto">
          <a:xfrm>
            <a:off x="6879120" y="1557802"/>
            <a:ext cx="1806839" cy="2483896"/>
          </a:xfrm>
          <a:prstGeom prst="rect">
            <a:avLst/>
          </a:prstGeom>
          <a:ln w="28575">
            <a:solidFill>
              <a:schemeClr val="tx1"/>
            </a:solid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6B90EB58-ABC7-9D2D-B9E0-C39AC552054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7153" r="35356"/>
          <a:stretch/>
        </p:blipFill>
        <p:spPr bwMode="auto">
          <a:xfrm rot="5400000">
            <a:off x="6669733" y="4460176"/>
            <a:ext cx="2225612" cy="1806839"/>
          </a:xfrm>
          <a:prstGeom prst="rect">
            <a:avLst/>
          </a:prstGeom>
          <a:ln w="28575">
            <a:solidFill>
              <a:schemeClr val="tx1"/>
            </a:solidFill>
          </a:ln>
          <a:extLst>
            <a:ext uri="{53640926-AAD7-44D8-BBD7-CCE9431645EC}">
              <a14:shadowObscured xmlns:a14="http://schemas.microsoft.com/office/drawing/2010/main"/>
            </a:ext>
          </a:extLst>
        </p:spPr>
      </p:pic>
      <p:pic>
        <p:nvPicPr>
          <p:cNvPr id="15" name="Imagen 14">
            <a:extLst>
              <a:ext uri="{FF2B5EF4-FFF2-40B4-BE49-F238E27FC236}">
                <a16:creationId xmlns:a16="http://schemas.microsoft.com/office/drawing/2014/main" id="{D703CB1D-DD6E-7272-56B2-EDAEC07A3B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9400008" y="4429586"/>
            <a:ext cx="2225615" cy="1868020"/>
          </a:xfrm>
          <a:prstGeom prst="rect">
            <a:avLst/>
          </a:prstGeom>
          <a:ln w="28575">
            <a:solidFill>
              <a:schemeClr val="tx1"/>
            </a:solidFill>
          </a:ln>
        </p:spPr>
      </p:pic>
      <p:sp>
        <p:nvSpPr>
          <p:cNvPr id="17" name="CuadroTexto 16">
            <a:extLst>
              <a:ext uri="{FF2B5EF4-FFF2-40B4-BE49-F238E27FC236}">
                <a16:creationId xmlns:a16="http://schemas.microsoft.com/office/drawing/2014/main" id="{152844EA-7DF3-36A3-578B-7422032284DB}"/>
              </a:ext>
            </a:extLst>
          </p:cNvPr>
          <p:cNvSpPr txBox="1"/>
          <p:nvPr/>
        </p:nvSpPr>
        <p:spPr>
          <a:xfrm>
            <a:off x="1439105" y="1623339"/>
            <a:ext cx="3761800" cy="646331"/>
          </a:xfrm>
          <a:prstGeom prst="rect">
            <a:avLst/>
          </a:prstGeom>
          <a:noFill/>
        </p:spPr>
        <p:txBody>
          <a:bodyPr wrap="square">
            <a:spAutoFit/>
          </a:bodyPr>
          <a:lstStyle/>
          <a:p>
            <a:pPr algn="ctr"/>
            <a:r>
              <a:rPr lang="es-CO" b="1" dirty="0"/>
              <a:t>Lavado y desinfección de tanques </a:t>
            </a:r>
          </a:p>
          <a:p>
            <a:pPr algn="ctr"/>
            <a:r>
              <a:rPr lang="es-CO" b="1" dirty="0"/>
              <a:t>de reserva de agua de las 3 sedes.</a:t>
            </a:r>
          </a:p>
        </p:txBody>
      </p:sp>
      <p:sp>
        <p:nvSpPr>
          <p:cNvPr id="19" name="CuadroTexto 18">
            <a:extLst>
              <a:ext uri="{FF2B5EF4-FFF2-40B4-BE49-F238E27FC236}">
                <a16:creationId xmlns:a16="http://schemas.microsoft.com/office/drawing/2014/main" id="{5F2686F8-9D5A-3E19-37D8-6BBAC372A7A9}"/>
              </a:ext>
            </a:extLst>
          </p:cNvPr>
          <p:cNvSpPr txBox="1"/>
          <p:nvPr/>
        </p:nvSpPr>
        <p:spPr>
          <a:xfrm>
            <a:off x="404670" y="2852178"/>
            <a:ext cx="6052204" cy="2585323"/>
          </a:xfrm>
          <a:prstGeom prst="rect">
            <a:avLst/>
          </a:prstGeom>
          <a:noFill/>
        </p:spPr>
        <p:txBody>
          <a:bodyPr wrap="square">
            <a:spAutoFit/>
          </a:bodyPr>
          <a:lstStyle/>
          <a:p>
            <a:pPr algn="just"/>
            <a:r>
              <a:rPr lang="es-ES" dirty="0"/>
              <a:t>Como parte de la gestión de mantenimiento y cumplimiento de estándares de bioseguridad para el periodo de </a:t>
            </a:r>
            <a:r>
              <a:rPr lang="es-ES" b="1" dirty="0"/>
              <a:t>Rendición de Cuentas 2025</a:t>
            </a:r>
            <a:r>
              <a:rPr lang="es-ES" dirty="0"/>
              <a:t>, se llevó a cabo el proceso de </a:t>
            </a:r>
            <a:r>
              <a:rPr lang="es-ES" b="1" dirty="0"/>
              <a:t>lavado y desinfección de los tanques de reserva de agua</a:t>
            </a:r>
            <a:r>
              <a:rPr lang="es-ES" dirty="0"/>
              <a:t> en las </a:t>
            </a:r>
            <a:r>
              <a:rPr lang="es-ES" b="1" dirty="0"/>
              <a:t>tres sedes</a:t>
            </a:r>
            <a:r>
              <a:rPr lang="es-ES" dirty="0"/>
              <a:t> de la institución. Bajo la gerencia de </a:t>
            </a:r>
            <a:r>
              <a:rPr lang="es-ES" b="1" dirty="0"/>
              <a:t>Liliam Beatriz Smith Sánchez Murillo</a:t>
            </a:r>
            <a:r>
              <a:rPr lang="es-ES" dirty="0"/>
              <a:t>, estas acciones garantizan la potabilidad del recurso hídrico y la higiene de la infraestructura hospitalaria, asegurando un entorno seguro para la prestación de servicios de salud.</a:t>
            </a:r>
            <a:endParaRPr lang="es-CO" dirty="0"/>
          </a:p>
        </p:txBody>
      </p:sp>
    </p:spTree>
    <p:extLst>
      <p:ext uri="{BB962C8B-B14F-4D97-AF65-F5344CB8AC3E}">
        <p14:creationId xmlns:p14="http://schemas.microsoft.com/office/powerpoint/2010/main" val="1737508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pic>
        <p:nvPicPr>
          <p:cNvPr id="2" name="Imagen 1">
            <a:extLst>
              <a:ext uri="{FF2B5EF4-FFF2-40B4-BE49-F238E27FC236}">
                <a16:creationId xmlns:a16="http://schemas.microsoft.com/office/drawing/2014/main" id="{FDEA049A-8396-71E6-A34E-5EAEA6330A9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4927"/>
          <a:stretch/>
        </p:blipFill>
        <p:spPr bwMode="auto">
          <a:xfrm>
            <a:off x="9286431" y="4010105"/>
            <a:ext cx="1760847" cy="2324648"/>
          </a:xfrm>
          <a:prstGeom prst="rect">
            <a:avLst/>
          </a:prstGeom>
          <a:ln w="28575">
            <a:solidFill>
              <a:schemeClr val="tx1"/>
            </a:solidFill>
          </a:ln>
          <a:extLst>
            <a:ext uri="{53640926-AAD7-44D8-BBD7-CCE9431645EC}">
              <a14:shadowObscured xmlns:a14="http://schemas.microsoft.com/office/drawing/2010/main"/>
            </a:ext>
          </a:extLst>
        </p:spPr>
      </p:pic>
      <p:pic>
        <p:nvPicPr>
          <p:cNvPr id="5" name="Imagen 4">
            <a:extLst>
              <a:ext uri="{FF2B5EF4-FFF2-40B4-BE49-F238E27FC236}">
                <a16:creationId xmlns:a16="http://schemas.microsoft.com/office/drawing/2014/main" id="{67A70441-C0BE-9AE0-E436-3E4CB1F8AA3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941"/>
          <a:stretch/>
        </p:blipFill>
        <p:spPr bwMode="auto">
          <a:xfrm>
            <a:off x="9286431" y="1664297"/>
            <a:ext cx="1694841" cy="2230662"/>
          </a:xfrm>
          <a:prstGeom prst="rect">
            <a:avLst/>
          </a:prstGeom>
          <a:ln w="28575">
            <a:solidFill>
              <a:schemeClr val="tx1"/>
            </a:solid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7EE78999-3374-B00C-FF49-BE634A8E073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81595" y="4010104"/>
            <a:ext cx="1760847" cy="2348093"/>
          </a:xfrm>
          <a:prstGeom prst="rect">
            <a:avLst/>
          </a:prstGeom>
          <a:ln w="28575">
            <a:solidFill>
              <a:schemeClr val="tx1"/>
            </a:solidFill>
          </a:ln>
        </p:spPr>
      </p:pic>
      <p:pic>
        <p:nvPicPr>
          <p:cNvPr id="14" name="Imagen 13">
            <a:extLst>
              <a:ext uri="{FF2B5EF4-FFF2-40B4-BE49-F238E27FC236}">
                <a16:creationId xmlns:a16="http://schemas.microsoft.com/office/drawing/2014/main" id="{B644F68E-11B1-09B3-D3CD-83AE5E94E40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7032053" y="1917574"/>
            <a:ext cx="2259929" cy="1694840"/>
          </a:xfrm>
          <a:prstGeom prst="rect">
            <a:avLst/>
          </a:prstGeom>
          <a:ln w="28575">
            <a:solidFill>
              <a:schemeClr val="tx1"/>
            </a:solidFill>
          </a:ln>
        </p:spPr>
      </p:pic>
      <p:sp>
        <p:nvSpPr>
          <p:cNvPr id="16" name="CuadroTexto 15">
            <a:extLst>
              <a:ext uri="{FF2B5EF4-FFF2-40B4-BE49-F238E27FC236}">
                <a16:creationId xmlns:a16="http://schemas.microsoft.com/office/drawing/2014/main" id="{EFDA537A-9CB5-F1FA-80A3-9D0A1AFB6DE7}"/>
              </a:ext>
            </a:extLst>
          </p:cNvPr>
          <p:cNvSpPr txBox="1"/>
          <p:nvPr/>
        </p:nvSpPr>
        <p:spPr>
          <a:xfrm>
            <a:off x="555464" y="1575279"/>
            <a:ext cx="5540536" cy="646331"/>
          </a:xfrm>
          <a:prstGeom prst="rect">
            <a:avLst/>
          </a:prstGeom>
          <a:noFill/>
        </p:spPr>
        <p:txBody>
          <a:bodyPr wrap="square">
            <a:spAutoFit/>
          </a:bodyPr>
          <a:lstStyle/>
          <a:p>
            <a:pPr algn="ctr"/>
            <a:r>
              <a:rPr lang="es-CO" b="1" dirty="0"/>
              <a:t>Fumigación de las tres sedes de E.S.E Hospital Integrado </a:t>
            </a:r>
          </a:p>
          <a:p>
            <a:pPr algn="ctr"/>
            <a:r>
              <a:rPr lang="es-CO" b="1" dirty="0"/>
              <a:t>San Juan De Cimitarra</a:t>
            </a:r>
          </a:p>
        </p:txBody>
      </p:sp>
      <p:sp>
        <p:nvSpPr>
          <p:cNvPr id="18" name="CuadroTexto 17">
            <a:extLst>
              <a:ext uri="{FF2B5EF4-FFF2-40B4-BE49-F238E27FC236}">
                <a16:creationId xmlns:a16="http://schemas.microsoft.com/office/drawing/2014/main" id="{C3C9C778-969E-9904-2D2E-A9797C679209}"/>
              </a:ext>
            </a:extLst>
          </p:cNvPr>
          <p:cNvSpPr txBox="1"/>
          <p:nvPr/>
        </p:nvSpPr>
        <p:spPr>
          <a:xfrm>
            <a:off x="43128" y="2765821"/>
            <a:ext cx="6994476" cy="2585323"/>
          </a:xfrm>
          <a:prstGeom prst="rect">
            <a:avLst/>
          </a:prstGeom>
          <a:noFill/>
        </p:spPr>
        <p:txBody>
          <a:bodyPr wrap="square">
            <a:spAutoFit/>
          </a:bodyPr>
          <a:lstStyle/>
          <a:p>
            <a:pPr algn="just"/>
            <a:r>
              <a:rPr lang="es-ES" dirty="0"/>
              <a:t>Bajo la dirección estratégica de la gerente </a:t>
            </a:r>
            <a:r>
              <a:rPr lang="es-ES" b="1" dirty="0"/>
              <a:t>Liliam Beatriz Smith Sánchez Murillo</a:t>
            </a:r>
            <a:r>
              <a:rPr lang="es-ES" dirty="0"/>
              <a:t>, se ejecutó el </a:t>
            </a:r>
            <a:r>
              <a:rPr lang="es-ES" b="1" dirty="0"/>
              <a:t>Plan de Saneamiento Básico Ambiental</a:t>
            </a:r>
            <a:r>
              <a:rPr lang="es-ES" dirty="0"/>
              <a:t> mediante la intervención técnica de </a:t>
            </a:r>
            <a:r>
              <a:rPr lang="es-ES" b="1" dirty="0"/>
              <a:t>control integral de plagas y vectores</a:t>
            </a:r>
            <a:r>
              <a:rPr lang="es-ES" dirty="0"/>
              <a:t> en las tres sedes de la institución. Este proceso de desinsectación y desinfección química se realizó siguiendo rigurosos protocolos de ingeniería sanitaria para la mitigación de riesgos biológicos, garantizando el mantenimiento preventivo de la infraestructura hospitalaria y el cumplimiento de los estándares de habilitación en salud para entornos seguros.</a:t>
            </a:r>
            <a:endParaRPr lang="es-CO" dirty="0"/>
          </a:p>
        </p:txBody>
      </p:sp>
    </p:spTree>
    <p:extLst>
      <p:ext uri="{BB962C8B-B14F-4D97-AF65-F5344CB8AC3E}">
        <p14:creationId xmlns:p14="http://schemas.microsoft.com/office/powerpoint/2010/main" val="4002541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pic>
        <p:nvPicPr>
          <p:cNvPr id="2" name="Imagen 1">
            <a:extLst>
              <a:ext uri="{FF2B5EF4-FFF2-40B4-BE49-F238E27FC236}">
                <a16:creationId xmlns:a16="http://schemas.microsoft.com/office/drawing/2014/main" id="{8159C8A3-2101-1E11-5A57-18CEECA51C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8621551" y="2424577"/>
            <a:ext cx="3001986" cy="2251348"/>
          </a:xfrm>
          <a:prstGeom prst="rect">
            <a:avLst/>
          </a:prstGeom>
          <a:ln w="28575">
            <a:solidFill>
              <a:schemeClr val="tx1"/>
            </a:solidFill>
          </a:ln>
        </p:spPr>
      </p:pic>
      <p:sp>
        <p:nvSpPr>
          <p:cNvPr id="15" name="CuadroTexto 14">
            <a:extLst>
              <a:ext uri="{FF2B5EF4-FFF2-40B4-BE49-F238E27FC236}">
                <a16:creationId xmlns:a16="http://schemas.microsoft.com/office/drawing/2014/main" id="{14137239-CECC-C643-6961-CCC0A76770EC}"/>
              </a:ext>
            </a:extLst>
          </p:cNvPr>
          <p:cNvSpPr txBox="1"/>
          <p:nvPr/>
        </p:nvSpPr>
        <p:spPr>
          <a:xfrm>
            <a:off x="608279" y="1679926"/>
            <a:ext cx="6750704" cy="369332"/>
          </a:xfrm>
          <a:prstGeom prst="rect">
            <a:avLst/>
          </a:prstGeom>
          <a:noFill/>
        </p:spPr>
        <p:txBody>
          <a:bodyPr wrap="square">
            <a:spAutoFit/>
          </a:bodyPr>
          <a:lstStyle/>
          <a:p>
            <a:r>
              <a:rPr lang="es-CO" b="1" dirty="0"/>
              <a:t>Eliminemos los criaderos, protejamos la salud de todos.</a:t>
            </a:r>
          </a:p>
        </p:txBody>
      </p:sp>
      <p:pic>
        <p:nvPicPr>
          <p:cNvPr id="17" name="Imagen 16">
            <a:extLst>
              <a:ext uri="{FF2B5EF4-FFF2-40B4-BE49-F238E27FC236}">
                <a16:creationId xmlns:a16="http://schemas.microsoft.com/office/drawing/2014/main" id="{EA3F93E6-5C7A-F163-8747-93C5BB545162}"/>
              </a:ext>
            </a:extLst>
          </p:cNvPr>
          <p:cNvPicPr>
            <a:picLocks noChangeAspect="1"/>
          </p:cNvPicPr>
          <p:nvPr/>
        </p:nvPicPr>
        <p:blipFill>
          <a:blip r:embed="rId6"/>
          <a:stretch>
            <a:fillRect/>
          </a:stretch>
        </p:blipFill>
        <p:spPr>
          <a:xfrm>
            <a:off x="5910548" y="2017421"/>
            <a:ext cx="2864001" cy="2948513"/>
          </a:xfrm>
          <a:prstGeom prst="rect">
            <a:avLst/>
          </a:prstGeom>
        </p:spPr>
      </p:pic>
      <p:sp>
        <p:nvSpPr>
          <p:cNvPr id="19" name="CuadroTexto 18">
            <a:extLst>
              <a:ext uri="{FF2B5EF4-FFF2-40B4-BE49-F238E27FC236}">
                <a16:creationId xmlns:a16="http://schemas.microsoft.com/office/drawing/2014/main" id="{53E7E66F-FE64-E1B7-1A4A-A1EE5A362A66}"/>
              </a:ext>
            </a:extLst>
          </p:cNvPr>
          <p:cNvSpPr txBox="1"/>
          <p:nvPr/>
        </p:nvSpPr>
        <p:spPr>
          <a:xfrm>
            <a:off x="364507" y="2422609"/>
            <a:ext cx="5517678" cy="2862322"/>
          </a:xfrm>
          <a:prstGeom prst="rect">
            <a:avLst/>
          </a:prstGeom>
          <a:noFill/>
        </p:spPr>
        <p:txBody>
          <a:bodyPr wrap="square">
            <a:spAutoFit/>
          </a:bodyPr>
          <a:lstStyle/>
          <a:p>
            <a:pPr algn="just"/>
            <a:r>
              <a:rPr lang="es-ES" dirty="0"/>
              <a:t>Bajo la gestión de la gerente </a:t>
            </a:r>
            <a:r>
              <a:rPr lang="es-ES" b="1" dirty="0"/>
              <a:t>Liliam Beatriz Smith Sánchez Murillo</a:t>
            </a:r>
            <a:r>
              <a:rPr lang="es-ES" dirty="0"/>
              <a:t>, se implementaron acciones de control de vectores orientadas a la </a:t>
            </a:r>
            <a:r>
              <a:rPr lang="es-ES" b="1" dirty="0"/>
              <a:t>eliminación de criaderos</a:t>
            </a:r>
            <a:r>
              <a:rPr lang="es-ES" dirty="0"/>
              <a:t> en las instalaciones de la institución. Esta intervención técnica busca mitigar riesgos epidemiológicos mediante el tratamiento de áreas críticas, garantizando la protección de la salud de los usuarios y el personal. La actividad forma parte del compromiso con el saneamiento ambiental integral para el periodo de </a:t>
            </a:r>
            <a:r>
              <a:rPr lang="es-ES" b="1" dirty="0"/>
              <a:t>Rendición de Cuentas 2025</a:t>
            </a:r>
            <a:endParaRPr lang="es-CO" dirty="0"/>
          </a:p>
        </p:txBody>
      </p:sp>
    </p:spTree>
    <p:extLst>
      <p:ext uri="{BB962C8B-B14F-4D97-AF65-F5344CB8AC3E}">
        <p14:creationId xmlns:p14="http://schemas.microsoft.com/office/powerpoint/2010/main" val="3021967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05706-E16D-7479-817D-45B7BA3C6A84}"/>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F11CD0E-8CEE-E8FE-A650-D3D7349186E3}"/>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E414B092-A49C-489E-9C8C-7BC83582682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B738944-2549-405F-5CDB-FE3F360291F8}"/>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1756288-4591-5329-9C4B-84582C98F790}"/>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B80EF987-96AB-2898-A38E-AA315AF5E45B}"/>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F086B7CC-522B-FF98-9D68-591B1C60FBEA}"/>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6C7C96D3-A961-C3B4-F8AD-45B7D9A62474}"/>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607E0BB5-9D52-F631-087F-67E754736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5" name="CuadroTexto 19">
            <a:extLst>
              <a:ext uri="{FF2B5EF4-FFF2-40B4-BE49-F238E27FC236}">
                <a16:creationId xmlns:a16="http://schemas.microsoft.com/office/drawing/2014/main" id="{4B415E43-ACE1-99C8-9F9B-E574187A231E}"/>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
        <p:nvSpPr>
          <p:cNvPr id="9" name="Rectángulo 8">
            <a:extLst>
              <a:ext uri="{FF2B5EF4-FFF2-40B4-BE49-F238E27FC236}">
                <a16:creationId xmlns:a16="http://schemas.microsoft.com/office/drawing/2014/main" id="{F74AD9C2-FA5B-2D31-3B28-80D87E910B03}"/>
              </a:ext>
            </a:extLst>
          </p:cNvPr>
          <p:cNvSpPr/>
          <p:nvPr/>
        </p:nvSpPr>
        <p:spPr>
          <a:xfrm>
            <a:off x="2329782" y="2350649"/>
            <a:ext cx="8254183" cy="1938992"/>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CO" sz="4000" b="1" dirty="0">
                <a:latin typeface="Cavolini" panose="03000502040302020204" pitchFamily="66" charset="0"/>
                <a:cs typeface="Cavolini" panose="03000502040302020204" pitchFamily="66" charset="0"/>
              </a:rPr>
              <a:t>SISTEMA DE INFORMACION Y </a:t>
            </a:r>
            <a:endParaRPr lang="es-CO" sz="4000" dirty="0">
              <a:latin typeface="Cavolini" panose="03000502040302020204" pitchFamily="66" charset="0"/>
              <a:cs typeface="Cavolini" panose="03000502040302020204" pitchFamily="66" charset="0"/>
            </a:endParaRPr>
          </a:p>
          <a:p>
            <a:pPr algn="ctr"/>
            <a:r>
              <a:rPr lang="es-CO" sz="4000" b="1" dirty="0">
                <a:latin typeface="Cavolini" panose="03000502040302020204" pitchFamily="66" charset="0"/>
                <a:cs typeface="Cavolini" panose="03000502040302020204" pitchFamily="66" charset="0"/>
              </a:rPr>
              <a:t>ATENCIÓN AL USUARIO </a:t>
            </a:r>
            <a:endParaRPr lang="es-CO" sz="4000" dirty="0">
              <a:latin typeface="Cavolini" panose="03000502040302020204" pitchFamily="66" charset="0"/>
              <a:cs typeface="Cavolini" panose="03000502040302020204" pitchFamily="66" charset="0"/>
            </a:endParaRPr>
          </a:p>
          <a:p>
            <a:pPr algn="ctr"/>
            <a:r>
              <a:rPr lang="es-CO" sz="4000" dirty="0">
                <a:latin typeface="Cavolini" panose="03000502040302020204" pitchFamily="66" charset="0"/>
                <a:cs typeface="Cavolini" panose="03000502040302020204" pitchFamily="66" charset="0"/>
              </a:rPr>
              <a:t> </a:t>
            </a:r>
          </a:p>
        </p:txBody>
      </p:sp>
    </p:spTree>
    <p:extLst>
      <p:ext uri="{BB962C8B-B14F-4D97-AF65-F5344CB8AC3E}">
        <p14:creationId xmlns:p14="http://schemas.microsoft.com/office/powerpoint/2010/main" val="1544424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14" name="8 Rectángulo">
            <a:extLst>
              <a:ext uri="{FF2B5EF4-FFF2-40B4-BE49-F238E27FC236}">
                <a16:creationId xmlns:a16="http://schemas.microsoft.com/office/drawing/2014/main" id="{D88DD399-13B5-3265-833A-FEC3B648AEA9}"/>
              </a:ext>
            </a:extLst>
          </p:cNvPr>
          <p:cNvSpPr/>
          <p:nvPr/>
        </p:nvSpPr>
        <p:spPr>
          <a:xfrm>
            <a:off x="509603" y="1698917"/>
            <a:ext cx="10801890" cy="8499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r>
              <a:rPr lang="es-CO" sz="3200" dirty="0">
                <a:solidFill>
                  <a:schemeClr val="tx1"/>
                </a:solidFill>
                <a:effectLst>
                  <a:outerShdw blurRad="38100" dist="38100" dir="2700000" algn="tl">
                    <a:srgbClr val="000000">
                      <a:alpha val="43137"/>
                    </a:srgbClr>
                  </a:outerShdw>
                </a:effectLst>
                <a:latin typeface="Arial Black" pitchFamily="34" charset="0"/>
              </a:rPr>
              <a:t>SISTEMA DE INFORMACION Y ATENCIÓN AL USUARIO </a:t>
            </a:r>
            <a:endParaRPr lang="es-CO" sz="2000" b="1" dirty="0">
              <a:ln w="0"/>
              <a:solidFill>
                <a:schemeClr val="tx1"/>
              </a:solidFill>
              <a:effectLst>
                <a:outerShdw blurRad="38100" dist="25400" dir="5400000" algn="ctr" rotWithShape="0">
                  <a:srgbClr val="6E747A">
                    <a:alpha val="43000"/>
                  </a:srgbClr>
                </a:outerShdw>
              </a:effectLst>
              <a:latin typeface="Arial Black" pitchFamily="34" charset="0"/>
            </a:endParaRPr>
          </a:p>
          <a:p>
            <a:pPr algn="ctr"/>
            <a:endParaRPr lang="es-CO" sz="3200" b="1" dirty="0">
              <a:solidFill>
                <a:schemeClr val="tx1"/>
              </a:solidFill>
              <a:latin typeface="Comic Sans MS" panose="030F0702030302020204" pitchFamily="66" charset="0"/>
            </a:endParaRPr>
          </a:p>
          <a:p>
            <a:pPr algn="ctr"/>
            <a:endParaRPr lang="es-CO" sz="3200" dirty="0">
              <a:solidFill>
                <a:schemeClr val="tx1"/>
              </a:solidFill>
              <a:latin typeface="Arial Black" pitchFamily="34" charset="0"/>
            </a:endParaRPr>
          </a:p>
        </p:txBody>
      </p:sp>
      <p:sp>
        <p:nvSpPr>
          <p:cNvPr id="15" name="8 Rectángulo">
            <a:extLst>
              <a:ext uri="{FF2B5EF4-FFF2-40B4-BE49-F238E27FC236}">
                <a16:creationId xmlns:a16="http://schemas.microsoft.com/office/drawing/2014/main" id="{D88DD399-13B5-3265-833A-FEC3B648AEA9}"/>
              </a:ext>
            </a:extLst>
          </p:cNvPr>
          <p:cNvSpPr/>
          <p:nvPr/>
        </p:nvSpPr>
        <p:spPr>
          <a:xfrm>
            <a:off x="509603" y="3045707"/>
            <a:ext cx="8715677" cy="188481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marL="457200" indent="-457200">
              <a:buFont typeface="Arial" panose="020B0604020202020204" pitchFamily="34" charset="0"/>
              <a:buChar char="•"/>
            </a:pPr>
            <a:endPar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Apertura del buzón</a:t>
            </a:r>
          </a:p>
          <a:p>
            <a:pPr marL="457200" indent="-457200">
              <a:buFont typeface="Arial" panose="020B0604020202020204" pitchFamily="34" charset="0"/>
              <a:buChar char="•"/>
            </a:pPr>
            <a:r>
              <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Capacitaciones </a:t>
            </a:r>
          </a:p>
          <a:p>
            <a:pPr marL="457200" indent="-457200">
              <a:buFont typeface="Arial" panose="020B0604020202020204" pitchFamily="34" charset="0"/>
              <a:buChar char="•"/>
            </a:pPr>
            <a:r>
              <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PQR </a:t>
            </a:r>
          </a:p>
          <a:p>
            <a:pPr marL="457200" indent="-457200">
              <a:buFont typeface="Arial" panose="020B0604020202020204" pitchFamily="34" charset="0"/>
              <a:buChar char="•"/>
            </a:pPr>
            <a:r>
              <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Encuestas de satisfacción  </a:t>
            </a:r>
            <a:endParaRPr lang="es-CO" sz="2000" b="1" dirty="0">
              <a:ln w="0"/>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s-CO" sz="2000" b="1" dirty="0">
              <a:solidFill>
                <a:schemeClr val="tx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s-CO" sz="2000" dirty="0">
              <a:solidFill>
                <a:schemeClr val="tx1"/>
              </a:solidFill>
              <a:latin typeface="Arial" panose="020B0604020202020204" pitchFamily="34" charset="0"/>
              <a:cs typeface="Arial" panose="020B0604020202020204" pitchFamily="34" charset="0"/>
            </a:endParaRPr>
          </a:p>
        </p:txBody>
      </p:sp>
      <p:pic>
        <p:nvPicPr>
          <p:cNvPr id="1026" name="Picture 2" descr="PLAN DE SERVICIO AL CIUDADANO SIAU - 2022 - Hospital Francisco de Paula  Santand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5673" y="2777457"/>
            <a:ext cx="4552743" cy="2668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055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14" name="8 Rectángulo">
            <a:extLst>
              <a:ext uri="{FF2B5EF4-FFF2-40B4-BE49-F238E27FC236}">
                <a16:creationId xmlns:a16="http://schemas.microsoft.com/office/drawing/2014/main" id="{D88DD399-13B5-3265-833A-FEC3B648AEA9}"/>
              </a:ext>
            </a:extLst>
          </p:cNvPr>
          <p:cNvSpPr/>
          <p:nvPr/>
        </p:nvSpPr>
        <p:spPr>
          <a:xfrm>
            <a:off x="66826" y="6419519"/>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400" dirty="0">
              <a:solidFill>
                <a:schemeClr val="tx1"/>
              </a:solidFill>
              <a:effectLst>
                <a:outerShdw blurRad="38100" dist="38100" dir="2700000" algn="tl">
                  <a:srgbClr val="000000">
                    <a:alpha val="43137"/>
                  </a:srgbClr>
                </a:outerShdw>
              </a:effectLst>
              <a:latin typeface="Arial Black" pitchFamily="34" charset="0"/>
            </a:endParaRPr>
          </a:p>
          <a:p>
            <a:endParaRPr lang="es-CO" sz="2400" dirty="0">
              <a:solidFill>
                <a:schemeClr val="tx1"/>
              </a:solidFill>
              <a:effectLst>
                <a:outerShdw blurRad="38100" dist="38100" dir="2700000" algn="tl">
                  <a:srgbClr val="000000">
                    <a:alpha val="43137"/>
                  </a:srgbClr>
                </a:outerShdw>
              </a:effectLst>
              <a:latin typeface="Arial Black" pitchFamily="34" charset="0"/>
            </a:endParaRPr>
          </a:p>
          <a:p>
            <a:r>
              <a:rPr lang="es-CO" sz="2400" dirty="0">
                <a:solidFill>
                  <a:schemeClr val="tx1"/>
                </a:solidFill>
                <a:effectLst>
                  <a:outerShdw blurRad="38100" dist="38100" dir="2700000" algn="tl">
                    <a:srgbClr val="000000">
                      <a:alpha val="43137"/>
                    </a:srgbClr>
                  </a:outerShdw>
                </a:effectLst>
                <a:latin typeface="Arial Black" pitchFamily="34" charset="0"/>
              </a:rPr>
              <a:t>SIAU</a:t>
            </a:r>
            <a:endParaRPr lang="es-CO" sz="1600" b="1" dirty="0">
              <a:ln w="0"/>
              <a:solidFill>
                <a:schemeClr val="tx1"/>
              </a:solidFill>
              <a:effectLst>
                <a:outerShdw blurRad="38100" dist="25400" dir="5400000" algn="ctr" rotWithShape="0">
                  <a:srgbClr val="6E747A">
                    <a:alpha val="43000"/>
                  </a:srgbClr>
                </a:outerShdw>
              </a:effectLst>
              <a:latin typeface="Arial Black" pitchFamily="34" charset="0"/>
            </a:endParaRPr>
          </a:p>
          <a:p>
            <a:endParaRPr lang="es-CO" sz="2400" b="1" dirty="0">
              <a:solidFill>
                <a:schemeClr val="tx1"/>
              </a:solidFill>
              <a:latin typeface="Comic Sans MS" panose="030F0702030302020204" pitchFamily="66" charset="0"/>
            </a:endParaRPr>
          </a:p>
          <a:p>
            <a:endParaRPr lang="es-CO" sz="2400" dirty="0">
              <a:solidFill>
                <a:schemeClr val="tx1"/>
              </a:solidFill>
              <a:latin typeface="Arial Black" pitchFamily="34" charset="0"/>
            </a:endParaRPr>
          </a:p>
        </p:txBody>
      </p:sp>
      <p:sp>
        <p:nvSpPr>
          <p:cNvPr id="15" name="8 Rectángulo">
            <a:extLst>
              <a:ext uri="{FF2B5EF4-FFF2-40B4-BE49-F238E27FC236}">
                <a16:creationId xmlns:a16="http://schemas.microsoft.com/office/drawing/2014/main" id="{D88DD399-13B5-3265-833A-FEC3B648AEA9}"/>
              </a:ext>
            </a:extLst>
          </p:cNvPr>
          <p:cNvSpPr/>
          <p:nvPr/>
        </p:nvSpPr>
        <p:spPr>
          <a:xfrm>
            <a:off x="275923" y="1575280"/>
            <a:ext cx="10801890" cy="8499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r>
              <a:rPr lang="es-CO" sz="3200" dirty="0">
                <a:solidFill>
                  <a:schemeClr val="tx1"/>
                </a:solidFill>
                <a:effectLst>
                  <a:outerShdw blurRad="38100" dist="38100" dir="2700000" algn="tl">
                    <a:srgbClr val="000000">
                      <a:alpha val="43137"/>
                    </a:srgbClr>
                  </a:outerShdw>
                </a:effectLst>
                <a:latin typeface="Arial Black" pitchFamily="34" charset="0"/>
              </a:rPr>
              <a:t>APERTURA DE BUZÓN </a:t>
            </a:r>
            <a:endParaRPr lang="es-CO" sz="2000" b="1" dirty="0">
              <a:ln w="0"/>
              <a:solidFill>
                <a:schemeClr val="tx1"/>
              </a:solidFill>
              <a:effectLst>
                <a:outerShdw blurRad="38100" dist="25400" dir="5400000" algn="ctr" rotWithShape="0">
                  <a:srgbClr val="6E747A">
                    <a:alpha val="43000"/>
                  </a:srgbClr>
                </a:outerShdw>
              </a:effectLst>
              <a:latin typeface="Arial Black" pitchFamily="34" charset="0"/>
            </a:endParaRPr>
          </a:p>
          <a:p>
            <a:pPr algn="ctr"/>
            <a:endParaRPr lang="es-CO" sz="3200" b="1" dirty="0">
              <a:solidFill>
                <a:schemeClr val="tx1"/>
              </a:solidFill>
              <a:latin typeface="Comic Sans MS" panose="030F0702030302020204" pitchFamily="66" charset="0"/>
            </a:endParaRPr>
          </a:p>
          <a:p>
            <a:pPr algn="ctr"/>
            <a:endParaRPr lang="es-CO" sz="3200" dirty="0">
              <a:solidFill>
                <a:schemeClr val="tx1"/>
              </a:solidFill>
              <a:latin typeface="Arial Black" pitchFamily="34" charset="0"/>
            </a:endParaRPr>
          </a:p>
        </p:txBody>
      </p:sp>
      <p:sp>
        <p:nvSpPr>
          <p:cNvPr id="16" name="8 Rectángulo">
            <a:extLst>
              <a:ext uri="{FF2B5EF4-FFF2-40B4-BE49-F238E27FC236}">
                <a16:creationId xmlns:a16="http://schemas.microsoft.com/office/drawing/2014/main" id="{D88DD399-13B5-3265-833A-FEC3B648AEA9}"/>
              </a:ext>
            </a:extLst>
          </p:cNvPr>
          <p:cNvSpPr/>
          <p:nvPr/>
        </p:nvSpPr>
        <p:spPr>
          <a:xfrm>
            <a:off x="721916" y="2452893"/>
            <a:ext cx="8715677" cy="188481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marL="457200" indent="-457200">
              <a:buFont typeface="Arial" panose="020B0604020202020204" pitchFamily="34" charset="0"/>
              <a:buChar char="•"/>
            </a:pPr>
            <a:endPar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Apertura del buzón </a:t>
            </a:r>
          </a:p>
          <a:p>
            <a:r>
              <a:rPr lang="es-CO" sz="20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51 APERTURAS </a:t>
            </a:r>
            <a:endParaRPr lang="es-CO" sz="2000" b="1" dirty="0">
              <a:solidFill>
                <a:schemeClr val="tx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s-CO" sz="2000" dirty="0">
              <a:solidFill>
                <a:schemeClr val="tx1"/>
              </a:solidFill>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85830" y="2380184"/>
            <a:ext cx="2221834" cy="2962445"/>
          </a:xfrm>
          <a:prstGeom prst="rect">
            <a:avLst/>
          </a:prstGeom>
        </p:spPr>
      </p:pic>
      <p:pic>
        <p:nvPicPr>
          <p:cNvPr id="9" name="Imagen 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326541" y="2380183"/>
            <a:ext cx="2221834" cy="2962445"/>
          </a:xfrm>
          <a:prstGeom prst="rect">
            <a:avLst/>
          </a:prstGeom>
        </p:spPr>
      </p:pic>
      <p:pic>
        <p:nvPicPr>
          <p:cNvPr id="17" name="Imagen 16"/>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467129" y="2380184"/>
            <a:ext cx="2221834" cy="2962445"/>
          </a:xfrm>
          <a:prstGeom prst="rect">
            <a:avLst/>
          </a:prstGeom>
        </p:spPr>
      </p:pic>
    </p:spTree>
    <p:extLst>
      <p:ext uri="{BB962C8B-B14F-4D97-AF65-F5344CB8AC3E}">
        <p14:creationId xmlns:p14="http://schemas.microsoft.com/office/powerpoint/2010/main" val="29989777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435121" y="5873673"/>
            <a:ext cx="4004945" cy="443865"/>
          </a:xfrm>
          <a:prstGeom prst="rect">
            <a:avLst/>
          </a:prstGeom>
          <a:noFill/>
          <a:ln>
            <a:noFill/>
          </a:ln>
        </p:spPr>
      </p:pic>
      <p:sp>
        <p:nvSpPr>
          <p:cNvPr id="14" name="8 Rectángulo">
            <a:extLst>
              <a:ext uri="{FF2B5EF4-FFF2-40B4-BE49-F238E27FC236}">
                <a16:creationId xmlns:a16="http://schemas.microsoft.com/office/drawing/2014/main" id="{D88DD399-13B5-3265-833A-FEC3B648AEA9}"/>
              </a:ext>
            </a:extLst>
          </p:cNvPr>
          <p:cNvSpPr/>
          <p:nvPr/>
        </p:nvSpPr>
        <p:spPr>
          <a:xfrm>
            <a:off x="66826" y="6419519"/>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400" dirty="0">
              <a:solidFill>
                <a:schemeClr val="tx1"/>
              </a:solidFill>
              <a:effectLst>
                <a:outerShdw blurRad="38100" dist="38100" dir="2700000" algn="tl">
                  <a:srgbClr val="000000">
                    <a:alpha val="43137"/>
                  </a:srgbClr>
                </a:outerShdw>
              </a:effectLst>
              <a:latin typeface="Arial Black" pitchFamily="34" charset="0"/>
            </a:endParaRPr>
          </a:p>
          <a:p>
            <a:endParaRPr lang="es-CO" sz="2400" dirty="0">
              <a:solidFill>
                <a:schemeClr val="tx1"/>
              </a:solidFill>
              <a:effectLst>
                <a:outerShdw blurRad="38100" dist="38100" dir="2700000" algn="tl">
                  <a:srgbClr val="000000">
                    <a:alpha val="43137"/>
                  </a:srgbClr>
                </a:outerShdw>
              </a:effectLst>
              <a:latin typeface="Arial Black" pitchFamily="34" charset="0"/>
            </a:endParaRPr>
          </a:p>
          <a:p>
            <a:r>
              <a:rPr lang="es-CO" sz="2400" dirty="0">
                <a:solidFill>
                  <a:schemeClr val="tx1"/>
                </a:solidFill>
                <a:effectLst>
                  <a:outerShdw blurRad="38100" dist="38100" dir="2700000" algn="tl">
                    <a:srgbClr val="000000">
                      <a:alpha val="43137"/>
                    </a:srgbClr>
                  </a:outerShdw>
                </a:effectLst>
                <a:latin typeface="Arial Black" pitchFamily="34" charset="0"/>
              </a:rPr>
              <a:t>SIAU</a:t>
            </a:r>
            <a:endParaRPr lang="es-CO" sz="1600" b="1" dirty="0">
              <a:ln w="0"/>
              <a:solidFill>
                <a:schemeClr val="tx1"/>
              </a:solidFill>
              <a:effectLst>
                <a:outerShdw blurRad="38100" dist="25400" dir="5400000" algn="ctr" rotWithShape="0">
                  <a:srgbClr val="6E747A">
                    <a:alpha val="43000"/>
                  </a:srgbClr>
                </a:outerShdw>
              </a:effectLst>
              <a:latin typeface="Arial Black" pitchFamily="34" charset="0"/>
            </a:endParaRPr>
          </a:p>
          <a:p>
            <a:endParaRPr lang="es-CO" sz="2400" b="1" dirty="0">
              <a:solidFill>
                <a:schemeClr val="tx1"/>
              </a:solidFill>
              <a:latin typeface="Comic Sans MS" panose="030F0702030302020204" pitchFamily="66" charset="0"/>
            </a:endParaRPr>
          </a:p>
          <a:p>
            <a:endParaRPr lang="es-CO" sz="2400" dirty="0">
              <a:solidFill>
                <a:schemeClr val="tx1"/>
              </a:solidFill>
              <a:latin typeface="Arial Black" pitchFamily="34" charset="0"/>
            </a:endParaRPr>
          </a:p>
        </p:txBody>
      </p:sp>
      <p:sp>
        <p:nvSpPr>
          <p:cNvPr id="15" name="8 Rectángulo">
            <a:extLst>
              <a:ext uri="{FF2B5EF4-FFF2-40B4-BE49-F238E27FC236}">
                <a16:creationId xmlns:a16="http://schemas.microsoft.com/office/drawing/2014/main" id="{D88DD399-13B5-3265-833A-FEC3B648AEA9}"/>
              </a:ext>
            </a:extLst>
          </p:cNvPr>
          <p:cNvSpPr/>
          <p:nvPr/>
        </p:nvSpPr>
        <p:spPr>
          <a:xfrm>
            <a:off x="306403" y="1296787"/>
            <a:ext cx="10801890" cy="8499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r>
              <a:rPr lang="es-CO" sz="3200" dirty="0">
                <a:solidFill>
                  <a:schemeClr val="tx1"/>
                </a:solidFill>
                <a:effectLst>
                  <a:outerShdw blurRad="38100" dist="38100" dir="2700000" algn="tl">
                    <a:srgbClr val="000000">
                      <a:alpha val="43137"/>
                    </a:srgbClr>
                  </a:outerShdw>
                </a:effectLst>
                <a:latin typeface="Arial Black" pitchFamily="34" charset="0"/>
              </a:rPr>
              <a:t>CAPACITACIONES</a:t>
            </a:r>
            <a:endParaRPr lang="es-CO" sz="2000" b="1" dirty="0">
              <a:ln w="0"/>
              <a:solidFill>
                <a:schemeClr val="tx1"/>
              </a:solidFill>
              <a:effectLst>
                <a:outerShdw blurRad="38100" dist="25400" dir="5400000" algn="ctr" rotWithShape="0">
                  <a:srgbClr val="6E747A">
                    <a:alpha val="43000"/>
                  </a:srgbClr>
                </a:outerShdw>
              </a:effectLst>
              <a:latin typeface="Arial Black" pitchFamily="34" charset="0"/>
            </a:endParaRPr>
          </a:p>
          <a:p>
            <a:pPr algn="ctr"/>
            <a:endParaRPr lang="es-CO" sz="3200" b="1" dirty="0">
              <a:solidFill>
                <a:schemeClr val="tx1"/>
              </a:solidFill>
              <a:latin typeface="Comic Sans MS" panose="030F0702030302020204" pitchFamily="66" charset="0"/>
            </a:endParaRPr>
          </a:p>
          <a:p>
            <a:pPr algn="ctr"/>
            <a:endParaRPr lang="es-CO" sz="3200" dirty="0">
              <a:solidFill>
                <a:schemeClr val="tx1"/>
              </a:solidFill>
              <a:latin typeface="Arial Black" pitchFamily="34" charset="0"/>
            </a:endParaRPr>
          </a:p>
        </p:txBody>
      </p:sp>
      <p:sp>
        <p:nvSpPr>
          <p:cNvPr id="16" name="8 Rectángulo">
            <a:extLst>
              <a:ext uri="{FF2B5EF4-FFF2-40B4-BE49-F238E27FC236}">
                <a16:creationId xmlns:a16="http://schemas.microsoft.com/office/drawing/2014/main" id="{D88DD399-13B5-3265-833A-FEC3B648AEA9}"/>
              </a:ext>
            </a:extLst>
          </p:cNvPr>
          <p:cNvSpPr/>
          <p:nvPr/>
        </p:nvSpPr>
        <p:spPr>
          <a:xfrm>
            <a:off x="721916" y="2452893"/>
            <a:ext cx="8715677" cy="188481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marL="457200" indent="-457200">
              <a:buFont typeface="Arial" panose="020B0604020202020204" pitchFamily="34" charset="0"/>
              <a:buChar char="•"/>
            </a:pPr>
            <a:endParaRPr lang="es-CO"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9" name="Marcador de contenido 18"/>
          <p:cNvSpPr>
            <a:spLocks noGrp="1"/>
          </p:cNvSpPr>
          <p:nvPr>
            <p:ph sz="half" idx="2"/>
          </p:nvPr>
        </p:nvSpPr>
        <p:spPr>
          <a:xfrm>
            <a:off x="839788" y="2452894"/>
            <a:ext cx="5157787" cy="3736770"/>
          </a:xfrm>
        </p:spPr>
        <p:txBody>
          <a:bodyPr/>
          <a:lstStyle/>
          <a:p>
            <a:r>
              <a:rPr lang="es-CO" dirty="0"/>
              <a:t>Se realizaron 26 </a:t>
            </a:r>
          </a:p>
        </p:txBody>
      </p:sp>
      <p:sp>
        <p:nvSpPr>
          <p:cNvPr id="20" name="Marcador de texto 19"/>
          <p:cNvSpPr>
            <a:spLocks noGrp="1"/>
          </p:cNvSpPr>
          <p:nvPr>
            <p:ph type="body" sz="quarter" idx="3"/>
          </p:nvPr>
        </p:nvSpPr>
        <p:spPr>
          <a:xfrm>
            <a:off x="6172200" y="2042861"/>
            <a:ext cx="5183188" cy="462214"/>
          </a:xfrm>
        </p:spPr>
        <p:txBody>
          <a:bodyPr/>
          <a:lstStyle/>
          <a:p>
            <a:r>
              <a:rPr lang="es-CO" dirty="0"/>
              <a:t>Funcionarios </a:t>
            </a:r>
          </a:p>
        </p:txBody>
      </p:sp>
      <p:sp>
        <p:nvSpPr>
          <p:cNvPr id="21" name="Marcador de contenido 20"/>
          <p:cNvSpPr>
            <a:spLocks noGrp="1"/>
          </p:cNvSpPr>
          <p:nvPr>
            <p:ph sz="quarter" idx="4"/>
          </p:nvPr>
        </p:nvSpPr>
        <p:spPr/>
        <p:txBody>
          <a:bodyPr/>
          <a:lstStyle/>
          <a:p>
            <a:r>
              <a:rPr lang="es-CO" dirty="0"/>
              <a:t>Se realizaron 23</a:t>
            </a:r>
          </a:p>
          <a:p>
            <a:endParaRPr lang="es-CO" dirty="0"/>
          </a:p>
          <a:p>
            <a:endParaRPr lang="es-CO" dirty="0"/>
          </a:p>
        </p:txBody>
      </p:sp>
      <p:sp>
        <p:nvSpPr>
          <p:cNvPr id="22" name="Marcador de texto 19"/>
          <p:cNvSpPr txBox="1">
            <a:spLocks/>
          </p:cNvSpPr>
          <p:nvPr/>
        </p:nvSpPr>
        <p:spPr>
          <a:xfrm>
            <a:off x="814387" y="2076916"/>
            <a:ext cx="5183188" cy="462214"/>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s-CO" dirty="0"/>
              <a:t>Usuarios  </a:t>
            </a:r>
          </a:p>
        </p:txBody>
      </p:sp>
      <p:pic>
        <p:nvPicPr>
          <p:cNvPr id="23" name="0 Imagen"/>
          <p:cNvPicPr/>
          <p:nvPr/>
        </p:nvPicPr>
        <p:blipFill>
          <a:blip r:embed="rId5" cstate="print">
            <a:extLst>
              <a:ext uri="{28A0092B-C50C-407E-A947-70E740481C1C}">
                <a14:useLocalDpi xmlns:a14="http://schemas.microsoft.com/office/drawing/2010/main" val="0"/>
              </a:ext>
            </a:extLst>
          </a:blip>
          <a:stretch>
            <a:fillRect/>
          </a:stretch>
        </p:blipFill>
        <p:spPr>
          <a:xfrm>
            <a:off x="1139515" y="3017044"/>
            <a:ext cx="4313912" cy="2881268"/>
          </a:xfrm>
          <a:prstGeom prst="rect">
            <a:avLst/>
          </a:prstGeom>
        </p:spPr>
      </p:pic>
      <p:pic>
        <p:nvPicPr>
          <p:cNvPr id="24" name="0 Imagen"/>
          <p:cNvPicPr/>
          <p:nvPr/>
        </p:nvPicPr>
        <p:blipFill>
          <a:blip r:embed="rId6" cstate="print">
            <a:extLst>
              <a:ext uri="{28A0092B-C50C-407E-A947-70E740481C1C}">
                <a14:useLocalDpi xmlns:a14="http://schemas.microsoft.com/office/drawing/2010/main" val="0"/>
              </a:ext>
            </a:extLst>
          </a:blip>
          <a:stretch>
            <a:fillRect/>
          </a:stretch>
        </p:blipFill>
        <p:spPr>
          <a:xfrm>
            <a:off x="6290169" y="3004730"/>
            <a:ext cx="4658247" cy="2813662"/>
          </a:xfrm>
          <a:prstGeom prst="rect">
            <a:avLst/>
          </a:prstGeom>
        </p:spPr>
      </p:pic>
    </p:spTree>
    <p:extLst>
      <p:ext uri="{BB962C8B-B14F-4D97-AF65-F5344CB8AC3E}">
        <p14:creationId xmlns:p14="http://schemas.microsoft.com/office/powerpoint/2010/main" val="35298205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7638520" y="5883751"/>
            <a:ext cx="4004945" cy="443865"/>
          </a:xfrm>
          <a:prstGeom prst="rect">
            <a:avLst/>
          </a:prstGeom>
          <a:noFill/>
          <a:ln>
            <a:noFill/>
          </a:ln>
        </p:spPr>
      </p:pic>
      <p:sp>
        <p:nvSpPr>
          <p:cNvPr id="14" name="8 Rectángulo">
            <a:extLst>
              <a:ext uri="{FF2B5EF4-FFF2-40B4-BE49-F238E27FC236}">
                <a16:creationId xmlns:a16="http://schemas.microsoft.com/office/drawing/2014/main" id="{D88DD399-13B5-3265-833A-FEC3B648AEA9}"/>
              </a:ext>
            </a:extLst>
          </p:cNvPr>
          <p:cNvSpPr/>
          <p:nvPr/>
        </p:nvSpPr>
        <p:spPr>
          <a:xfrm>
            <a:off x="66826" y="6419519"/>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400" dirty="0">
              <a:solidFill>
                <a:schemeClr val="tx1"/>
              </a:solidFill>
              <a:effectLst>
                <a:outerShdw blurRad="38100" dist="38100" dir="2700000" algn="tl">
                  <a:srgbClr val="000000">
                    <a:alpha val="43137"/>
                  </a:srgbClr>
                </a:outerShdw>
              </a:effectLst>
              <a:latin typeface="Arial Black" pitchFamily="34" charset="0"/>
            </a:endParaRPr>
          </a:p>
          <a:p>
            <a:endParaRPr lang="es-CO" sz="2400" dirty="0">
              <a:solidFill>
                <a:schemeClr val="tx1"/>
              </a:solidFill>
              <a:effectLst>
                <a:outerShdw blurRad="38100" dist="38100" dir="2700000" algn="tl">
                  <a:srgbClr val="000000">
                    <a:alpha val="43137"/>
                  </a:srgbClr>
                </a:outerShdw>
              </a:effectLst>
              <a:latin typeface="Arial Black" pitchFamily="34" charset="0"/>
            </a:endParaRPr>
          </a:p>
          <a:p>
            <a:r>
              <a:rPr lang="es-CO" sz="2400" dirty="0">
                <a:solidFill>
                  <a:schemeClr val="tx1"/>
                </a:solidFill>
                <a:effectLst>
                  <a:outerShdw blurRad="38100" dist="38100" dir="2700000" algn="tl">
                    <a:srgbClr val="000000">
                      <a:alpha val="43137"/>
                    </a:srgbClr>
                  </a:outerShdw>
                </a:effectLst>
                <a:latin typeface="Arial Black" pitchFamily="34" charset="0"/>
              </a:rPr>
              <a:t>SIAU</a:t>
            </a:r>
            <a:endParaRPr lang="es-CO" sz="1600" b="1" dirty="0">
              <a:ln w="0"/>
              <a:solidFill>
                <a:schemeClr val="tx1"/>
              </a:solidFill>
              <a:effectLst>
                <a:outerShdw blurRad="38100" dist="25400" dir="5400000" algn="ctr" rotWithShape="0">
                  <a:srgbClr val="6E747A">
                    <a:alpha val="43000"/>
                  </a:srgbClr>
                </a:outerShdw>
              </a:effectLst>
              <a:latin typeface="Arial Black" pitchFamily="34" charset="0"/>
            </a:endParaRPr>
          </a:p>
          <a:p>
            <a:endParaRPr lang="es-CO" sz="2400" b="1" dirty="0">
              <a:solidFill>
                <a:schemeClr val="tx1"/>
              </a:solidFill>
              <a:latin typeface="Comic Sans MS" panose="030F0702030302020204" pitchFamily="66" charset="0"/>
            </a:endParaRPr>
          </a:p>
          <a:p>
            <a:endParaRPr lang="es-CO" sz="2400" dirty="0">
              <a:solidFill>
                <a:schemeClr val="tx1"/>
              </a:solidFill>
              <a:latin typeface="Arial Black" pitchFamily="34" charset="0"/>
            </a:endParaRPr>
          </a:p>
        </p:txBody>
      </p:sp>
      <p:sp>
        <p:nvSpPr>
          <p:cNvPr id="15" name="8 Rectángulo">
            <a:extLst>
              <a:ext uri="{FF2B5EF4-FFF2-40B4-BE49-F238E27FC236}">
                <a16:creationId xmlns:a16="http://schemas.microsoft.com/office/drawing/2014/main" id="{D88DD399-13B5-3265-833A-FEC3B648AEA9}"/>
              </a:ext>
            </a:extLst>
          </p:cNvPr>
          <p:cNvSpPr/>
          <p:nvPr/>
        </p:nvSpPr>
        <p:spPr>
          <a:xfrm>
            <a:off x="326723" y="1177234"/>
            <a:ext cx="10801890" cy="8499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r>
              <a:rPr lang="es-CO" sz="3200" dirty="0">
                <a:solidFill>
                  <a:schemeClr val="tx1"/>
                </a:solidFill>
                <a:effectLst>
                  <a:outerShdw blurRad="38100" dist="38100" dir="2700000" algn="tl">
                    <a:srgbClr val="000000">
                      <a:alpha val="43137"/>
                    </a:srgbClr>
                  </a:outerShdw>
                </a:effectLst>
                <a:latin typeface="Arial Black" pitchFamily="34" charset="0"/>
              </a:rPr>
              <a:t>PQR </a:t>
            </a:r>
          </a:p>
          <a:p>
            <a:pPr algn="ctr"/>
            <a:endParaRPr lang="es-CO" sz="3200" b="1" dirty="0">
              <a:solidFill>
                <a:schemeClr val="tx1"/>
              </a:solidFill>
              <a:latin typeface="Comic Sans MS" panose="030F0702030302020204" pitchFamily="66" charset="0"/>
            </a:endParaRPr>
          </a:p>
          <a:p>
            <a:pPr algn="ctr"/>
            <a:endParaRPr lang="es-CO" sz="3200" dirty="0">
              <a:solidFill>
                <a:schemeClr val="tx1"/>
              </a:solidFill>
              <a:latin typeface="Arial Black" pitchFamily="34" charset="0"/>
            </a:endParaRPr>
          </a:p>
        </p:txBody>
      </p:sp>
      <p:sp>
        <p:nvSpPr>
          <p:cNvPr id="16" name="8 Rectángulo">
            <a:extLst>
              <a:ext uri="{FF2B5EF4-FFF2-40B4-BE49-F238E27FC236}">
                <a16:creationId xmlns:a16="http://schemas.microsoft.com/office/drawing/2014/main" id="{D88DD399-13B5-3265-833A-FEC3B648AEA9}"/>
              </a:ext>
            </a:extLst>
          </p:cNvPr>
          <p:cNvSpPr/>
          <p:nvPr/>
        </p:nvSpPr>
        <p:spPr>
          <a:xfrm>
            <a:off x="721916" y="2452893"/>
            <a:ext cx="8715677" cy="188481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000" dirty="0">
              <a:solidFill>
                <a:schemeClr val="tx1"/>
              </a:solidFill>
              <a:latin typeface="Arial" panose="020B0604020202020204" pitchFamily="34" charset="0"/>
              <a:cs typeface="Arial" panose="020B0604020202020204" pitchFamily="34" charset="0"/>
            </a:endParaRPr>
          </a:p>
        </p:txBody>
      </p:sp>
      <p:graphicFrame>
        <p:nvGraphicFramePr>
          <p:cNvPr id="19" name="Gráfico 18"/>
          <p:cNvGraphicFramePr>
            <a:graphicFrameLocks/>
          </p:cNvGraphicFramePr>
          <p:nvPr/>
        </p:nvGraphicFramePr>
        <p:xfrm>
          <a:off x="1416780" y="1793162"/>
          <a:ext cx="8987536" cy="420924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266753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7638520" y="5883751"/>
            <a:ext cx="4004945" cy="443865"/>
          </a:xfrm>
          <a:prstGeom prst="rect">
            <a:avLst/>
          </a:prstGeom>
          <a:noFill/>
          <a:ln>
            <a:noFill/>
          </a:ln>
        </p:spPr>
      </p:pic>
      <p:sp>
        <p:nvSpPr>
          <p:cNvPr id="14" name="8 Rectángulo">
            <a:extLst>
              <a:ext uri="{FF2B5EF4-FFF2-40B4-BE49-F238E27FC236}">
                <a16:creationId xmlns:a16="http://schemas.microsoft.com/office/drawing/2014/main" id="{D88DD399-13B5-3265-833A-FEC3B648AEA9}"/>
              </a:ext>
            </a:extLst>
          </p:cNvPr>
          <p:cNvSpPr/>
          <p:nvPr/>
        </p:nvSpPr>
        <p:spPr>
          <a:xfrm>
            <a:off x="66826" y="6419519"/>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400" dirty="0">
              <a:solidFill>
                <a:schemeClr val="tx1"/>
              </a:solidFill>
              <a:effectLst>
                <a:outerShdw blurRad="38100" dist="38100" dir="2700000" algn="tl">
                  <a:srgbClr val="000000">
                    <a:alpha val="43137"/>
                  </a:srgbClr>
                </a:outerShdw>
              </a:effectLst>
              <a:latin typeface="Arial Black" pitchFamily="34" charset="0"/>
            </a:endParaRPr>
          </a:p>
          <a:p>
            <a:endParaRPr lang="es-CO" sz="2400" dirty="0">
              <a:solidFill>
                <a:schemeClr val="tx1"/>
              </a:solidFill>
              <a:effectLst>
                <a:outerShdw blurRad="38100" dist="38100" dir="2700000" algn="tl">
                  <a:srgbClr val="000000">
                    <a:alpha val="43137"/>
                  </a:srgbClr>
                </a:outerShdw>
              </a:effectLst>
              <a:latin typeface="Arial Black" pitchFamily="34" charset="0"/>
            </a:endParaRPr>
          </a:p>
          <a:p>
            <a:r>
              <a:rPr lang="es-CO" sz="2400" dirty="0">
                <a:solidFill>
                  <a:schemeClr val="tx1"/>
                </a:solidFill>
                <a:effectLst>
                  <a:outerShdw blurRad="38100" dist="38100" dir="2700000" algn="tl">
                    <a:srgbClr val="000000">
                      <a:alpha val="43137"/>
                    </a:srgbClr>
                  </a:outerShdw>
                </a:effectLst>
                <a:latin typeface="Arial Black" pitchFamily="34" charset="0"/>
              </a:rPr>
              <a:t>SIAU</a:t>
            </a:r>
            <a:endParaRPr lang="es-CO" sz="1600" b="1" dirty="0">
              <a:ln w="0"/>
              <a:solidFill>
                <a:schemeClr val="tx1"/>
              </a:solidFill>
              <a:effectLst>
                <a:outerShdw blurRad="38100" dist="25400" dir="5400000" algn="ctr" rotWithShape="0">
                  <a:srgbClr val="6E747A">
                    <a:alpha val="43000"/>
                  </a:srgbClr>
                </a:outerShdw>
              </a:effectLst>
              <a:latin typeface="Arial Black" pitchFamily="34" charset="0"/>
            </a:endParaRPr>
          </a:p>
          <a:p>
            <a:endParaRPr lang="es-CO" sz="2400" b="1" dirty="0">
              <a:solidFill>
                <a:schemeClr val="tx1"/>
              </a:solidFill>
              <a:latin typeface="Comic Sans MS" panose="030F0702030302020204" pitchFamily="66" charset="0"/>
            </a:endParaRPr>
          </a:p>
          <a:p>
            <a:endParaRPr lang="es-CO" sz="2400" dirty="0">
              <a:solidFill>
                <a:schemeClr val="tx1"/>
              </a:solidFill>
              <a:latin typeface="Arial Black" pitchFamily="34" charset="0"/>
            </a:endParaRPr>
          </a:p>
        </p:txBody>
      </p:sp>
      <p:sp>
        <p:nvSpPr>
          <p:cNvPr id="15" name="8 Rectángulo">
            <a:extLst>
              <a:ext uri="{FF2B5EF4-FFF2-40B4-BE49-F238E27FC236}">
                <a16:creationId xmlns:a16="http://schemas.microsoft.com/office/drawing/2014/main" id="{D88DD399-13B5-3265-833A-FEC3B648AEA9}"/>
              </a:ext>
            </a:extLst>
          </p:cNvPr>
          <p:cNvSpPr/>
          <p:nvPr/>
        </p:nvSpPr>
        <p:spPr>
          <a:xfrm>
            <a:off x="326723" y="1177234"/>
            <a:ext cx="10801890" cy="8499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r>
              <a:rPr lang="es-CO" sz="3200" dirty="0">
                <a:solidFill>
                  <a:schemeClr val="tx1"/>
                </a:solidFill>
                <a:effectLst>
                  <a:outerShdw blurRad="38100" dist="38100" dir="2700000" algn="tl">
                    <a:srgbClr val="000000">
                      <a:alpha val="43137"/>
                    </a:srgbClr>
                  </a:outerShdw>
                </a:effectLst>
                <a:latin typeface="Arial Black" pitchFamily="34" charset="0"/>
              </a:rPr>
              <a:t>PQR </a:t>
            </a:r>
          </a:p>
          <a:p>
            <a:pPr algn="ctr"/>
            <a:endParaRPr lang="es-CO" sz="3200" b="1" dirty="0">
              <a:solidFill>
                <a:schemeClr val="tx1"/>
              </a:solidFill>
              <a:latin typeface="Comic Sans MS" panose="030F0702030302020204" pitchFamily="66" charset="0"/>
            </a:endParaRPr>
          </a:p>
          <a:p>
            <a:pPr algn="ctr"/>
            <a:endParaRPr lang="es-CO" sz="3200" dirty="0">
              <a:solidFill>
                <a:schemeClr val="tx1"/>
              </a:solidFill>
              <a:latin typeface="Arial Black" pitchFamily="34" charset="0"/>
            </a:endParaRPr>
          </a:p>
        </p:txBody>
      </p:sp>
      <p:sp>
        <p:nvSpPr>
          <p:cNvPr id="16" name="8 Rectángulo">
            <a:extLst>
              <a:ext uri="{FF2B5EF4-FFF2-40B4-BE49-F238E27FC236}">
                <a16:creationId xmlns:a16="http://schemas.microsoft.com/office/drawing/2014/main" id="{D88DD399-13B5-3265-833A-FEC3B648AEA9}"/>
              </a:ext>
            </a:extLst>
          </p:cNvPr>
          <p:cNvSpPr/>
          <p:nvPr/>
        </p:nvSpPr>
        <p:spPr>
          <a:xfrm>
            <a:off x="721916" y="2452893"/>
            <a:ext cx="8715677" cy="188481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000" dirty="0">
              <a:solidFill>
                <a:schemeClr val="tx1"/>
              </a:solidFill>
              <a:latin typeface="Arial" panose="020B0604020202020204" pitchFamily="34" charset="0"/>
              <a:cs typeface="Arial" panose="020B0604020202020204" pitchFamily="34" charset="0"/>
            </a:endParaRPr>
          </a:p>
        </p:txBody>
      </p:sp>
      <p:graphicFrame>
        <p:nvGraphicFramePr>
          <p:cNvPr id="24" name="Gráfico 23"/>
          <p:cNvGraphicFramePr>
            <a:graphicFrameLocks/>
          </p:cNvGraphicFramePr>
          <p:nvPr/>
        </p:nvGraphicFramePr>
        <p:xfrm>
          <a:off x="2807938" y="1793162"/>
          <a:ext cx="6205220" cy="371284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36704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7638520" y="5883751"/>
            <a:ext cx="4004945" cy="443865"/>
          </a:xfrm>
          <a:prstGeom prst="rect">
            <a:avLst/>
          </a:prstGeom>
          <a:noFill/>
          <a:ln>
            <a:noFill/>
          </a:ln>
        </p:spPr>
      </p:pic>
      <p:sp>
        <p:nvSpPr>
          <p:cNvPr id="14" name="8 Rectángulo">
            <a:extLst>
              <a:ext uri="{FF2B5EF4-FFF2-40B4-BE49-F238E27FC236}">
                <a16:creationId xmlns:a16="http://schemas.microsoft.com/office/drawing/2014/main" id="{D88DD399-13B5-3265-833A-FEC3B648AEA9}"/>
              </a:ext>
            </a:extLst>
          </p:cNvPr>
          <p:cNvSpPr/>
          <p:nvPr/>
        </p:nvSpPr>
        <p:spPr>
          <a:xfrm>
            <a:off x="66826" y="6419519"/>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400" dirty="0">
              <a:solidFill>
                <a:schemeClr val="tx1"/>
              </a:solidFill>
              <a:effectLst>
                <a:outerShdw blurRad="38100" dist="38100" dir="2700000" algn="tl">
                  <a:srgbClr val="000000">
                    <a:alpha val="43137"/>
                  </a:srgbClr>
                </a:outerShdw>
              </a:effectLst>
              <a:latin typeface="Arial Black" pitchFamily="34" charset="0"/>
            </a:endParaRPr>
          </a:p>
          <a:p>
            <a:endParaRPr lang="es-CO" sz="2400" dirty="0">
              <a:solidFill>
                <a:schemeClr val="tx1"/>
              </a:solidFill>
              <a:effectLst>
                <a:outerShdw blurRad="38100" dist="38100" dir="2700000" algn="tl">
                  <a:srgbClr val="000000">
                    <a:alpha val="43137"/>
                  </a:srgbClr>
                </a:outerShdw>
              </a:effectLst>
              <a:latin typeface="Arial Black" pitchFamily="34" charset="0"/>
            </a:endParaRPr>
          </a:p>
          <a:p>
            <a:r>
              <a:rPr lang="es-CO" sz="2400" dirty="0">
                <a:solidFill>
                  <a:schemeClr val="tx1"/>
                </a:solidFill>
                <a:effectLst>
                  <a:outerShdw blurRad="38100" dist="38100" dir="2700000" algn="tl">
                    <a:srgbClr val="000000">
                      <a:alpha val="43137"/>
                    </a:srgbClr>
                  </a:outerShdw>
                </a:effectLst>
                <a:latin typeface="Arial Black" pitchFamily="34" charset="0"/>
              </a:rPr>
              <a:t>SIAU</a:t>
            </a:r>
            <a:endParaRPr lang="es-CO" sz="1600" b="1" dirty="0">
              <a:ln w="0"/>
              <a:solidFill>
                <a:schemeClr val="tx1"/>
              </a:solidFill>
              <a:effectLst>
                <a:outerShdw blurRad="38100" dist="25400" dir="5400000" algn="ctr" rotWithShape="0">
                  <a:srgbClr val="6E747A">
                    <a:alpha val="43000"/>
                  </a:srgbClr>
                </a:outerShdw>
              </a:effectLst>
              <a:latin typeface="Arial Black" pitchFamily="34" charset="0"/>
            </a:endParaRPr>
          </a:p>
          <a:p>
            <a:endParaRPr lang="es-CO" sz="2400" b="1" dirty="0">
              <a:solidFill>
                <a:schemeClr val="tx1"/>
              </a:solidFill>
              <a:latin typeface="Comic Sans MS" panose="030F0702030302020204" pitchFamily="66" charset="0"/>
            </a:endParaRPr>
          </a:p>
          <a:p>
            <a:endParaRPr lang="es-CO" sz="2400" dirty="0">
              <a:solidFill>
                <a:schemeClr val="tx1"/>
              </a:solidFill>
              <a:latin typeface="Arial Black" pitchFamily="34" charset="0"/>
            </a:endParaRPr>
          </a:p>
        </p:txBody>
      </p:sp>
      <p:sp>
        <p:nvSpPr>
          <p:cNvPr id="15" name="8 Rectángulo">
            <a:extLst>
              <a:ext uri="{FF2B5EF4-FFF2-40B4-BE49-F238E27FC236}">
                <a16:creationId xmlns:a16="http://schemas.microsoft.com/office/drawing/2014/main" id="{D88DD399-13B5-3265-833A-FEC3B648AEA9}"/>
              </a:ext>
            </a:extLst>
          </p:cNvPr>
          <p:cNvSpPr/>
          <p:nvPr/>
        </p:nvSpPr>
        <p:spPr>
          <a:xfrm>
            <a:off x="326723" y="1177234"/>
            <a:ext cx="10801890" cy="8499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r>
              <a:rPr lang="es-CO" sz="3200" dirty="0">
                <a:solidFill>
                  <a:schemeClr val="tx1"/>
                </a:solidFill>
                <a:effectLst>
                  <a:outerShdw blurRad="38100" dist="38100" dir="2700000" algn="tl">
                    <a:srgbClr val="000000">
                      <a:alpha val="43137"/>
                    </a:srgbClr>
                  </a:outerShdw>
                </a:effectLst>
                <a:latin typeface="Arial Black" pitchFamily="34" charset="0"/>
              </a:rPr>
              <a:t>PQR </a:t>
            </a:r>
          </a:p>
          <a:p>
            <a:pPr algn="ctr"/>
            <a:endParaRPr lang="es-CO" sz="3200" b="1" dirty="0">
              <a:solidFill>
                <a:schemeClr val="tx1"/>
              </a:solidFill>
              <a:latin typeface="Comic Sans MS" panose="030F0702030302020204" pitchFamily="66" charset="0"/>
            </a:endParaRPr>
          </a:p>
          <a:p>
            <a:pPr algn="ctr"/>
            <a:endParaRPr lang="es-CO" sz="3200" dirty="0">
              <a:solidFill>
                <a:schemeClr val="tx1"/>
              </a:solidFill>
              <a:latin typeface="Arial Black" pitchFamily="34" charset="0"/>
            </a:endParaRPr>
          </a:p>
        </p:txBody>
      </p:sp>
      <p:sp>
        <p:nvSpPr>
          <p:cNvPr id="16" name="8 Rectángulo">
            <a:extLst>
              <a:ext uri="{FF2B5EF4-FFF2-40B4-BE49-F238E27FC236}">
                <a16:creationId xmlns:a16="http://schemas.microsoft.com/office/drawing/2014/main" id="{D88DD399-13B5-3265-833A-FEC3B648AEA9}"/>
              </a:ext>
            </a:extLst>
          </p:cNvPr>
          <p:cNvSpPr/>
          <p:nvPr/>
        </p:nvSpPr>
        <p:spPr>
          <a:xfrm>
            <a:off x="721916" y="2452893"/>
            <a:ext cx="8715677" cy="188481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000" dirty="0">
              <a:solidFill>
                <a:schemeClr val="tx1"/>
              </a:solidFill>
              <a:latin typeface="Arial" panose="020B0604020202020204" pitchFamily="34" charset="0"/>
              <a:cs typeface="Arial" panose="020B0604020202020204" pitchFamily="34" charset="0"/>
            </a:endParaRPr>
          </a:p>
        </p:txBody>
      </p:sp>
      <p:graphicFrame>
        <p:nvGraphicFramePr>
          <p:cNvPr id="18" name="Gráfico 17"/>
          <p:cNvGraphicFramePr>
            <a:graphicFrameLocks/>
          </p:cNvGraphicFramePr>
          <p:nvPr/>
        </p:nvGraphicFramePr>
        <p:xfrm>
          <a:off x="1162051" y="1793162"/>
          <a:ext cx="10129228" cy="379801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11322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7638520" y="5883751"/>
            <a:ext cx="4004945" cy="443865"/>
          </a:xfrm>
          <a:prstGeom prst="rect">
            <a:avLst/>
          </a:prstGeom>
          <a:noFill/>
          <a:ln>
            <a:noFill/>
          </a:ln>
        </p:spPr>
      </p:pic>
      <p:sp>
        <p:nvSpPr>
          <p:cNvPr id="14" name="8 Rectángulo">
            <a:extLst>
              <a:ext uri="{FF2B5EF4-FFF2-40B4-BE49-F238E27FC236}">
                <a16:creationId xmlns:a16="http://schemas.microsoft.com/office/drawing/2014/main" id="{D88DD399-13B5-3265-833A-FEC3B648AEA9}"/>
              </a:ext>
            </a:extLst>
          </p:cNvPr>
          <p:cNvSpPr/>
          <p:nvPr/>
        </p:nvSpPr>
        <p:spPr>
          <a:xfrm>
            <a:off x="66826" y="6419519"/>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400" dirty="0">
              <a:solidFill>
                <a:schemeClr val="tx1"/>
              </a:solidFill>
              <a:effectLst>
                <a:outerShdw blurRad="38100" dist="38100" dir="2700000" algn="tl">
                  <a:srgbClr val="000000">
                    <a:alpha val="43137"/>
                  </a:srgbClr>
                </a:outerShdw>
              </a:effectLst>
              <a:latin typeface="Arial Black" pitchFamily="34" charset="0"/>
            </a:endParaRPr>
          </a:p>
          <a:p>
            <a:endParaRPr lang="es-CO" sz="2400" dirty="0">
              <a:solidFill>
                <a:schemeClr val="tx1"/>
              </a:solidFill>
              <a:effectLst>
                <a:outerShdw blurRad="38100" dist="38100" dir="2700000" algn="tl">
                  <a:srgbClr val="000000">
                    <a:alpha val="43137"/>
                  </a:srgbClr>
                </a:outerShdw>
              </a:effectLst>
              <a:latin typeface="Arial Black" pitchFamily="34" charset="0"/>
            </a:endParaRPr>
          </a:p>
          <a:p>
            <a:r>
              <a:rPr lang="es-CO" sz="2400" dirty="0">
                <a:solidFill>
                  <a:schemeClr val="tx1"/>
                </a:solidFill>
                <a:effectLst>
                  <a:outerShdw blurRad="38100" dist="38100" dir="2700000" algn="tl">
                    <a:srgbClr val="000000">
                      <a:alpha val="43137"/>
                    </a:srgbClr>
                  </a:outerShdw>
                </a:effectLst>
                <a:latin typeface="Arial Black" pitchFamily="34" charset="0"/>
              </a:rPr>
              <a:t>SIAU</a:t>
            </a:r>
            <a:endParaRPr lang="es-CO" sz="1600" b="1" dirty="0">
              <a:ln w="0"/>
              <a:solidFill>
                <a:schemeClr val="tx1"/>
              </a:solidFill>
              <a:effectLst>
                <a:outerShdw blurRad="38100" dist="25400" dir="5400000" algn="ctr" rotWithShape="0">
                  <a:srgbClr val="6E747A">
                    <a:alpha val="43000"/>
                  </a:srgbClr>
                </a:outerShdw>
              </a:effectLst>
              <a:latin typeface="Arial Black" pitchFamily="34" charset="0"/>
            </a:endParaRPr>
          </a:p>
          <a:p>
            <a:endParaRPr lang="es-CO" sz="2400" b="1" dirty="0">
              <a:solidFill>
                <a:schemeClr val="tx1"/>
              </a:solidFill>
              <a:latin typeface="Comic Sans MS" panose="030F0702030302020204" pitchFamily="66" charset="0"/>
            </a:endParaRPr>
          </a:p>
          <a:p>
            <a:endParaRPr lang="es-CO" sz="2400" dirty="0">
              <a:solidFill>
                <a:schemeClr val="tx1"/>
              </a:solidFill>
              <a:latin typeface="Arial Black" pitchFamily="34" charset="0"/>
            </a:endParaRPr>
          </a:p>
        </p:txBody>
      </p:sp>
      <p:sp>
        <p:nvSpPr>
          <p:cNvPr id="15" name="8 Rectángulo">
            <a:extLst>
              <a:ext uri="{FF2B5EF4-FFF2-40B4-BE49-F238E27FC236}">
                <a16:creationId xmlns:a16="http://schemas.microsoft.com/office/drawing/2014/main" id="{D88DD399-13B5-3265-833A-FEC3B648AEA9}"/>
              </a:ext>
            </a:extLst>
          </p:cNvPr>
          <p:cNvSpPr/>
          <p:nvPr/>
        </p:nvSpPr>
        <p:spPr>
          <a:xfrm>
            <a:off x="326723" y="1177234"/>
            <a:ext cx="10801890" cy="8499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r>
              <a:rPr lang="es-CO" sz="3200" dirty="0">
                <a:solidFill>
                  <a:schemeClr val="tx1"/>
                </a:solidFill>
                <a:effectLst>
                  <a:outerShdw blurRad="38100" dist="38100" dir="2700000" algn="tl">
                    <a:srgbClr val="000000">
                      <a:alpha val="43137"/>
                    </a:srgbClr>
                  </a:outerShdw>
                </a:effectLst>
                <a:latin typeface="Arial Black" pitchFamily="34" charset="0"/>
              </a:rPr>
              <a:t>ENCUESTAS DE SATISFACCIÓN </a:t>
            </a:r>
          </a:p>
          <a:p>
            <a:pPr algn="ctr"/>
            <a:endParaRPr lang="es-CO" sz="3200" b="1" dirty="0">
              <a:solidFill>
                <a:schemeClr val="tx1"/>
              </a:solidFill>
              <a:latin typeface="Comic Sans MS" panose="030F0702030302020204" pitchFamily="66" charset="0"/>
            </a:endParaRPr>
          </a:p>
          <a:p>
            <a:pPr algn="ctr"/>
            <a:endParaRPr lang="es-CO" sz="3200" dirty="0">
              <a:solidFill>
                <a:schemeClr val="tx1"/>
              </a:solidFill>
              <a:latin typeface="Arial Black" pitchFamily="34" charset="0"/>
            </a:endParaRPr>
          </a:p>
        </p:txBody>
      </p:sp>
      <p:sp>
        <p:nvSpPr>
          <p:cNvPr id="16" name="8 Rectángulo">
            <a:extLst>
              <a:ext uri="{FF2B5EF4-FFF2-40B4-BE49-F238E27FC236}">
                <a16:creationId xmlns:a16="http://schemas.microsoft.com/office/drawing/2014/main" id="{D88DD399-13B5-3265-833A-FEC3B648AEA9}"/>
              </a:ext>
            </a:extLst>
          </p:cNvPr>
          <p:cNvSpPr/>
          <p:nvPr/>
        </p:nvSpPr>
        <p:spPr>
          <a:xfrm>
            <a:off x="721916" y="2452893"/>
            <a:ext cx="8715677" cy="188481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000" dirty="0">
              <a:solidFill>
                <a:schemeClr val="tx1"/>
              </a:solidFill>
              <a:latin typeface="Arial" panose="020B0604020202020204" pitchFamily="34" charset="0"/>
              <a:cs typeface="Arial" panose="020B0604020202020204" pitchFamily="34" charset="0"/>
            </a:endParaRPr>
          </a:p>
        </p:txBody>
      </p:sp>
      <p:graphicFrame>
        <p:nvGraphicFramePr>
          <p:cNvPr id="18" name="Gráfico 17"/>
          <p:cNvGraphicFramePr>
            <a:graphicFrameLocks/>
          </p:cNvGraphicFramePr>
          <p:nvPr/>
        </p:nvGraphicFramePr>
        <p:xfrm>
          <a:off x="2228850" y="2057399"/>
          <a:ext cx="7515225" cy="359092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903932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pic>
        <p:nvPicPr>
          <p:cNvPr id="4" name="Imagen 3">
            <a:extLst>
              <a:ext uri="{FF2B5EF4-FFF2-40B4-BE49-F238E27FC236}">
                <a16:creationId xmlns:a16="http://schemas.microsoft.com/office/drawing/2014/main" id="{BB82C78C-2490-D0E8-B7B7-7880FCB79A07}"/>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7638520" y="5883751"/>
            <a:ext cx="4004945" cy="443865"/>
          </a:xfrm>
          <a:prstGeom prst="rect">
            <a:avLst/>
          </a:prstGeom>
          <a:noFill/>
          <a:ln>
            <a:noFill/>
          </a:ln>
        </p:spPr>
      </p:pic>
      <p:sp>
        <p:nvSpPr>
          <p:cNvPr id="14" name="8 Rectángulo">
            <a:extLst>
              <a:ext uri="{FF2B5EF4-FFF2-40B4-BE49-F238E27FC236}">
                <a16:creationId xmlns:a16="http://schemas.microsoft.com/office/drawing/2014/main" id="{D88DD399-13B5-3265-833A-FEC3B648AEA9}"/>
              </a:ext>
            </a:extLst>
          </p:cNvPr>
          <p:cNvSpPr/>
          <p:nvPr/>
        </p:nvSpPr>
        <p:spPr>
          <a:xfrm>
            <a:off x="66826" y="6419519"/>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400" dirty="0">
              <a:solidFill>
                <a:schemeClr val="tx1"/>
              </a:solidFill>
              <a:effectLst>
                <a:outerShdw blurRad="38100" dist="38100" dir="2700000" algn="tl">
                  <a:srgbClr val="000000">
                    <a:alpha val="43137"/>
                  </a:srgbClr>
                </a:outerShdw>
              </a:effectLst>
              <a:latin typeface="Arial Black" pitchFamily="34" charset="0"/>
            </a:endParaRPr>
          </a:p>
          <a:p>
            <a:endParaRPr lang="es-CO" sz="2400" dirty="0">
              <a:solidFill>
                <a:schemeClr val="tx1"/>
              </a:solidFill>
              <a:effectLst>
                <a:outerShdw blurRad="38100" dist="38100" dir="2700000" algn="tl">
                  <a:srgbClr val="000000">
                    <a:alpha val="43137"/>
                  </a:srgbClr>
                </a:outerShdw>
              </a:effectLst>
              <a:latin typeface="Arial Black" pitchFamily="34" charset="0"/>
            </a:endParaRPr>
          </a:p>
          <a:p>
            <a:r>
              <a:rPr lang="es-CO" sz="2400" dirty="0">
                <a:solidFill>
                  <a:schemeClr val="tx1"/>
                </a:solidFill>
                <a:effectLst>
                  <a:outerShdw blurRad="38100" dist="38100" dir="2700000" algn="tl">
                    <a:srgbClr val="000000">
                      <a:alpha val="43137"/>
                    </a:srgbClr>
                  </a:outerShdw>
                </a:effectLst>
                <a:latin typeface="Arial Black" pitchFamily="34" charset="0"/>
              </a:rPr>
              <a:t>SIAU</a:t>
            </a:r>
            <a:endParaRPr lang="es-CO" sz="1600" b="1" dirty="0">
              <a:ln w="0"/>
              <a:solidFill>
                <a:schemeClr val="tx1"/>
              </a:solidFill>
              <a:effectLst>
                <a:outerShdw blurRad="38100" dist="25400" dir="5400000" algn="ctr" rotWithShape="0">
                  <a:srgbClr val="6E747A">
                    <a:alpha val="43000"/>
                  </a:srgbClr>
                </a:outerShdw>
              </a:effectLst>
              <a:latin typeface="Arial Black" pitchFamily="34" charset="0"/>
            </a:endParaRPr>
          </a:p>
          <a:p>
            <a:endParaRPr lang="es-CO" sz="2400" b="1" dirty="0">
              <a:solidFill>
                <a:schemeClr val="tx1"/>
              </a:solidFill>
              <a:latin typeface="Comic Sans MS" panose="030F0702030302020204" pitchFamily="66" charset="0"/>
            </a:endParaRPr>
          </a:p>
          <a:p>
            <a:endParaRPr lang="es-CO" sz="2400" dirty="0">
              <a:solidFill>
                <a:schemeClr val="tx1"/>
              </a:solidFill>
              <a:latin typeface="Arial Black" pitchFamily="34" charset="0"/>
            </a:endParaRPr>
          </a:p>
        </p:txBody>
      </p:sp>
      <p:sp>
        <p:nvSpPr>
          <p:cNvPr id="15" name="8 Rectángulo">
            <a:extLst>
              <a:ext uri="{FF2B5EF4-FFF2-40B4-BE49-F238E27FC236}">
                <a16:creationId xmlns:a16="http://schemas.microsoft.com/office/drawing/2014/main" id="{D88DD399-13B5-3265-833A-FEC3B648AEA9}"/>
              </a:ext>
            </a:extLst>
          </p:cNvPr>
          <p:cNvSpPr/>
          <p:nvPr/>
        </p:nvSpPr>
        <p:spPr>
          <a:xfrm>
            <a:off x="326723" y="1177234"/>
            <a:ext cx="10801890" cy="84997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3200" dirty="0">
              <a:solidFill>
                <a:schemeClr val="tx1"/>
              </a:solidFill>
              <a:effectLst>
                <a:outerShdw blurRad="38100" dist="38100" dir="2700000" algn="tl">
                  <a:srgbClr val="000000">
                    <a:alpha val="43137"/>
                  </a:srgbClr>
                </a:outerShdw>
              </a:effectLst>
              <a:latin typeface="Arial Black" pitchFamily="34" charset="0"/>
            </a:endParaRPr>
          </a:p>
          <a:p>
            <a:pPr algn="ctr"/>
            <a:r>
              <a:rPr lang="es-CO" sz="3200" dirty="0">
                <a:solidFill>
                  <a:schemeClr val="tx1"/>
                </a:solidFill>
                <a:effectLst>
                  <a:outerShdw blurRad="38100" dist="38100" dir="2700000" algn="tl">
                    <a:srgbClr val="000000">
                      <a:alpha val="43137"/>
                    </a:srgbClr>
                  </a:outerShdw>
                </a:effectLst>
                <a:latin typeface="Arial Black" pitchFamily="34" charset="0"/>
              </a:rPr>
              <a:t>ENCUESTAS DE SATISFACCIÓN </a:t>
            </a:r>
          </a:p>
          <a:p>
            <a:pPr algn="ctr"/>
            <a:endParaRPr lang="es-CO" sz="3200" b="1" dirty="0">
              <a:solidFill>
                <a:schemeClr val="tx1"/>
              </a:solidFill>
              <a:latin typeface="Comic Sans MS" panose="030F0702030302020204" pitchFamily="66" charset="0"/>
            </a:endParaRPr>
          </a:p>
          <a:p>
            <a:pPr algn="ctr"/>
            <a:endParaRPr lang="es-CO" sz="3200" dirty="0">
              <a:solidFill>
                <a:schemeClr val="tx1"/>
              </a:solidFill>
              <a:latin typeface="Arial Black" pitchFamily="34" charset="0"/>
            </a:endParaRPr>
          </a:p>
        </p:txBody>
      </p:sp>
      <p:sp>
        <p:nvSpPr>
          <p:cNvPr id="16" name="8 Rectángulo">
            <a:extLst>
              <a:ext uri="{FF2B5EF4-FFF2-40B4-BE49-F238E27FC236}">
                <a16:creationId xmlns:a16="http://schemas.microsoft.com/office/drawing/2014/main" id="{D88DD399-13B5-3265-833A-FEC3B648AEA9}"/>
              </a:ext>
            </a:extLst>
          </p:cNvPr>
          <p:cNvSpPr/>
          <p:nvPr/>
        </p:nvSpPr>
        <p:spPr>
          <a:xfrm>
            <a:off x="721916" y="2452893"/>
            <a:ext cx="8715677" cy="188481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CO" sz="2000" dirty="0">
              <a:solidFill>
                <a:schemeClr val="tx1"/>
              </a:solidFill>
              <a:latin typeface="Arial" panose="020B0604020202020204" pitchFamily="34" charset="0"/>
              <a:cs typeface="Arial" panose="020B0604020202020204" pitchFamily="34" charset="0"/>
            </a:endParaRPr>
          </a:p>
        </p:txBody>
      </p:sp>
      <p:graphicFrame>
        <p:nvGraphicFramePr>
          <p:cNvPr id="17" name="Gráfico 16"/>
          <p:cNvGraphicFramePr>
            <a:graphicFrameLocks/>
          </p:cNvGraphicFramePr>
          <p:nvPr/>
        </p:nvGraphicFramePr>
        <p:xfrm>
          <a:off x="2114550" y="2027207"/>
          <a:ext cx="8134350" cy="359214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98133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CCE5E-F067-B86F-6770-D47D367FCB1B}"/>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8B06D0C3-FCA4-EA06-468B-35577564029B}"/>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0B751FB7-EF4F-0E1E-02D4-D747554E0E1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D1E9A38-1588-1258-7276-4F659D95FA09}"/>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8B4CF0A-DBE0-46FC-4442-7CD8BC299E52}"/>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4E5FCE20-8768-12C1-711A-75C834EF397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6ACF0AE4-CC46-27A9-63C5-5A8EDA396C1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6E661E97-F0D8-0248-FDD9-0E978203FA7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7E116BD6-F15F-AF85-BBBF-69A7C2E41E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9B0CAE59-8E68-8A20-48E2-F39FE753E04B}"/>
              </a:ext>
            </a:extLst>
          </p:cNvPr>
          <p:cNvSpPr/>
          <p:nvPr/>
        </p:nvSpPr>
        <p:spPr>
          <a:xfrm>
            <a:off x="528927" y="3015094"/>
            <a:ext cx="10763242" cy="830997"/>
          </a:xfrm>
          <a:prstGeom prst="rect">
            <a:avLst/>
          </a:prstGeom>
          <a:noFill/>
        </p:spPr>
        <p:txBody>
          <a:bodyPr wrap="square" lIns="91440" tIns="45720" rIns="91440" bIns="45720">
            <a:spAutoFit/>
          </a:bodyPr>
          <a:lstStyle/>
          <a:p>
            <a:pPr algn="ctr"/>
            <a:r>
              <a:rPr lang="es-CO" sz="4800" b="1" dirty="0">
                <a:latin typeface="Cavolini" panose="03000502040302020204" pitchFamily="66" charset="0"/>
                <a:cs typeface="Cavolini" panose="03000502040302020204" pitchFamily="66" charset="0"/>
              </a:rPr>
              <a:t>FACTURACION</a:t>
            </a:r>
            <a:endParaRPr lang="es-CO" sz="4800" dirty="0">
              <a:latin typeface="Cavolini" panose="03000502040302020204" pitchFamily="66" charset="0"/>
              <a:cs typeface="Cavolini" panose="03000502040302020204" pitchFamily="66" charset="0"/>
            </a:endParaRPr>
          </a:p>
        </p:txBody>
      </p:sp>
      <p:sp>
        <p:nvSpPr>
          <p:cNvPr id="5" name="CuadroTexto 19">
            <a:extLst>
              <a:ext uri="{FF2B5EF4-FFF2-40B4-BE49-F238E27FC236}">
                <a16:creationId xmlns:a16="http://schemas.microsoft.com/office/drawing/2014/main" id="{922CA359-D51D-CBA8-F912-2A0A0FC0EA54}"/>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32983833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BA0CE-F7E4-F4D2-BD83-B0BD47D36AB6}"/>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320C9FD-288C-2E6D-E68D-3ABD7A959DA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777751F-6ECC-7335-47E9-D22C93ACACA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29F0F3D3-4164-DB20-49C4-253A8D79E69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675B93D-32B4-C6CD-C416-1DDED817EA7F}"/>
              </a:ext>
            </a:extLst>
          </p:cNvPr>
          <p:cNvSpPr/>
          <p:nvPr/>
        </p:nvSpPr>
        <p:spPr>
          <a:xfrm>
            <a:off x="6233160" y="442141"/>
            <a:ext cx="5015058"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VIGENCIA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98BEEE7-A5D2-B289-8884-AAADEE97E86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5DADE13-E94C-9CA9-C42B-35F74515D8A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AD27601-1135-1434-1C93-A59FF0F173DC}"/>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C3DB8220-4648-7B3F-1EEB-EA94EC8116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Rectángulo 3">
            <a:extLst>
              <a:ext uri="{FF2B5EF4-FFF2-40B4-BE49-F238E27FC236}">
                <a16:creationId xmlns:a16="http://schemas.microsoft.com/office/drawing/2014/main" id="{DD5CC550-B046-F93A-4D56-D0DE38231BC5}"/>
              </a:ext>
            </a:extLst>
          </p:cNvPr>
          <p:cNvSpPr/>
          <p:nvPr/>
        </p:nvSpPr>
        <p:spPr>
          <a:xfrm>
            <a:off x="164057" y="1470926"/>
            <a:ext cx="11366527" cy="2554545"/>
          </a:xfrm>
          <a:prstGeom prst="rect">
            <a:avLst/>
          </a:prstGeom>
          <a:noFill/>
        </p:spPr>
        <p:txBody>
          <a:bodyPr wrap="square" lIns="91440" tIns="45720" rIns="91440" bIns="45720">
            <a:spAutoFit/>
          </a:bodyPr>
          <a:lstStyle/>
          <a:p>
            <a:r>
              <a:rPr lang="es-CO" sz="3200" b="1" cap="none" spc="0" dirty="0">
                <a:ln w="12700" cmpd="sng">
                  <a:solidFill>
                    <a:schemeClr val="accent4"/>
                  </a:solidFill>
                  <a:prstDash val="solid"/>
                </a:ln>
                <a:solidFill>
                  <a:schemeClr val="accent6">
                    <a:lumMod val="75000"/>
                  </a:schemeClr>
                </a:solidFill>
                <a:effectLst/>
              </a:rPr>
              <a:t>           INFORME GESTION DE FACTURACION VIGENCIA 2025</a:t>
            </a:r>
          </a:p>
          <a:p>
            <a:endParaRPr lang="es-CO" sz="3200" b="1" dirty="0">
              <a:ln w="12700" cmpd="sng">
                <a:solidFill>
                  <a:schemeClr val="accent4"/>
                </a:solidFill>
                <a:prstDash val="solid"/>
              </a:ln>
              <a:solidFill>
                <a:schemeClr val="accent6">
                  <a:lumMod val="75000"/>
                </a:schemeClr>
              </a:solidFill>
            </a:endParaRPr>
          </a:p>
          <a:p>
            <a:endParaRPr lang="es-CO" sz="3200" b="1" cap="none" spc="0" dirty="0">
              <a:ln w="12700" cmpd="sng">
                <a:solidFill>
                  <a:schemeClr val="accent4"/>
                </a:solidFill>
                <a:prstDash val="solid"/>
              </a:ln>
              <a:solidFill>
                <a:schemeClr val="accent6">
                  <a:lumMod val="75000"/>
                </a:schemeClr>
              </a:solidFill>
              <a:effectLst/>
            </a:endParaRPr>
          </a:p>
          <a:p>
            <a:endParaRPr lang="es-CO" sz="3200" b="1" cap="none" spc="0" dirty="0">
              <a:ln w="12700" cmpd="sng">
                <a:solidFill>
                  <a:schemeClr val="accent4"/>
                </a:solidFill>
                <a:prstDash val="solid"/>
              </a:ln>
              <a:solidFill>
                <a:schemeClr val="accent6">
                  <a:lumMod val="75000"/>
                </a:schemeClr>
              </a:solidFill>
              <a:effectLst/>
            </a:endParaRPr>
          </a:p>
          <a:p>
            <a:endParaRPr lang="es-CO" sz="3200" b="1" cap="none" spc="0" dirty="0">
              <a:ln w="12700" cmpd="sng">
                <a:solidFill>
                  <a:schemeClr val="accent4"/>
                </a:solidFill>
                <a:prstDash val="solid"/>
              </a:ln>
              <a:solidFill>
                <a:schemeClr val="accent6">
                  <a:lumMod val="75000"/>
                </a:schemeClr>
              </a:solidFill>
              <a:effectLst/>
            </a:endParaRPr>
          </a:p>
        </p:txBody>
      </p:sp>
      <mc:AlternateContent xmlns:mc="http://schemas.openxmlformats.org/markup-compatibility/2006" xmlns:cx1="http://schemas.microsoft.com/office/drawing/2015/9/8/chartex">
        <mc:Choice Requires="cx1">
          <p:graphicFrame>
            <p:nvGraphicFramePr>
              <p:cNvPr id="14" name="Gráfico 13"/>
              <p:cNvGraphicFramePr/>
              <p:nvPr/>
            </p:nvGraphicFramePr>
            <p:xfrm>
              <a:off x="2694912" y="2569946"/>
              <a:ext cx="4572000" cy="274320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4" name="Gráfico 13"/>
              <p:cNvPicPr>
                <a:picLocks noGrp="1" noRot="1" noChangeAspect="1" noMove="1" noResize="1" noEditPoints="1" noAdjustHandles="1" noChangeArrowheads="1" noChangeShapeType="1"/>
              </p:cNvPicPr>
              <p:nvPr/>
            </p:nvPicPr>
            <p:blipFill>
              <a:blip r:embed="rId6"/>
              <a:stretch>
                <a:fillRect/>
              </a:stretch>
            </p:blipFill>
            <p:spPr>
              <a:xfrm>
                <a:off x="2694912" y="2569946"/>
                <a:ext cx="4572000" cy="2743200"/>
              </a:xfrm>
              <a:prstGeom prst="rect">
                <a:avLst/>
              </a:prstGeom>
            </p:spPr>
          </p:pic>
        </mc:Fallback>
      </mc:AlternateContent>
      <p:graphicFrame>
        <p:nvGraphicFramePr>
          <p:cNvPr id="15" name="Gráfico 14"/>
          <p:cNvGraphicFramePr>
            <a:graphicFrameLocks/>
          </p:cNvGraphicFramePr>
          <p:nvPr/>
        </p:nvGraphicFramePr>
        <p:xfrm>
          <a:off x="954832" y="2653871"/>
          <a:ext cx="7384495" cy="2969689"/>
        </p:xfrm>
        <a:graphic>
          <a:graphicData uri="http://schemas.openxmlformats.org/drawingml/2006/chart">
            <c:chart xmlns:c="http://schemas.openxmlformats.org/drawingml/2006/chart" xmlns:r="http://schemas.openxmlformats.org/officeDocument/2006/relationships" r:id="rId7"/>
          </a:graphicData>
        </a:graphic>
      </p:graphicFrame>
      <p:pic>
        <p:nvPicPr>
          <p:cNvPr id="5" name="Imagen 4"/>
          <p:cNvPicPr>
            <a:picLocks noChangeAspect="1"/>
          </p:cNvPicPr>
          <p:nvPr/>
        </p:nvPicPr>
        <p:blipFill>
          <a:blip r:embed="rId8"/>
          <a:stretch>
            <a:fillRect/>
          </a:stretch>
        </p:blipFill>
        <p:spPr>
          <a:xfrm>
            <a:off x="6808833" y="2347473"/>
            <a:ext cx="3860510" cy="2883613"/>
          </a:xfrm>
          <a:prstGeom prst="rect">
            <a:avLst/>
          </a:prstGeom>
        </p:spPr>
      </p:pic>
      <p:sp>
        <p:nvSpPr>
          <p:cNvPr id="9" name="CuadroTexto 19">
            <a:extLst>
              <a:ext uri="{FF2B5EF4-FFF2-40B4-BE49-F238E27FC236}">
                <a16:creationId xmlns:a16="http://schemas.microsoft.com/office/drawing/2014/main" id="{9609B84D-ACB3-14B1-BB2E-89C7E97EDCA7}"/>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3032552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BA0CE-F7E4-F4D2-BD83-B0BD47D36AB6}"/>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320C9FD-288C-2E6D-E68D-3ABD7A959DA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777751F-6ECC-7335-47E9-D22C93ACACA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29F0F3D3-4164-DB20-49C4-253A8D79E69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675B93D-32B4-C6CD-C416-1DDED817EA7F}"/>
              </a:ext>
            </a:extLst>
          </p:cNvPr>
          <p:cNvSpPr/>
          <p:nvPr/>
        </p:nvSpPr>
        <p:spPr>
          <a:xfrm>
            <a:off x="6233160" y="442141"/>
            <a:ext cx="5015058"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VIGENCIA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98BEEE7-A5D2-B289-8884-AAADEE97E86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5DADE13-E94C-9CA9-C42B-35F74515D8A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AD27601-1135-1434-1C93-A59FF0F173DC}"/>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C3DB8220-4648-7B3F-1EEB-EA94EC8116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Rectángulo 3">
            <a:extLst>
              <a:ext uri="{FF2B5EF4-FFF2-40B4-BE49-F238E27FC236}">
                <a16:creationId xmlns:a16="http://schemas.microsoft.com/office/drawing/2014/main" id="{DD5CC550-B046-F93A-4D56-D0DE38231BC5}"/>
              </a:ext>
            </a:extLst>
          </p:cNvPr>
          <p:cNvSpPr/>
          <p:nvPr/>
        </p:nvSpPr>
        <p:spPr>
          <a:xfrm>
            <a:off x="164057" y="1470926"/>
            <a:ext cx="11366527" cy="4462760"/>
          </a:xfrm>
          <a:prstGeom prst="rect">
            <a:avLst/>
          </a:prstGeom>
          <a:noFill/>
        </p:spPr>
        <p:txBody>
          <a:bodyPr wrap="square" lIns="91440" tIns="45720" rIns="91440" bIns="45720">
            <a:spAutoFit/>
          </a:bodyPr>
          <a:lstStyle/>
          <a:p>
            <a:pPr algn="ctr"/>
            <a:r>
              <a:rPr lang="es-CO" sz="2800" b="1" cap="none" spc="0" dirty="0">
                <a:ln w="12700" cmpd="sng">
                  <a:solidFill>
                    <a:schemeClr val="accent4"/>
                  </a:solidFill>
                  <a:prstDash val="solid"/>
                </a:ln>
                <a:solidFill>
                  <a:schemeClr val="accent6">
                    <a:lumMod val="75000"/>
                  </a:schemeClr>
                </a:solidFill>
                <a:effectLst/>
                <a:latin typeface="Cavolini" panose="03000502040302020204" pitchFamily="66" charset="0"/>
                <a:cs typeface="Cavolini" panose="03000502040302020204" pitchFamily="66" charset="0"/>
              </a:rPr>
              <a:t>           </a:t>
            </a:r>
            <a:r>
              <a:rPr lang="es-CO" sz="2800" b="1" dirty="0">
                <a:latin typeface="Cavolini" panose="03000502040302020204" pitchFamily="66" charset="0"/>
                <a:cs typeface="Cavolini" panose="03000502040302020204" pitchFamily="66" charset="0"/>
              </a:rPr>
              <a:t>INFORME GESTION DE FACTURACION VIGENCIA 2025</a:t>
            </a:r>
            <a:endParaRPr lang="es-CO" sz="2800" dirty="0">
              <a:latin typeface="Cavolini" panose="03000502040302020204" pitchFamily="66" charset="0"/>
              <a:cs typeface="Cavolini" panose="03000502040302020204" pitchFamily="66" charset="0"/>
            </a:endParaRPr>
          </a:p>
          <a:p>
            <a:pPr algn="just"/>
            <a:r>
              <a:rPr lang="es-CO" sz="2800" b="1" dirty="0">
                <a:latin typeface="Cavolini" panose="03000502040302020204" pitchFamily="66" charset="0"/>
                <a:cs typeface="Cavolini" panose="03000502040302020204" pitchFamily="66" charset="0"/>
              </a:rPr>
              <a:t>La facturación de la vigencia 2025 evidencia una inactividad durante primer y segundo trimestre afectados por la transición de contratos, sin embargo en el  tercer trimestre se logra una estabilización por encima del promedio y finalizando el mes de diciembre con aumento del 80%  de la facturación anual.</a:t>
            </a:r>
            <a:endParaRPr lang="es-CO" sz="2800" dirty="0">
              <a:latin typeface="Cavolini" panose="03000502040302020204" pitchFamily="66" charset="0"/>
              <a:cs typeface="Cavolini" panose="03000502040302020204" pitchFamily="66" charset="0"/>
            </a:endParaRPr>
          </a:p>
          <a:p>
            <a:pPr algn="just"/>
            <a:r>
              <a:rPr lang="es-CO" sz="2800" dirty="0">
                <a:latin typeface="Cavolini" panose="03000502040302020204" pitchFamily="66" charset="0"/>
                <a:cs typeface="Cavolini" panose="03000502040302020204" pitchFamily="66" charset="0"/>
              </a:rPr>
              <a:t> </a:t>
            </a:r>
          </a:p>
          <a:p>
            <a:endParaRPr lang="es-CO" sz="3200" b="1" cap="none" spc="0" dirty="0">
              <a:ln w="12700" cmpd="sng">
                <a:solidFill>
                  <a:schemeClr val="accent4"/>
                </a:solidFill>
                <a:prstDash val="solid"/>
              </a:ln>
              <a:solidFill>
                <a:schemeClr val="accent6">
                  <a:lumMod val="75000"/>
                </a:schemeClr>
              </a:solidFill>
              <a:effectLst/>
            </a:endParaRPr>
          </a:p>
        </p:txBody>
      </p:sp>
      <mc:AlternateContent xmlns:mc="http://schemas.openxmlformats.org/markup-compatibility/2006" xmlns:cx1="http://schemas.microsoft.com/office/drawing/2015/9/8/chartex">
        <mc:Choice Requires="cx1">
          <p:graphicFrame>
            <p:nvGraphicFramePr>
              <p:cNvPr id="14" name="Gráfico 13"/>
              <p:cNvGraphicFramePr/>
              <p:nvPr/>
            </p:nvGraphicFramePr>
            <p:xfrm>
              <a:off x="2694912" y="2569946"/>
              <a:ext cx="4572000" cy="274320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4" name="Gráfico 13"/>
              <p:cNvPicPr>
                <a:picLocks noGrp="1" noRot="1" noChangeAspect="1" noMove="1" noResize="1" noEditPoints="1" noAdjustHandles="1" noChangeArrowheads="1" noChangeShapeType="1"/>
              </p:cNvPicPr>
              <p:nvPr/>
            </p:nvPicPr>
            <p:blipFill>
              <a:blip r:embed="rId6"/>
              <a:stretch>
                <a:fillRect/>
              </a:stretch>
            </p:blipFill>
            <p:spPr>
              <a:xfrm>
                <a:off x="2694912" y="2569946"/>
                <a:ext cx="4572000" cy="2743200"/>
              </a:xfrm>
              <a:prstGeom prst="rect">
                <a:avLst/>
              </a:prstGeom>
            </p:spPr>
          </p:pic>
        </mc:Fallback>
      </mc:AlternateContent>
      <p:sp>
        <p:nvSpPr>
          <p:cNvPr id="5" name="CuadroTexto 19">
            <a:extLst>
              <a:ext uri="{FF2B5EF4-FFF2-40B4-BE49-F238E27FC236}">
                <a16:creationId xmlns:a16="http://schemas.microsoft.com/office/drawing/2014/main" id="{85DEA4DD-AFBC-0195-C9BC-E744009DA2FB}"/>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149797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BA0CE-F7E4-F4D2-BD83-B0BD47D36AB6}"/>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320C9FD-288C-2E6D-E68D-3ABD7A959DA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777751F-6ECC-7335-47E9-D22C93ACACA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29F0F3D3-4164-DB20-49C4-253A8D79E69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675B93D-32B4-C6CD-C416-1DDED817EA7F}"/>
              </a:ext>
            </a:extLst>
          </p:cNvPr>
          <p:cNvSpPr/>
          <p:nvPr/>
        </p:nvSpPr>
        <p:spPr>
          <a:xfrm>
            <a:off x="6233160" y="442141"/>
            <a:ext cx="5015058"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VIGENCIA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98BEEE7-A5D2-B289-8884-AAADEE97E86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5DADE13-E94C-9CA9-C42B-35F74515D8A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AD27601-1135-1434-1C93-A59FF0F173DC}"/>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C3DB8220-4648-7B3F-1EEB-EA94EC8116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Rectángulo 3">
            <a:extLst>
              <a:ext uri="{FF2B5EF4-FFF2-40B4-BE49-F238E27FC236}">
                <a16:creationId xmlns:a16="http://schemas.microsoft.com/office/drawing/2014/main" id="{DD5CC550-B046-F93A-4D56-D0DE38231BC5}"/>
              </a:ext>
            </a:extLst>
          </p:cNvPr>
          <p:cNvSpPr/>
          <p:nvPr/>
        </p:nvSpPr>
        <p:spPr>
          <a:xfrm>
            <a:off x="164057" y="1470926"/>
            <a:ext cx="11366527" cy="1569660"/>
          </a:xfrm>
          <a:prstGeom prst="rect">
            <a:avLst/>
          </a:prstGeom>
          <a:noFill/>
        </p:spPr>
        <p:txBody>
          <a:bodyPr wrap="square" lIns="91440" tIns="45720" rIns="91440" bIns="45720">
            <a:spAutoFit/>
          </a:bodyPr>
          <a:lstStyle/>
          <a:p>
            <a:r>
              <a:rPr lang="es-CO" sz="3200" b="1" cap="none" spc="0" dirty="0">
                <a:ln w="12700" cmpd="sng">
                  <a:solidFill>
                    <a:schemeClr val="accent4"/>
                  </a:solidFill>
                  <a:prstDash val="solid"/>
                </a:ln>
                <a:solidFill>
                  <a:schemeClr val="accent6">
                    <a:lumMod val="75000"/>
                  </a:schemeClr>
                </a:solidFill>
                <a:effectLst/>
              </a:rPr>
              <a:t>           INFORME GESTION DE FACTURACION VIGENCIA 2025</a:t>
            </a:r>
          </a:p>
          <a:p>
            <a:endParaRPr lang="es-CO" sz="3200" b="1" dirty="0">
              <a:ln w="12700" cmpd="sng">
                <a:solidFill>
                  <a:schemeClr val="accent4"/>
                </a:solidFill>
                <a:prstDash val="solid"/>
              </a:ln>
              <a:solidFill>
                <a:schemeClr val="accent6">
                  <a:lumMod val="75000"/>
                </a:schemeClr>
              </a:solidFill>
            </a:endParaRPr>
          </a:p>
          <a:p>
            <a:endParaRPr lang="es-CO" sz="3200" b="1" cap="none" spc="0" dirty="0">
              <a:ln w="12700" cmpd="sng">
                <a:solidFill>
                  <a:schemeClr val="accent4"/>
                </a:solidFill>
                <a:prstDash val="solid"/>
              </a:ln>
              <a:solidFill>
                <a:schemeClr val="accent6">
                  <a:lumMod val="75000"/>
                </a:schemeClr>
              </a:solidFill>
              <a:effectLst/>
            </a:endParaRPr>
          </a:p>
        </p:txBody>
      </p:sp>
      <mc:AlternateContent xmlns:mc="http://schemas.openxmlformats.org/markup-compatibility/2006" xmlns:cx1="http://schemas.microsoft.com/office/drawing/2015/9/8/chartex">
        <mc:Choice Requires="cx1">
          <p:graphicFrame>
            <p:nvGraphicFramePr>
              <p:cNvPr id="14" name="Gráfico 13"/>
              <p:cNvGraphicFramePr/>
              <p:nvPr/>
            </p:nvGraphicFramePr>
            <p:xfrm>
              <a:off x="2694912" y="2569946"/>
              <a:ext cx="4572000" cy="274320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4" name="Gráfico 13"/>
              <p:cNvPicPr>
                <a:picLocks noGrp="1" noRot="1" noChangeAspect="1" noMove="1" noResize="1" noEditPoints="1" noAdjustHandles="1" noChangeArrowheads="1" noChangeShapeType="1"/>
              </p:cNvPicPr>
              <p:nvPr/>
            </p:nvPicPr>
            <p:blipFill>
              <a:blip r:embed="rId6"/>
              <a:stretch>
                <a:fillRect/>
              </a:stretch>
            </p:blipFill>
            <p:spPr>
              <a:xfrm>
                <a:off x="2694912" y="2569946"/>
                <a:ext cx="4572000" cy="2743200"/>
              </a:xfrm>
              <a:prstGeom prst="rect">
                <a:avLst/>
              </a:prstGeom>
            </p:spPr>
          </p:pic>
        </mc:Fallback>
      </mc:AlternateContent>
      <p:graphicFrame>
        <p:nvGraphicFramePr>
          <p:cNvPr id="15" name="Gráfico 14"/>
          <p:cNvGraphicFramePr>
            <a:graphicFrameLocks/>
          </p:cNvGraphicFramePr>
          <p:nvPr/>
        </p:nvGraphicFramePr>
        <p:xfrm>
          <a:off x="711255" y="2120984"/>
          <a:ext cx="10972800" cy="3531275"/>
        </p:xfrm>
        <a:graphic>
          <a:graphicData uri="http://schemas.openxmlformats.org/drawingml/2006/chart">
            <c:chart xmlns:c="http://schemas.openxmlformats.org/drawingml/2006/chart" xmlns:r="http://schemas.openxmlformats.org/officeDocument/2006/relationships" r:id="rId7"/>
          </a:graphicData>
        </a:graphic>
      </p:graphicFrame>
      <p:sp>
        <p:nvSpPr>
          <p:cNvPr id="5" name="CuadroTexto 19">
            <a:extLst>
              <a:ext uri="{FF2B5EF4-FFF2-40B4-BE49-F238E27FC236}">
                <a16:creationId xmlns:a16="http://schemas.microsoft.com/office/drawing/2014/main" id="{2C2F9ED6-35E0-142D-CD84-59261733B272}"/>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3429914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BA0CE-F7E4-F4D2-BD83-B0BD47D36AB6}"/>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320C9FD-288C-2E6D-E68D-3ABD7A959DA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777751F-6ECC-7335-47E9-D22C93ACACA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29F0F3D3-4164-DB20-49C4-253A8D79E69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675B93D-32B4-C6CD-C416-1DDED817EA7F}"/>
              </a:ext>
            </a:extLst>
          </p:cNvPr>
          <p:cNvSpPr/>
          <p:nvPr/>
        </p:nvSpPr>
        <p:spPr>
          <a:xfrm>
            <a:off x="6233160" y="442141"/>
            <a:ext cx="5015058"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VIGENCIA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98BEEE7-A5D2-B289-8884-AAADEE97E86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5DADE13-E94C-9CA9-C42B-35F74515D8A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AD27601-1135-1434-1C93-A59FF0F173DC}"/>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C3DB8220-4648-7B3F-1EEB-EA94EC8116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Rectángulo 3">
            <a:extLst>
              <a:ext uri="{FF2B5EF4-FFF2-40B4-BE49-F238E27FC236}">
                <a16:creationId xmlns:a16="http://schemas.microsoft.com/office/drawing/2014/main" id="{DD5CC550-B046-F93A-4D56-D0DE38231BC5}"/>
              </a:ext>
            </a:extLst>
          </p:cNvPr>
          <p:cNvSpPr/>
          <p:nvPr/>
        </p:nvSpPr>
        <p:spPr>
          <a:xfrm>
            <a:off x="164058" y="1470925"/>
            <a:ext cx="11732474" cy="4001095"/>
          </a:xfrm>
          <a:prstGeom prst="rect">
            <a:avLst/>
          </a:prstGeom>
          <a:noFill/>
        </p:spPr>
        <p:txBody>
          <a:bodyPr wrap="square" lIns="91440" tIns="45720" rIns="91440" bIns="45720">
            <a:spAutoFit/>
          </a:bodyPr>
          <a:lstStyle/>
          <a:p>
            <a:pPr algn="ctr"/>
            <a:r>
              <a:rPr lang="es-CO" sz="3200" b="1" cap="none" spc="0" dirty="0">
                <a:ln w="12700" cmpd="sng">
                  <a:solidFill>
                    <a:schemeClr val="accent4"/>
                  </a:solidFill>
                  <a:prstDash val="solid"/>
                </a:ln>
                <a:solidFill>
                  <a:schemeClr val="accent6">
                    <a:lumMod val="75000"/>
                  </a:schemeClr>
                </a:solidFill>
                <a:effectLst/>
                <a:latin typeface="Cavolini" panose="03000502040302020204" pitchFamily="66" charset="0"/>
                <a:cs typeface="Cavolini" panose="03000502040302020204" pitchFamily="66" charset="0"/>
              </a:rPr>
              <a:t>           </a:t>
            </a:r>
            <a:r>
              <a:rPr lang="es-CO" sz="3200" b="1" dirty="0">
                <a:latin typeface="Cavolini" panose="03000502040302020204" pitchFamily="66" charset="0"/>
                <a:cs typeface="Cavolini" panose="03000502040302020204" pitchFamily="66" charset="0"/>
              </a:rPr>
              <a:t>INFORME GESTION DE FACTURACION VIGENCIA 2025</a:t>
            </a:r>
          </a:p>
          <a:p>
            <a:endParaRPr lang="es-CO" dirty="0">
              <a:latin typeface="Cavolini" panose="03000502040302020204" pitchFamily="66" charset="0"/>
              <a:cs typeface="Cavolini" panose="03000502040302020204" pitchFamily="66" charset="0"/>
            </a:endParaRPr>
          </a:p>
          <a:p>
            <a:pPr algn="just"/>
            <a:r>
              <a:rPr lang="es-CO" sz="2400" b="1" dirty="0">
                <a:latin typeface="Cavolini" panose="03000502040302020204" pitchFamily="66" charset="0"/>
                <a:cs typeface="Cavolini" panose="03000502040302020204" pitchFamily="66" charset="0"/>
              </a:rPr>
              <a:t>El comportamiento de glosas para la vigencia 2025 se observa una elevación en la EPS COOSALUD, MUTUAL SER Y NUEVA EPS por auditorias internas de la entidad responsable de pago, las demás </a:t>
            </a:r>
            <a:r>
              <a:rPr lang="es-CO" sz="2400" b="1" dirty="0" err="1">
                <a:latin typeface="Cavolini" panose="03000502040302020204" pitchFamily="66" charset="0"/>
                <a:cs typeface="Cavolini" panose="03000502040302020204" pitchFamily="66" charset="0"/>
              </a:rPr>
              <a:t>eps</a:t>
            </a:r>
            <a:r>
              <a:rPr lang="es-CO" sz="2400" b="1" dirty="0">
                <a:latin typeface="Cavolini" panose="03000502040302020204" pitchFamily="66" charset="0"/>
                <a:cs typeface="Cavolini" panose="03000502040302020204" pitchFamily="66" charset="0"/>
              </a:rPr>
              <a:t> reflejan un volumen bajo  y mas controlado en el proceso de auditoria; analizando de esta manera el proceso de radicación y facturación fue mas elevado y optimizado en flujo de recursos(caja), </a:t>
            </a:r>
            <a:endParaRPr lang="es-CO" sz="2400" dirty="0">
              <a:latin typeface="Cavolini" panose="03000502040302020204" pitchFamily="66" charset="0"/>
              <a:cs typeface="Cavolini" panose="03000502040302020204" pitchFamily="66" charset="0"/>
            </a:endParaRPr>
          </a:p>
          <a:p>
            <a:endParaRPr lang="es-CO" sz="2800" b="1" cap="none" spc="0" dirty="0">
              <a:ln w="12700" cmpd="sng">
                <a:solidFill>
                  <a:schemeClr val="accent4"/>
                </a:solidFill>
                <a:prstDash val="solid"/>
              </a:ln>
              <a:effectLst/>
              <a:latin typeface="Cavolini" panose="03000502040302020204" pitchFamily="66" charset="0"/>
              <a:cs typeface="Cavolini" panose="03000502040302020204" pitchFamily="66" charset="0"/>
            </a:endParaRPr>
          </a:p>
        </p:txBody>
      </p:sp>
      <mc:AlternateContent xmlns:mc="http://schemas.openxmlformats.org/markup-compatibility/2006" xmlns:cx1="http://schemas.microsoft.com/office/drawing/2015/9/8/chartex">
        <mc:Choice Requires="cx1">
          <p:graphicFrame>
            <p:nvGraphicFramePr>
              <p:cNvPr id="14" name="Gráfico 13"/>
              <p:cNvGraphicFramePr/>
              <p:nvPr/>
            </p:nvGraphicFramePr>
            <p:xfrm>
              <a:off x="2694912" y="2569946"/>
              <a:ext cx="4572000" cy="274320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4" name="Gráfico 13"/>
              <p:cNvPicPr>
                <a:picLocks noGrp="1" noRot="1" noChangeAspect="1" noMove="1" noResize="1" noEditPoints="1" noAdjustHandles="1" noChangeArrowheads="1" noChangeShapeType="1"/>
              </p:cNvPicPr>
              <p:nvPr/>
            </p:nvPicPr>
            <p:blipFill>
              <a:blip r:embed="rId6"/>
              <a:stretch>
                <a:fillRect/>
              </a:stretch>
            </p:blipFill>
            <p:spPr>
              <a:xfrm>
                <a:off x="2694912" y="2569946"/>
                <a:ext cx="4572000" cy="2743200"/>
              </a:xfrm>
              <a:prstGeom prst="rect">
                <a:avLst/>
              </a:prstGeom>
            </p:spPr>
          </p:pic>
        </mc:Fallback>
      </mc:AlternateContent>
      <p:sp>
        <p:nvSpPr>
          <p:cNvPr id="5" name="CuadroTexto 19">
            <a:extLst>
              <a:ext uri="{FF2B5EF4-FFF2-40B4-BE49-F238E27FC236}">
                <a16:creationId xmlns:a16="http://schemas.microsoft.com/office/drawing/2014/main" id="{1117121E-A322-7086-753E-7486D170973A}"/>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83897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9A1FC-4557-7ADC-EC4B-749E5B25514B}"/>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7953A416-97CB-477A-AB28-AED0A6A701AB}"/>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A5A330DE-28A5-3C25-5463-34F5E6A5DE5E}"/>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BF91BFD8-F374-618B-8946-26DBE0ADA4BC}"/>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7328DDF-2218-5839-ECEA-207B95F96775}"/>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083F7EE9-006D-667D-3010-2693FBED6BA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1AD38335-2143-8DC6-59BF-8C7F66B4A09C}"/>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4D1C86DA-E2CB-3753-3A2A-3B803194AE28}"/>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6FC61407-AFBD-7B00-26A1-F89DE1E96C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646787F4-C66D-A224-FF16-44EE55374FFC}"/>
              </a:ext>
            </a:extLst>
          </p:cNvPr>
          <p:cNvSpPr/>
          <p:nvPr/>
        </p:nvSpPr>
        <p:spPr>
          <a:xfrm>
            <a:off x="528927" y="3015094"/>
            <a:ext cx="10763242" cy="769441"/>
          </a:xfrm>
          <a:prstGeom prst="rect">
            <a:avLst/>
          </a:prstGeom>
          <a:noFill/>
        </p:spPr>
        <p:txBody>
          <a:bodyPr wrap="square" lIns="91440" tIns="45720" rIns="91440" bIns="45720">
            <a:spAutoFit/>
          </a:bodyPr>
          <a:lstStyle/>
          <a:p>
            <a:pPr algn="ctr"/>
            <a:r>
              <a:rPr lang="es-CO" sz="4400" b="1" dirty="0">
                <a:latin typeface="Cavolini" panose="03000502040302020204" pitchFamily="66" charset="0"/>
                <a:cs typeface="Cavolini" panose="03000502040302020204" pitchFamily="66" charset="0"/>
              </a:rPr>
              <a:t>CARTERA</a:t>
            </a:r>
            <a:r>
              <a:rPr lang="es-CO" b="1" dirty="0"/>
              <a:t> </a:t>
            </a:r>
            <a:endParaRPr lang="es-CO" dirty="0"/>
          </a:p>
        </p:txBody>
      </p:sp>
      <p:sp>
        <p:nvSpPr>
          <p:cNvPr id="5" name="CuadroTexto 19">
            <a:extLst>
              <a:ext uri="{FF2B5EF4-FFF2-40B4-BE49-F238E27FC236}">
                <a16:creationId xmlns:a16="http://schemas.microsoft.com/office/drawing/2014/main" id="{9F126D97-0C19-E6A4-9350-37D74DD56B79}"/>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72482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BA0CE-F7E4-F4D2-BD83-B0BD47D36AB6}"/>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320C9FD-288C-2E6D-E68D-3ABD7A959DA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777751F-6ECC-7335-47E9-D22C93ACACA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29F0F3D3-4164-DB20-49C4-253A8D79E69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0675B93D-32B4-C6CD-C416-1DDED817EA7F}"/>
              </a:ext>
            </a:extLst>
          </p:cNvPr>
          <p:cNvSpPr/>
          <p:nvPr/>
        </p:nvSpPr>
        <p:spPr>
          <a:xfrm>
            <a:off x="6233160" y="442141"/>
            <a:ext cx="5015058"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VIGENCIA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98BEEE7-A5D2-B289-8884-AAADEE97E86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5DADE13-E94C-9CA9-C42B-35F74515D8A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AD27601-1135-1434-1C93-A59FF0F173DC}"/>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C3DB8220-4648-7B3F-1EEB-EA94EC8116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4" name="Rectángulo 3">
            <a:extLst>
              <a:ext uri="{FF2B5EF4-FFF2-40B4-BE49-F238E27FC236}">
                <a16:creationId xmlns:a16="http://schemas.microsoft.com/office/drawing/2014/main" id="{DD5CC550-B046-F93A-4D56-D0DE38231BC5}"/>
              </a:ext>
            </a:extLst>
          </p:cNvPr>
          <p:cNvSpPr/>
          <p:nvPr/>
        </p:nvSpPr>
        <p:spPr>
          <a:xfrm>
            <a:off x="164058" y="1470925"/>
            <a:ext cx="11732474" cy="1569660"/>
          </a:xfrm>
          <a:prstGeom prst="rect">
            <a:avLst/>
          </a:prstGeom>
          <a:noFill/>
        </p:spPr>
        <p:txBody>
          <a:bodyPr wrap="square" lIns="91440" tIns="45720" rIns="91440" bIns="45720">
            <a:spAutoFit/>
          </a:bodyPr>
          <a:lstStyle/>
          <a:p>
            <a:r>
              <a:rPr lang="es-CO" sz="3200" b="1" cap="none" spc="0" dirty="0">
                <a:ln w="12700" cmpd="sng">
                  <a:solidFill>
                    <a:schemeClr val="accent4"/>
                  </a:solidFill>
                  <a:prstDash val="solid"/>
                </a:ln>
                <a:solidFill>
                  <a:schemeClr val="accent6">
                    <a:lumMod val="75000"/>
                  </a:schemeClr>
                </a:solidFill>
                <a:effectLst/>
              </a:rPr>
              <a:t>           INFORME GESTION DE FACTURACION VIGENCIA 2025</a:t>
            </a:r>
          </a:p>
          <a:p>
            <a:endParaRPr lang="es-CO" sz="3200" b="1" dirty="0">
              <a:ln w="12700" cmpd="sng">
                <a:solidFill>
                  <a:schemeClr val="accent4"/>
                </a:solidFill>
                <a:prstDash val="solid"/>
              </a:ln>
              <a:solidFill>
                <a:schemeClr val="accent6">
                  <a:lumMod val="75000"/>
                </a:schemeClr>
              </a:solidFill>
            </a:endParaRPr>
          </a:p>
          <a:p>
            <a:endParaRPr lang="es-CO" sz="3200" b="1" dirty="0">
              <a:ln w="12700" cmpd="sng">
                <a:solidFill>
                  <a:schemeClr val="accent4"/>
                </a:solidFill>
                <a:prstDash val="solid"/>
              </a:ln>
              <a:solidFill>
                <a:schemeClr val="accent6">
                  <a:lumMod val="75000"/>
                </a:schemeClr>
              </a:solidFill>
            </a:endParaRPr>
          </a:p>
        </p:txBody>
      </p:sp>
      <mc:AlternateContent xmlns:mc="http://schemas.openxmlformats.org/markup-compatibility/2006" xmlns:cx1="http://schemas.microsoft.com/office/drawing/2015/9/8/chartex">
        <mc:Choice Requires="cx1">
          <p:graphicFrame>
            <p:nvGraphicFramePr>
              <p:cNvPr id="14" name="Gráfico 13"/>
              <p:cNvGraphicFramePr/>
              <p:nvPr/>
            </p:nvGraphicFramePr>
            <p:xfrm>
              <a:off x="2694912" y="2569946"/>
              <a:ext cx="4572000" cy="274320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4" name="Gráfico 13"/>
              <p:cNvPicPr>
                <a:picLocks noGrp="1" noRot="1" noChangeAspect="1" noMove="1" noResize="1" noEditPoints="1" noAdjustHandles="1" noChangeArrowheads="1" noChangeShapeType="1"/>
              </p:cNvPicPr>
              <p:nvPr/>
            </p:nvPicPr>
            <p:blipFill>
              <a:blip r:embed="rId6"/>
              <a:stretch>
                <a:fillRect/>
              </a:stretch>
            </p:blipFill>
            <p:spPr>
              <a:xfrm>
                <a:off x="2694912" y="2569946"/>
                <a:ext cx="4572000" cy="2743200"/>
              </a:xfrm>
              <a:prstGeom prst="rect">
                <a:avLst/>
              </a:prstGeom>
            </p:spPr>
          </p:pic>
        </mc:Fallback>
      </mc:AlternateContent>
      <p:graphicFrame>
        <p:nvGraphicFramePr>
          <p:cNvPr id="15" name="Gráfico 14"/>
          <p:cNvGraphicFramePr>
            <a:graphicFrameLocks/>
          </p:cNvGraphicFramePr>
          <p:nvPr/>
        </p:nvGraphicFramePr>
        <p:xfrm>
          <a:off x="727788" y="2193796"/>
          <a:ext cx="9414588" cy="3535200"/>
        </p:xfrm>
        <a:graphic>
          <a:graphicData uri="http://schemas.openxmlformats.org/drawingml/2006/chart">
            <c:chart xmlns:c="http://schemas.openxmlformats.org/drawingml/2006/chart" xmlns:r="http://schemas.openxmlformats.org/officeDocument/2006/relationships" r:id="rId7"/>
          </a:graphicData>
        </a:graphic>
      </p:graphicFrame>
      <p:sp>
        <p:nvSpPr>
          <p:cNvPr id="5" name="CuadroTexto 19">
            <a:extLst>
              <a:ext uri="{FF2B5EF4-FFF2-40B4-BE49-F238E27FC236}">
                <a16:creationId xmlns:a16="http://schemas.microsoft.com/office/drawing/2014/main" id="{FB23E5B3-3902-CF73-C6AD-6E661766B8BE}"/>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1402931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3F418-0678-722E-D96C-45DC657D354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97C03B5D-45F6-E78F-721B-687700B02CB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294FFEC-CF97-10C5-183C-FAA60DFF4FE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E99BBD23-030E-651B-AF28-DEC0F643B15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CEC2316C-868A-73EC-5400-E3F0EFE3296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856D04A-47B1-B626-493A-6DDBD50D90C7}"/>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89FD6B7B-32F2-B5A8-3C83-5DF8CBCBD00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pic>
        <p:nvPicPr>
          <p:cNvPr id="3" name="Imagen 2" descr="Logotipo&#10;&#10;El contenido generado por IA puede ser incorrecto.">
            <a:extLst>
              <a:ext uri="{FF2B5EF4-FFF2-40B4-BE49-F238E27FC236}">
                <a16:creationId xmlns:a16="http://schemas.microsoft.com/office/drawing/2014/main" id="{6BD37DFF-65D5-A664-2FB5-26D9452413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16" name="Tabla 15">
            <a:extLst>
              <a:ext uri="{FF2B5EF4-FFF2-40B4-BE49-F238E27FC236}">
                <a16:creationId xmlns:a16="http://schemas.microsoft.com/office/drawing/2014/main" id="{B7014FFA-1B79-9ECE-A065-F4022AD98685}"/>
              </a:ext>
            </a:extLst>
          </p:cNvPr>
          <p:cNvGraphicFramePr>
            <a:graphicFrameLocks noGrp="1"/>
          </p:cNvGraphicFramePr>
          <p:nvPr/>
        </p:nvGraphicFramePr>
        <p:xfrm>
          <a:off x="1072444" y="1812987"/>
          <a:ext cx="10374382" cy="3233147"/>
        </p:xfrm>
        <a:graphic>
          <a:graphicData uri="http://schemas.openxmlformats.org/drawingml/2006/table">
            <a:tbl>
              <a:tblPr firstRow="1" firstCol="1" bandRow="1">
                <a:tableStyleId>{5C22544A-7EE6-4342-B048-85BDC9FD1C3A}</a:tableStyleId>
              </a:tblPr>
              <a:tblGrid>
                <a:gridCol w="3206302">
                  <a:extLst>
                    <a:ext uri="{9D8B030D-6E8A-4147-A177-3AD203B41FA5}">
                      <a16:colId xmlns:a16="http://schemas.microsoft.com/office/drawing/2014/main" val="2242790244"/>
                    </a:ext>
                  </a:extLst>
                </a:gridCol>
                <a:gridCol w="1673356">
                  <a:extLst>
                    <a:ext uri="{9D8B030D-6E8A-4147-A177-3AD203B41FA5}">
                      <a16:colId xmlns:a16="http://schemas.microsoft.com/office/drawing/2014/main" val="246082179"/>
                    </a:ext>
                  </a:extLst>
                </a:gridCol>
                <a:gridCol w="890640">
                  <a:extLst>
                    <a:ext uri="{9D8B030D-6E8A-4147-A177-3AD203B41FA5}">
                      <a16:colId xmlns:a16="http://schemas.microsoft.com/office/drawing/2014/main" val="2867473228"/>
                    </a:ext>
                  </a:extLst>
                </a:gridCol>
                <a:gridCol w="4604084">
                  <a:extLst>
                    <a:ext uri="{9D8B030D-6E8A-4147-A177-3AD203B41FA5}">
                      <a16:colId xmlns:a16="http://schemas.microsoft.com/office/drawing/2014/main" val="3552193737"/>
                    </a:ext>
                  </a:extLst>
                </a:gridCol>
              </a:tblGrid>
              <a:tr h="369081">
                <a:tc gridSpan="4">
                  <a:txBody>
                    <a:bodyPr/>
                    <a:lstStyle/>
                    <a:p>
                      <a:pPr algn="ctr">
                        <a:buNone/>
                      </a:pPr>
                      <a:r>
                        <a:rPr lang="es-ES" sz="1800" dirty="0">
                          <a:effectLst/>
                        </a:rPr>
                        <a:t>COMPOSICION DE LA CARTERA</a:t>
                      </a:r>
                      <a:endParaRPr lang="es-MX" sz="1800" dirty="0">
                        <a:effectLst/>
                        <a:latin typeface="Times New Roman" panose="02020603050405020304" pitchFamily="18" charset="0"/>
                        <a:ea typeface="Times New Roman" panose="02020603050405020304" pitchFamily="18" charset="0"/>
                      </a:endParaRPr>
                    </a:p>
                  </a:txBody>
                  <a:tcPr marL="44450" marR="44450" marT="0" marB="0"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649767950"/>
                  </a:ext>
                </a:extLst>
              </a:tr>
              <a:tr h="369081">
                <a:tc>
                  <a:txBody>
                    <a:bodyPr/>
                    <a:lstStyle/>
                    <a:p>
                      <a:pPr algn="ctr">
                        <a:buNone/>
                      </a:pPr>
                      <a:r>
                        <a:rPr lang="es-ES" sz="1800">
                          <a:effectLst/>
                        </a:rPr>
                        <a:t>Concepto</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b="1" dirty="0">
                          <a:effectLst/>
                        </a:rPr>
                        <a:t>Valor</a:t>
                      </a:r>
                      <a:endParaRPr lang="es-MX"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b="1" dirty="0">
                          <a:effectLst/>
                        </a:rPr>
                        <a:t>% Part.</a:t>
                      </a:r>
                      <a:endParaRPr lang="es-MX"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b="1" dirty="0">
                          <a:effectLst/>
                        </a:rPr>
                        <a:t>Detalle</a:t>
                      </a:r>
                      <a:endParaRPr lang="es-MX" sz="1800" b="1"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3653072903"/>
                  </a:ext>
                </a:extLst>
              </a:tr>
              <a:tr h="369081">
                <a:tc>
                  <a:txBody>
                    <a:bodyPr/>
                    <a:lstStyle/>
                    <a:p>
                      <a:pPr>
                        <a:buNone/>
                      </a:pPr>
                      <a:r>
                        <a:rPr lang="es-ES" sz="1800" dirty="0">
                          <a:effectLst/>
                        </a:rPr>
                        <a:t>Régimen subsidiado</a:t>
                      </a:r>
                      <a:endParaRPr lang="es-MX"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dirty="0">
                          <a:effectLst/>
                          <a:latin typeface="+mn-lt"/>
                          <a:ea typeface="Times New Roman" panose="02020603050405020304" pitchFamily="18" charset="0"/>
                          <a:cs typeface="Arial" panose="020B0604020202020204" pitchFamily="34" charset="0"/>
                        </a:rPr>
                        <a:t>1.910.674.262</a:t>
                      </a:r>
                      <a:endParaRPr lang="es-CO" sz="1800" dirty="0">
                        <a:effectLst/>
                        <a:latin typeface="+mn-lt"/>
                        <a:ea typeface="Times New Roman" panose="02020603050405020304" pitchFamily="18" charset="0"/>
                      </a:endParaRPr>
                    </a:p>
                  </a:txBody>
                  <a:tcPr marL="44450" marR="44450" marT="0" marB="0" anchor="ctr"/>
                </a:tc>
                <a:tc>
                  <a:txBody>
                    <a:bodyPr/>
                    <a:lstStyle/>
                    <a:p>
                      <a:pPr algn="ctr">
                        <a:buNone/>
                      </a:pPr>
                      <a:r>
                        <a:rPr lang="es-ES" sz="1800" dirty="0">
                          <a:effectLst/>
                          <a:latin typeface="+mn-lt"/>
                          <a:ea typeface="Times New Roman" panose="02020603050405020304" pitchFamily="18" charset="0"/>
                          <a:cs typeface="Arial" panose="020B0604020202020204" pitchFamily="34" charset="0"/>
                        </a:rPr>
                        <a:t>45%</a:t>
                      </a:r>
                      <a:endParaRPr lang="es-CO" sz="1800" dirty="0">
                        <a:effectLst/>
                        <a:latin typeface="+mn-lt"/>
                        <a:ea typeface="Times New Roman" panose="02020603050405020304" pitchFamily="18" charset="0"/>
                      </a:endParaRPr>
                    </a:p>
                  </a:txBody>
                  <a:tcPr marL="44450" marR="44450" marT="0" marB="0" anchor="ctr"/>
                </a:tc>
                <a:tc rowSpan="3">
                  <a:txBody>
                    <a:bodyPr/>
                    <a:lstStyle/>
                    <a:p>
                      <a:pPr>
                        <a:buNone/>
                      </a:pPr>
                      <a:r>
                        <a:rPr lang="es-ES" sz="1800" dirty="0">
                          <a:effectLst/>
                          <a:latin typeface="+mn-lt"/>
                          <a:ea typeface="Times New Roman" panose="02020603050405020304" pitchFamily="18" charset="0"/>
                          <a:cs typeface="Arial" panose="020B0604020202020204" pitchFamily="34" charset="0"/>
                        </a:rPr>
                        <a:t>En proceso de cobro </a:t>
                      </a:r>
                      <a:r>
                        <a:rPr lang="es-ES" sz="1800" dirty="0" err="1">
                          <a:effectLst/>
                          <a:latin typeface="+mn-lt"/>
                          <a:ea typeface="Times New Roman" panose="02020603050405020304" pitchFamily="18" charset="0"/>
                          <a:cs typeface="Arial" panose="020B0604020202020204" pitchFamily="34" charset="0"/>
                        </a:rPr>
                        <a:t>prejurídico</a:t>
                      </a:r>
                      <a:r>
                        <a:rPr lang="es-ES" sz="1800" dirty="0">
                          <a:effectLst/>
                          <a:latin typeface="+mn-lt"/>
                          <a:ea typeface="Times New Roman" panose="02020603050405020304" pitchFamily="18" charset="0"/>
                          <a:cs typeface="Arial" panose="020B0604020202020204" pitchFamily="34" charset="0"/>
                        </a:rPr>
                        <a:t>, conciliación y pagos</a:t>
                      </a:r>
                      <a:endParaRPr lang="es-CO" sz="1800" dirty="0">
                        <a:effectLst/>
                        <a:latin typeface="+mn-lt"/>
                        <a:ea typeface="Times New Roman" panose="02020603050405020304" pitchFamily="18" charset="0"/>
                      </a:endParaRPr>
                    </a:p>
                    <a:p>
                      <a:pPr>
                        <a:buNone/>
                      </a:pPr>
                      <a:r>
                        <a:rPr lang="es-ES" sz="1800" dirty="0">
                          <a:solidFill>
                            <a:srgbClr val="000000"/>
                          </a:solidFill>
                          <a:effectLst/>
                          <a:latin typeface="+mn-lt"/>
                          <a:ea typeface="Times New Roman" panose="02020603050405020304" pitchFamily="18" charset="0"/>
                          <a:cs typeface="Arial" panose="020B0604020202020204" pitchFamily="34" charset="0"/>
                        </a:rPr>
                        <a:t> </a:t>
                      </a:r>
                      <a:endParaRPr lang="es-CO" sz="1800" dirty="0">
                        <a:effectLst/>
                        <a:latin typeface="+mn-lt"/>
                        <a:ea typeface="Times New Roman" panose="02020603050405020304" pitchFamily="18" charset="0"/>
                      </a:endParaRPr>
                    </a:p>
                  </a:txBody>
                  <a:tcPr marL="44450" marR="44450" marT="0" marB="0" anchor="ctr"/>
                </a:tc>
                <a:extLst>
                  <a:ext uri="{0D108BD9-81ED-4DB2-BD59-A6C34878D82A}">
                    <a16:rowId xmlns:a16="http://schemas.microsoft.com/office/drawing/2014/main" val="2631049497"/>
                  </a:ext>
                </a:extLst>
              </a:tr>
              <a:tr h="369081">
                <a:tc>
                  <a:txBody>
                    <a:bodyPr/>
                    <a:lstStyle/>
                    <a:p>
                      <a:pPr>
                        <a:buNone/>
                      </a:pPr>
                      <a:r>
                        <a:rPr lang="es-ES" sz="1800">
                          <a:effectLst/>
                        </a:rPr>
                        <a:t>Régimen contributivo</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dirty="0">
                          <a:effectLst/>
                          <a:latin typeface="+mn-lt"/>
                          <a:ea typeface="Times New Roman" panose="02020603050405020304" pitchFamily="18" charset="0"/>
                          <a:cs typeface="Arial" panose="020B0604020202020204" pitchFamily="34" charset="0"/>
                        </a:rPr>
                        <a:t>917.819.188</a:t>
                      </a:r>
                      <a:endParaRPr lang="es-CO" sz="1800" dirty="0">
                        <a:effectLst/>
                        <a:latin typeface="+mn-lt"/>
                        <a:ea typeface="Times New Roman" panose="02020603050405020304" pitchFamily="18" charset="0"/>
                      </a:endParaRPr>
                    </a:p>
                  </a:txBody>
                  <a:tcPr marL="44450" marR="44450" marT="0" marB="0" anchor="ctr"/>
                </a:tc>
                <a:tc>
                  <a:txBody>
                    <a:bodyPr/>
                    <a:lstStyle/>
                    <a:p>
                      <a:pPr algn="ctr">
                        <a:buNone/>
                      </a:pPr>
                      <a:r>
                        <a:rPr lang="es-ES" sz="1800" dirty="0">
                          <a:effectLst/>
                          <a:latin typeface="+mn-lt"/>
                          <a:ea typeface="Times New Roman" panose="02020603050405020304" pitchFamily="18" charset="0"/>
                          <a:cs typeface="Arial" panose="020B0604020202020204" pitchFamily="34" charset="0"/>
                        </a:rPr>
                        <a:t>21%</a:t>
                      </a:r>
                      <a:endParaRPr lang="es-CO" sz="1800" dirty="0">
                        <a:effectLst/>
                        <a:latin typeface="+mn-lt"/>
                        <a:ea typeface="Times New Roman" panose="02020603050405020304" pitchFamily="18" charset="0"/>
                      </a:endParaRPr>
                    </a:p>
                  </a:txBody>
                  <a:tcPr marL="44450" marR="44450" marT="0" marB="0" anchor="ctr"/>
                </a:tc>
                <a:tc vMerge="1">
                  <a:txBody>
                    <a:bodyPr/>
                    <a:lstStyle/>
                    <a:p>
                      <a:endParaRPr lang="es-CO"/>
                    </a:p>
                  </a:txBody>
                  <a:tcPr/>
                </a:tc>
                <a:extLst>
                  <a:ext uri="{0D108BD9-81ED-4DB2-BD59-A6C34878D82A}">
                    <a16:rowId xmlns:a16="http://schemas.microsoft.com/office/drawing/2014/main" val="554475814"/>
                  </a:ext>
                </a:extLst>
              </a:tr>
              <a:tr h="369081">
                <a:tc>
                  <a:txBody>
                    <a:bodyPr/>
                    <a:lstStyle/>
                    <a:p>
                      <a:pPr>
                        <a:buNone/>
                      </a:pPr>
                      <a:r>
                        <a:rPr lang="es-ES" sz="1800">
                          <a:effectLst/>
                        </a:rPr>
                        <a:t>Demás entidades</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a:effectLst/>
                          <a:latin typeface="+mn-lt"/>
                          <a:ea typeface="Times New Roman" panose="02020603050405020304" pitchFamily="18" charset="0"/>
                          <a:cs typeface="Arial" panose="020B0604020202020204" pitchFamily="34" charset="0"/>
                        </a:rPr>
                        <a:t>750.132.595</a:t>
                      </a:r>
                      <a:endParaRPr lang="es-CO" sz="1800">
                        <a:effectLst/>
                        <a:latin typeface="+mn-lt"/>
                        <a:ea typeface="Times New Roman" panose="02020603050405020304" pitchFamily="18" charset="0"/>
                      </a:endParaRPr>
                    </a:p>
                  </a:txBody>
                  <a:tcPr marL="44450" marR="44450" marT="0" marB="0" anchor="ctr"/>
                </a:tc>
                <a:tc>
                  <a:txBody>
                    <a:bodyPr/>
                    <a:lstStyle/>
                    <a:p>
                      <a:pPr algn="ctr">
                        <a:buNone/>
                      </a:pPr>
                      <a:r>
                        <a:rPr lang="es-ES" sz="1800" dirty="0">
                          <a:effectLst/>
                          <a:latin typeface="+mn-lt"/>
                          <a:ea typeface="Times New Roman" panose="02020603050405020304" pitchFamily="18" charset="0"/>
                          <a:cs typeface="Arial" panose="020B0604020202020204" pitchFamily="34" charset="0"/>
                        </a:rPr>
                        <a:t>17%</a:t>
                      </a:r>
                      <a:endParaRPr lang="es-CO" sz="1800" dirty="0">
                        <a:effectLst/>
                        <a:latin typeface="+mn-lt"/>
                        <a:ea typeface="Times New Roman" panose="02020603050405020304" pitchFamily="18" charset="0"/>
                      </a:endParaRPr>
                    </a:p>
                  </a:txBody>
                  <a:tcPr marL="44450" marR="44450" marT="0" marB="0" anchor="ctr"/>
                </a:tc>
                <a:tc vMerge="1">
                  <a:txBody>
                    <a:bodyPr/>
                    <a:lstStyle/>
                    <a:p>
                      <a:endParaRPr lang="es-CO"/>
                    </a:p>
                  </a:txBody>
                  <a:tcPr/>
                </a:tc>
                <a:extLst>
                  <a:ext uri="{0D108BD9-81ED-4DB2-BD59-A6C34878D82A}">
                    <a16:rowId xmlns:a16="http://schemas.microsoft.com/office/drawing/2014/main" val="1358047627"/>
                  </a:ext>
                </a:extLst>
              </a:tr>
              <a:tr h="649580">
                <a:tc>
                  <a:txBody>
                    <a:bodyPr/>
                    <a:lstStyle/>
                    <a:p>
                      <a:pPr>
                        <a:buNone/>
                      </a:pPr>
                      <a:r>
                        <a:rPr lang="es-ES" sz="1800">
                          <a:effectLst/>
                        </a:rPr>
                        <a:t>EAPB Liquidadas</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a:effectLst/>
                          <a:latin typeface="+mn-lt"/>
                          <a:ea typeface="Times New Roman" panose="02020603050405020304" pitchFamily="18" charset="0"/>
                          <a:cs typeface="Arial" panose="020B0604020202020204" pitchFamily="34" charset="0"/>
                        </a:rPr>
                        <a:t>417.354.579</a:t>
                      </a:r>
                      <a:endParaRPr lang="es-CO" sz="1800">
                        <a:effectLst/>
                        <a:latin typeface="+mn-lt"/>
                        <a:ea typeface="Times New Roman" panose="02020603050405020304" pitchFamily="18" charset="0"/>
                      </a:endParaRPr>
                    </a:p>
                  </a:txBody>
                  <a:tcPr marL="44450" marR="44450" marT="0" marB="0" anchor="ctr"/>
                </a:tc>
                <a:tc>
                  <a:txBody>
                    <a:bodyPr/>
                    <a:lstStyle/>
                    <a:p>
                      <a:pPr algn="ctr">
                        <a:buNone/>
                      </a:pPr>
                      <a:r>
                        <a:rPr lang="es-ES" sz="1800">
                          <a:effectLst/>
                          <a:latin typeface="+mn-lt"/>
                          <a:ea typeface="Times New Roman" panose="02020603050405020304" pitchFamily="18" charset="0"/>
                          <a:cs typeface="Arial" panose="020B0604020202020204" pitchFamily="34" charset="0"/>
                        </a:rPr>
                        <a:t>10%</a:t>
                      </a:r>
                      <a:endParaRPr lang="es-CO" sz="1800">
                        <a:effectLst/>
                        <a:latin typeface="+mn-lt"/>
                        <a:ea typeface="Times New Roman" panose="02020603050405020304" pitchFamily="18" charset="0"/>
                      </a:endParaRPr>
                    </a:p>
                  </a:txBody>
                  <a:tcPr marL="44450" marR="44450" marT="0" marB="0" anchor="ctr"/>
                </a:tc>
                <a:tc>
                  <a:txBody>
                    <a:bodyPr/>
                    <a:lstStyle/>
                    <a:p>
                      <a:pPr>
                        <a:buNone/>
                      </a:pPr>
                      <a:r>
                        <a:rPr lang="es-ES" sz="1800" dirty="0">
                          <a:effectLst/>
                          <a:latin typeface="+mn-lt"/>
                          <a:ea typeface="Times New Roman" panose="02020603050405020304" pitchFamily="18" charset="0"/>
                          <a:cs typeface="Arial" panose="020B0604020202020204" pitchFamily="34" charset="0"/>
                        </a:rPr>
                        <a:t>En proceso de saneamiento y pagos por parte de los Liquidadores.</a:t>
                      </a:r>
                      <a:endParaRPr lang="es-CO" sz="1800" dirty="0">
                        <a:effectLst/>
                        <a:latin typeface="+mn-lt"/>
                        <a:ea typeface="Times New Roman" panose="02020603050405020304" pitchFamily="18" charset="0"/>
                      </a:endParaRPr>
                    </a:p>
                  </a:txBody>
                  <a:tcPr marL="44450" marR="44450" marT="0" marB="0" anchor="ctr"/>
                </a:tc>
                <a:extLst>
                  <a:ext uri="{0D108BD9-81ED-4DB2-BD59-A6C34878D82A}">
                    <a16:rowId xmlns:a16="http://schemas.microsoft.com/office/drawing/2014/main" val="2531340654"/>
                  </a:ext>
                </a:extLst>
              </a:tr>
              <a:tr h="369081">
                <a:tc>
                  <a:txBody>
                    <a:bodyPr/>
                    <a:lstStyle/>
                    <a:p>
                      <a:pPr>
                        <a:buNone/>
                      </a:pPr>
                      <a:r>
                        <a:rPr lang="es-ES" sz="1800">
                          <a:effectLst/>
                        </a:rPr>
                        <a:t>Otros deudores ventas de SS</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a:effectLst/>
                          <a:latin typeface="+mn-lt"/>
                          <a:ea typeface="Times New Roman" panose="02020603050405020304" pitchFamily="18" charset="0"/>
                          <a:cs typeface="Arial" panose="020B0604020202020204" pitchFamily="34" charset="0"/>
                        </a:rPr>
                        <a:t>292.141.099</a:t>
                      </a:r>
                      <a:endParaRPr lang="es-CO" sz="1800">
                        <a:effectLst/>
                        <a:latin typeface="+mn-lt"/>
                        <a:ea typeface="Times New Roman" panose="02020603050405020304" pitchFamily="18" charset="0"/>
                      </a:endParaRPr>
                    </a:p>
                  </a:txBody>
                  <a:tcPr marL="44450" marR="44450" marT="0" marB="0" anchor="ctr"/>
                </a:tc>
                <a:tc>
                  <a:txBody>
                    <a:bodyPr/>
                    <a:lstStyle/>
                    <a:p>
                      <a:pPr algn="ctr">
                        <a:buNone/>
                      </a:pPr>
                      <a:r>
                        <a:rPr lang="es-ES" sz="1800">
                          <a:effectLst/>
                          <a:latin typeface="+mn-lt"/>
                          <a:ea typeface="Times New Roman" panose="02020603050405020304" pitchFamily="18" charset="0"/>
                          <a:cs typeface="Arial" panose="020B0604020202020204" pitchFamily="34" charset="0"/>
                        </a:rPr>
                        <a:t>7%</a:t>
                      </a:r>
                      <a:endParaRPr lang="es-CO" sz="1800">
                        <a:effectLst/>
                        <a:latin typeface="+mn-lt"/>
                        <a:ea typeface="Times New Roman" panose="02020603050405020304" pitchFamily="18" charset="0"/>
                      </a:endParaRPr>
                    </a:p>
                  </a:txBody>
                  <a:tcPr marL="44450" marR="44450" marT="0" marB="0" anchor="ctr"/>
                </a:tc>
                <a:tc>
                  <a:txBody>
                    <a:bodyPr/>
                    <a:lstStyle/>
                    <a:p>
                      <a:pPr>
                        <a:buNone/>
                      </a:pPr>
                      <a:r>
                        <a:rPr lang="es-ES" sz="1800" dirty="0">
                          <a:effectLst/>
                          <a:latin typeface="+mn-lt"/>
                          <a:ea typeface="Times New Roman" panose="02020603050405020304" pitchFamily="18" charset="0"/>
                          <a:cs typeface="Arial" panose="020B0604020202020204" pitchFamily="34" charset="0"/>
                        </a:rPr>
                        <a:t>En proceso de pago y depuración</a:t>
                      </a:r>
                      <a:endParaRPr lang="es-CO" sz="1800" dirty="0">
                        <a:effectLst/>
                        <a:latin typeface="+mn-lt"/>
                        <a:ea typeface="Times New Roman" panose="02020603050405020304" pitchFamily="18" charset="0"/>
                      </a:endParaRPr>
                    </a:p>
                  </a:txBody>
                  <a:tcPr marL="44450" marR="44450" marT="0" marB="0" anchor="ctr"/>
                </a:tc>
                <a:extLst>
                  <a:ext uri="{0D108BD9-81ED-4DB2-BD59-A6C34878D82A}">
                    <a16:rowId xmlns:a16="http://schemas.microsoft.com/office/drawing/2014/main" val="4199443059"/>
                  </a:ext>
                </a:extLst>
              </a:tr>
              <a:tr h="369081">
                <a:tc>
                  <a:txBody>
                    <a:bodyPr/>
                    <a:lstStyle/>
                    <a:p>
                      <a:pPr>
                        <a:buNone/>
                      </a:pPr>
                      <a:r>
                        <a:rPr lang="es-ES" sz="1800">
                          <a:effectLst/>
                        </a:rPr>
                        <a:t>Total</a:t>
                      </a:r>
                      <a:endParaRPr lang="es-MX"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b="1" dirty="0">
                          <a:solidFill>
                            <a:srgbClr val="000000"/>
                          </a:solidFill>
                          <a:effectLst/>
                          <a:latin typeface="+mn-lt"/>
                          <a:ea typeface="Times New Roman" panose="02020603050405020304" pitchFamily="18" charset="0"/>
                          <a:cs typeface="Arial" panose="020B0604020202020204" pitchFamily="34" charset="0"/>
                        </a:rPr>
                        <a:t>4.288.121.723</a:t>
                      </a:r>
                      <a:endParaRPr lang="es-CO" sz="1800" dirty="0">
                        <a:effectLst/>
                        <a:latin typeface="+mn-lt"/>
                        <a:ea typeface="Times New Roman" panose="02020603050405020304" pitchFamily="18" charset="0"/>
                      </a:endParaRPr>
                    </a:p>
                  </a:txBody>
                  <a:tcPr marL="44450" marR="44450" marT="0" marB="0" anchor="ctr"/>
                </a:tc>
                <a:tc>
                  <a:txBody>
                    <a:bodyPr/>
                    <a:lstStyle/>
                    <a:p>
                      <a:pPr algn="ctr">
                        <a:buNone/>
                      </a:pPr>
                      <a:r>
                        <a:rPr lang="es-ES" sz="1800" b="1">
                          <a:solidFill>
                            <a:srgbClr val="000000"/>
                          </a:solidFill>
                          <a:effectLst/>
                          <a:latin typeface="+mn-lt"/>
                          <a:ea typeface="Times New Roman" panose="02020603050405020304" pitchFamily="18" charset="0"/>
                          <a:cs typeface="Arial" panose="020B0604020202020204" pitchFamily="34" charset="0"/>
                        </a:rPr>
                        <a:t>100%</a:t>
                      </a:r>
                      <a:endParaRPr lang="es-CO" sz="1800">
                        <a:effectLst/>
                        <a:latin typeface="+mn-lt"/>
                        <a:ea typeface="Times New Roman" panose="02020603050405020304" pitchFamily="18" charset="0"/>
                      </a:endParaRPr>
                    </a:p>
                  </a:txBody>
                  <a:tcPr marL="44450" marR="44450" marT="0" marB="0" anchor="ctr"/>
                </a:tc>
                <a:tc>
                  <a:txBody>
                    <a:bodyPr/>
                    <a:lstStyle/>
                    <a:p>
                      <a:pPr algn="ctr">
                        <a:buNone/>
                      </a:pPr>
                      <a:r>
                        <a:rPr lang="es-ES" sz="1800" b="1" dirty="0">
                          <a:solidFill>
                            <a:srgbClr val="000000"/>
                          </a:solidFill>
                          <a:effectLst/>
                          <a:latin typeface="+mn-lt"/>
                          <a:ea typeface="Times New Roman" panose="02020603050405020304" pitchFamily="18" charset="0"/>
                          <a:cs typeface="Arial" panose="020B0604020202020204" pitchFamily="34" charset="0"/>
                        </a:rPr>
                        <a:t> </a:t>
                      </a:r>
                      <a:endParaRPr lang="es-CO" sz="1800" dirty="0">
                        <a:effectLst/>
                        <a:latin typeface="+mn-lt"/>
                        <a:ea typeface="Times New Roman" panose="02020603050405020304" pitchFamily="18" charset="0"/>
                      </a:endParaRPr>
                    </a:p>
                  </a:txBody>
                  <a:tcPr marL="44450" marR="44450" marT="0" marB="0" anchor="ctr"/>
                </a:tc>
                <a:extLst>
                  <a:ext uri="{0D108BD9-81ED-4DB2-BD59-A6C34878D82A}">
                    <a16:rowId xmlns:a16="http://schemas.microsoft.com/office/drawing/2014/main" val="2592491140"/>
                  </a:ext>
                </a:extLst>
              </a:tr>
            </a:tbl>
          </a:graphicData>
        </a:graphic>
      </p:graphicFrame>
      <p:sp>
        <p:nvSpPr>
          <p:cNvPr id="2" name="CuadroTexto 19">
            <a:extLst>
              <a:ext uri="{FF2B5EF4-FFF2-40B4-BE49-F238E27FC236}">
                <a16:creationId xmlns:a16="http://schemas.microsoft.com/office/drawing/2014/main" id="{5EF00467-A5D8-771F-8CFE-A921928BC905}"/>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4040306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C07B-1547-0214-BE26-AC58CE35900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14662490-72DB-90BA-7519-95EE068BB14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EEA0E8A-34B4-305C-FCE8-FC3FC3690DC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5BC77600-CC13-06DD-D5A4-A5D2415F0ED9}"/>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8E0E4DF7-B1B6-54C8-80A6-D94054C2A6C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D0805212-BD55-E1DD-A075-E1E2103610D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A423612-24BB-67FB-BD26-A4FE4CE37CB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pic>
        <p:nvPicPr>
          <p:cNvPr id="3" name="Imagen 2" descr="Logotipo&#10;&#10;El contenido generado por IA puede ser incorrecto.">
            <a:extLst>
              <a:ext uri="{FF2B5EF4-FFF2-40B4-BE49-F238E27FC236}">
                <a16:creationId xmlns:a16="http://schemas.microsoft.com/office/drawing/2014/main" id="{1DD16D74-E40A-6AD4-8189-45B792147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2" name="Tabla 1">
            <a:extLst>
              <a:ext uri="{FF2B5EF4-FFF2-40B4-BE49-F238E27FC236}">
                <a16:creationId xmlns:a16="http://schemas.microsoft.com/office/drawing/2014/main" id="{FDD19186-ECB7-23CF-188A-F06B14215479}"/>
              </a:ext>
            </a:extLst>
          </p:cNvPr>
          <p:cNvGraphicFramePr>
            <a:graphicFrameLocks noGrp="1"/>
          </p:cNvGraphicFramePr>
          <p:nvPr/>
        </p:nvGraphicFramePr>
        <p:xfrm>
          <a:off x="1961884" y="2078812"/>
          <a:ext cx="8504019" cy="2222183"/>
        </p:xfrm>
        <a:graphic>
          <a:graphicData uri="http://schemas.openxmlformats.org/drawingml/2006/table">
            <a:tbl>
              <a:tblPr firstRow="1" firstCol="1" bandRow="1">
                <a:tableStyleId>{5C22544A-7EE6-4342-B048-85BDC9FD1C3A}</a:tableStyleId>
              </a:tblPr>
              <a:tblGrid>
                <a:gridCol w="2447201">
                  <a:extLst>
                    <a:ext uri="{9D8B030D-6E8A-4147-A177-3AD203B41FA5}">
                      <a16:colId xmlns:a16="http://schemas.microsoft.com/office/drawing/2014/main" val="3769230318"/>
                    </a:ext>
                  </a:extLst>
                </a:gridCol>
                <a:gridCol w="1937366">
                  <a:extLst>
                    <a:ext uri="{9D8B030D-6E8A-4147-A177-3AD203B41FA5}">
                      <a16:colId xmlns:a16="http://schemas.microsoft.com/office/drawing/2014/main" val="602449531"/>
                    </a:ext>
                  </a:extLst>
                </a:gridCol>
                <a:gridCol w="1937366">
                  <a:extLst>
                    <a:ext uri="{9D8B030D-6E8A-4147-A177-3AD203B41FA5}">
                      <a16:colId xmlns:a16="http://schemas.microsoft.com/office/drawing/2014/main" val="2511371987"/>
                    </a:ext>
                  </a:extLst>
                </a:gridCol>
                <a:gridCol w="2182086">
                  <a:extLst>
                    <a:ext uri="{9D8B030D-6E8A-4147-A177-3AD203B41FA5}">
                      <a16:colId xmlns:a16="http://schemas.microsoft.com/office/drawing/2014/main" val="564345790"/>
                    </a:ext>
                  </a:extLst>
                </a:gridCol>
              </a:tblGrid>
              <a:tr h="312543">
                <a:tc gridSpan="4">
                  <a:txBody>
                    <a:bodyPr/>
                    <a:lstStyle/>
                    <a:p>
                      <a:pPr algn="ctr">
                        <a:buNone/>
                      </a:pPr>
                      <a:r>
                        <a:rPr lang="es-ES" sz="1800" dirty="0">
                          <a:effectLst/>
                        </a:rPr>
                        <a:t>PRINCIPALES DEUDORES</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522825817"/>
                  </a:ext>
                </a:extLst>
              </a:tr>
              <a:tr h="625087">
                <a:tc>
                  <a:txBody>
                    <a:bodyPr/>
                    <a:lstStyle/>
                    <a:p>
                      <a:pPr algn="ctr">
                        <a:buNone/>
                      </a:pPr>
                      <a:r>
                        <a:rPr lang="es-ES" sz="1800" dirty="0">
                          <a:effectLst/>
                        </a:rPr>
                        <a:t>ENTIDAD</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b="1" dirty="0">
                          <a:effectLst/>
                        </a:rPr>
                        <a:t>ANTES DE INTERVENCION</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b="1" dirty="0">
                          <a:effectLst/>
                        </a:rPr>
                        <a:t>POSTERIOR A INTERVENCION</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b="1" dirty="0">
                          <a:effectLst/>
                        </a:rPr>
                        <a:t>TOTAL CARTERA</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504248971"/>
                  </a:ext>
                </a:extLst>
              </a:tr>
              <a:tr h="355163">
                <a:tc>
                  <a:txBody>
                    <a:bodyPr/>
                    <a:lstStyle/>
                    <a:p>
                      <a:pPr>
                        <a:buNone/>
                      </a:pPr>
                      <a:r>
                        <a:rPr lang="es-ES" sz="1800">
                          <a:effectLst/>
                        </a:rPr>
                        <a:t>COOSALUD EPS</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1.483.881.386</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581.402.834</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2.065.284.220</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3563090436"/>
                  </a:ext>
                </a:extLst>
              </a:tr>
              <a:tr h="355163">
                <a:tc>
                  <a:txBody>
                    <a:bodyPr/>
                    <a:lstStyle/>
                    <a:p>
                      <a:pPr>
                        <a:buNone/>
                      </a:pPr>
                      <a:r>
                        <a:rPr lang="es-ES" sz="1800">
                          <a:effectLst/>
                        </a:rPr>
                        <a:t>NUEVA EPS</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416.170.230</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113.053.714</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529.223.944</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552422079"/>
                  </a:ext>
                </a:extLst>
              </a:tr>
              <a:tr h="574227">
                <a:tc>
                  <a:txBody>
                    <a:bodyPr/>
                    <a:lstStyle/>
                    <a:p>
                      <a:pPr>
                        <a:buNone/>
                      </a:pPr>
                      <a:r>
                        <a:rPr lang="es-ES" sz="1800" dirty="0">
                          <a:effectLst/>
                        </a:rPr>
                        <a:t>TOTAL CARTERA</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b="1">
                          <a:effectLst/>
                        </a:rPr>
                        <a:t>      1.900.051.616 </a:t>
                      </a:r>
                      <a:endParaRPr lang="es-CO" sz="1800" b="1">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b="1" dirty="0">
                          <a:effectLst/>
                        </a:rPr>
                        <a:t>          694.456.548 </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b="1" dirty="0">
                          <a:effectLst/>
                        </a:rPr>
                        <a:t>           2.594.508.164 </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222245556"/>
                  </a:ext>
                </a:extLst>
              </a:tr>
            </a:tbl>
          </a:graphicData>
        </a:graphic>
      </p:graphicFrame>
      <p:sp>
        <p:nvSpPr>
          <p:cNvPr id="4" name="CuadroTexto 19">
            <a:extLst>
              <a:ext uri="{FF2B5EF4-FFF2-40B4-BE49-F238E27FC236}">
                <a16:creationId xmlns:a16="http://schemas.microsoft.com/office/drawing/2014/main" id="{F4D14A73-6BA0-EEC1-5062-5E8B4181BB21}"/>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3414309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4" name="Tabla 3">
            <a:extLst>
              <a:ext uri="{FF2B5EF4-FFF2-40B4-BE49-F238E27FC236}">
                <a16:creationId xmlns:a16="http://schemas.microsoft.com/office/drawing/2014/main" id="{A12A1435-233C-5228-EA23-810B4D447D81}"/>
              </a:ext>
            </a:extLst>
          </p:cNvPr>
          <p:cNvGraphicFramePr>
            <a:graphicFrameLocks noGrp="1"/>
          </p:cNvGraphicFramePr>
          <p:nvPr/>
        </p:nvGraphicFramePr>
        <p:xfrm>
          <a:off x="1146812" y="1633442"/>
          <a:ext cx="9981206" cy="4009745"/>
        </p:xfrm>
        <a:graphic>
          <a:graphicData uri="http://schemas.openxmlformats.org/drawingml/2006/table">
            <a:tbl>
              <a:tblPr firstRow="1" firstCol="1" bandRow="1">
                <a:tableStyleId>{5C22544A-7EE6-4342-B048-85BDC9FD1C3A}</a:tableStyleId>
              </a:tblPr>
              <a:tblGrid>
                <a:gridCol w="3719555">
                  <a:extLst>
                    <a:ext uri="{9D8B030D-6E8A-4147-A177-3AD203B41FA5}">
                      <a16:colId xmlns:a16="http://schemas.microsoft.com/office/drawing/2014/main" val="594806216"/>
                    </a:ext>
                  </a:extLst>
                </a:gridCol>
                <a:gridCol w="1500809">
                  <a:extLst>
                    <a:ext uri="{9D8B030D-6E8A-4147-A177-3AD203B41FA5}">
                      <a16:colId xmlns:a16="http://schemas.microsoft.com/office/drawing/2014/main" val="3427871045"/>
                    </a:ext>
                  </a:extLst>
                </a:gridCol>
                <a:gridCol w="1560444">
                  <a:extLst>
                    <a:ext uri="{9D8B030D-6E8A-4147-A177-3AD203B41FA5}">
                      <a16:colId xmlns:a16="http://schemas.microsoft.com/office/drawing/2014/main" val="1084395230"/>
                    </a:ext>
                  </a:extLst>
                </a:gridCol>
                <a:gridCol w="2007704">
                  <a:extLst>
                    <a:ext uri="{9D8B030D-6E8A-4147-A177-3AD203B41FA5}">
                      <a16:colId xmlns:a16="http://schemas.microsoft.com/office/drawing/2014/main" val="2808841445"/>
                    </a:ext>
                  </a:extLst>
                </a:gridCol>
                <a:gridCol w="1192694">
                  <a:extLst>
                    <a:ext uri="{9D8B030D-6E8A-4147-A177-3AD203B41FA5}">
                      <a16:colId xmlns:a16="http://schemas.microsoft.com/office/drawing/2014/main" val="2463568558"/>
                    </a:ext>
                  </a:extLst>
                </a:gridCol>
              </a:tblGrid>
              <a:tr h="353991">
                <a:tc gridSpan="5">
                  <a:txBody>
                    <a:bodyPr/>
                    <a:lstStyle/>
                    <a:p>
                      <a:pPr algn="ctr">
                        <a:buNone/>
                      </a:pPr>
                      <a:r>
                        <a:rPr lang="es-ES" sz="1800" dirty="0">
                          <a:effectLst/>
                        </a:rPr>
                        <a:t>COMPARATIVO RECAUDO 2025 VS 2024</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144327410"/>
                  </a:ext>
                </a:extLst>
              </a:tr>
              <a:tr h="478809">
                <a:tc>
                  <a:txBody>
                    <a:bodyPr/>
                    <a:lstStyle/>
                    <a:p>
                      <a:pPr>
                        <a:buNone/>
                      </a:pPr>
                      <a:r>
                        <a:rPr lang="es-ES" sz="1800" dirty="0">
                          <a:effectLst/>
                        </a:rPr>
                        <a:t>...Venta de Servicios de Salud</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2400" b="1" dirty="0">
                          <a:effectLst/>
                        </a:rPr>
                        <a:t>2025</a:t>
                      </a:r>
                      <a:endParaRPr lang="es-CO" sz="24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b="1" dirty="0">
                          <a:effectLst/>
                        </a:rPr>
                        <a:t>2024</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b="1" dirty="0">
                          <a:effectLst/>
                        </a:rPr>
                        <a:t>AUMENTO</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buNone/>
                      </a:pPr>
                      <a:r>
                        <a:rPr lang="es-ES" sz="1800" b="1" dirty="0">
                          <a:effectLst/>
                        </a:rPr>
                        <a:t>   % Var.</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441121174"/>
                  </a:ext>
                </a:extLst>
              </a:tr>
              <a:tr h="540955">
                <a:tc>
                  <a:txBody>
                    <a:bodyPr/>
                    <a:lstStyle/>
                    <a:p>
                      <a:pPr>
                        <a:buNone/>
                      </a:pPr>
                      <a:r>
                        <a:rPr lang="es-ES" sz="1800" dirty="0">
                          <a:effectLst/>
                        </a:rPr>
                        <a:t>......Régimen Subsidiado</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 5.755.080.831 </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5.064.670.235</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690.410.596</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dirty="0">
                          <a:effectLst/>
                        </a:rPr>
                        <a:t>14%</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4105315609"/>
                  </a:ext>
                </a:extLst>
              </a:tr>
              <a:tr h="273910">
                <a:tc>
                  <a:txBody>
                    <a:bodyPr/>
                    <a:lstStyle/>
                    <a:p>
                      <a:pPr>
                        <a:buNone/>
                      </a:pPr>
                      <a:r>
                        <a:rPr lang="es-ES" sz="1800" dirty="0">
                          <a:effectLst/>
                        </a:rPr>
                        <a:t>......Régimen Contributivo</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 482.290.004 </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436.982.692</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45.307.312</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a:effectLst/>
                        </a:rPr>
                        <a:t>10%</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3707405777"/>
                  </a:ext>
                </a:extLst>
              </a:tr>
              <a:tr h="547819">
                <a:tc>
                  <a:txBody>
                    <a:bodyPr/>
                    <a:lstStyle/>
                    <a:p>
                      <a:pPr>
                        <a:buNone/>
                      </a:pPr>
                      <a:r>
                        <a:rPr lang="es-ES" sz="1800" dirty="0">
                          <a:effectLst/>
                        </a:rPr>
                        <a:t>......Plan de intervenciones colectivas</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 595.925.068 </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399.248.333</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196.676.735</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dirty="0">
                          <a:effectLst/>
                        </a:rPr>
                        <a:t>49%</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485648347"/>
                  </a:ext>
                </a:extLst>
              </a:tr>
              <a:tr h="547819">
                <a:tc>
                  <a:txBody>
                    <a:bodyPr/>
                    <a:lstStyle/>
                    <a:p>
                      <a:pPr>
                        <a:buNone/>
                      </a:pPr>
                      <a:r>
                        <a:rPr lang="es-ES" sz="1800" dirty="0">
                          <a:effectLst/>
                        </a:rPr>
                        <a:t>……Cuentas por cobrar Otras vigencias</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1.015.386.884</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649.651.038</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365.735.846</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dirty="0">
                          <a:effectLst/>
                        </a:rPr>
                        <a:t>56%</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3103528243"/>
                  </a:ext>
                </a:extLst>
              </a:tr>
              <a:tr h="547819">
                <a:tc>
                  <a:txBody>
                    <a:bodyPr/>
                    <a:lstStyle/>
                    <a:p>
                      <a:pPr>
                        <a:buNone/>
                      </a:pPr>
                      <a:r>
                        <a:rPr lang="es-ES" sz="1800" dirty="0">
                          <a:effectLst/>
                        </a:rPr>
                        <a:t>......Otras ventas de servicios de salud</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 125.750.220 </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a:effectLst/>
                        </a:rPr>
                        <a:t>317.640.036</a:t>
                      </a:r>
                      <a:endParaRPr lang="es-CO" sz="18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dirty="0">
                          <a:effectLst/>
                        </a:rPr>
                        <a:t>-191.889.816</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1800" dirty="0">
                          <a:effectLst/>
                        </a:rPr>
                        <a:t>-60%</a:t>
                      </a:r>
                      <a:endParaRPr lang="es-CO" sz="18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948973046"/>
                  </a:ext>
                </a:extLst>
              </a:tr>
              <a:tr h="718213">
                <a:tc>
                  <a:txBody>
                    <a:bodyPr/>
                    <a:lstStyle/>
                    <a:p>
                      <a:pPr>
                        <a:buNone/>
                      </a:pPr>
                      <a:r>
                        <a:rPr lang="es-ES" sz="1800" b="1" dirty="0">
                          <a:effectLst/>
                        </a:rPr>
                        <a:t>TOTAL RECAUDO POR VENTA DE SERVICIOS DE SALUD</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b="1" dirty="0">
                          <a:effectLst/>
                        </a:rPr>
                        <a:t>7.974.433.007</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1800" b="1" dirty="0">
                          <a:effectLst/>
                        </a:rPr>
                        <a:t>6.868.192.334</a:t>
                      </a:r>
                      <a:endParaRPr lang="es-CO" sz="1800" b="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r">
                        <a:buNone/>
                      </a:pPr>
                      <a:r>
                        <a:rPr lang="es-ES" sz="2400" b="1" u="sng" dirty="0">
                          <a:solidFill>
                            <a:schemeClr val="accent6">
                              <a:lumMod val="75000"/>
                            </a:schemeClr>
                          </a:solidFill>
                          <a:effectLst/>
                        </a:rPr>
                        <a:t>1.106.240.673</a:t>
                      </a:r>
                      <a:endParaRPr lang="es-CO" sz="2400" b="1" u="sng" dirty="0">
                        <a:solidFill>
                          <a:schemeClr val="accent6">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buNone/>
                      </a:pPr>
                      <a:r>
                        <a:rPr lang="es-ES" sz="2000" b="1" dirty="0">
                          <a:solidFill>
                            <a:schemeClr val="accent6">
                              <a:lumMod val="75000"/>
                            </a:schemeClr>
                          </a:solidFill>
                          <a:effectLst/>
                        </a:rPr>
                        <a:t>16%</a:t>
                      </a:r>
                      <a:endParaRPr lang="es-CO" sz="2000" b="1" dirty="0">
                        <a:solidFill>
                          <a:schemeClr val="accent6">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3444149486"/>
                  </a:ext>
                </a:extLst>
              </a:tr>
            </a:tbl>
          </a:graphicData>
        </a:graphic>
      </p:graphicFrame>
      <p:sp>
        <p:nvSpPr>
          <p:cNvPr id="5" name="Triángulo isósceles 4">
            <a:extLst>
              <a:ext uri="{FF2B5EF4-FFF2-40B4-BE49-F238E27FC236}">
                <a16:creationId xmlns:a16="http://schemas.microsoft.com/office/drawing/2014/main" id="{19443CB3-06C4-5478-02E8-87CF8CD7FD33}"/>
              </a:ext>
            </a:extLst>
          </p:cNvPr>
          <p:cNvSpPr/>
          <p:nvPr/>
        </p:nvSpPr>
        <p:spPr>
          <a:xfrm>
            <a:off x="10754872" y="2091605"/>
            <a:ext cx="193544" cy="171389"/>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a:p>
        </p:txBody>
      </p:sp>
      <p:sp>
        <p:nvSpPr>
          <p:cNvPr id="2" name="CuadroTexto 19">
            <a:extLst>
              <a:ext uri="{FF2B5EF4-FFF2-40B4-BE49-F238E27FC236}">
                <a16:creationId xmlns:a16="http://schemas.microsoft.com/office/drawing/2014/main" id="{4B671A41-14F8-EC43-EF1A-DB26341CE4DF}"/>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38021562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147E6-20CE-65F9-B3E3-DF492576ACB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A1D3226-8D42-336F-4BA3-B197EB219418}"/>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FD7A2EE-9B1C-76DD-F718-EA4C4A51463A}"/>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E8C61E3F-17E6-810D-F1E2-7C2BEACE196F}"/>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948E2CB4-1919-D8AF-AEB9-23217918771A}"/>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E9BAD547-F5BF-49D1-332A-E2065BC0E14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896D7DDB-128F-4FA4-1B1A-81842778369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pic>
        <p:nvPicPr>
          <p:cNvPr id="3" name="Imagen 2" descr="Logotipo&#10;&#10;El contenido generado por IA puede ser incorrecto.">
            <a:extLst>
              <a:ext uri="{FF2B5EF4-FFF2-40B4-BE49-F238E27FC236}">
                <a16:creationId xmlns:a16="http://schemas.microsoft.com/office/drawing/2014/main" id="{115EDAB8-4D8B-C25C-C219-D5DE170E2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18" name="Gráfico 17">
            <a:extLst>
              <a:ext uri="{FF2B5EF4-FFF2-40B4-BE49-F238E27FC236}">
                <a16:creationId xmlns:a16="http://schemas.microsoft.com/office/drawing/2014/main" id="{5544A2EA-BC70-BE69-B368-1F0111535627}"/>
              </a:ext>
            </a:extLst>
          </p:cNvPr>
          <p:cNvGraphicFramePr/>
          <p:nvPr/>
        </p:nvGraphicFramePr>
        <p:xfrm>
          <a:off x="-80093" y="2001981"/>
          <a:ext cx="8016683" cy="3744080"/>
        </p:xfrm>
        <a:graphic>
          <a:graphicData uri="http://schemas.openxmlformats.org/drawingml/2006/chart">
            <c:chart xmlns:c="http://schemas.openxmlformats.org/drawingml/2006/chart" xmlns:r="http://schemas.openxmlformats.org/officeDocument/2006/relationships" r:id="rId4"/>
          </a:graphicData>
        </a:graphic>
      </p:graphicFrame>
      <p:sp>
        <p:nvSpPr>
          <p:cNvPr id="19" name="CuadroTexto 18">
            <a:extLst>
              <a:ext uri="{FF2B5EF4-FFF2-40B4-BE49-F238E27FC236}">
                <a16:creationId xmlns:a16="http://schemas.microsoft.com/office/drawing/2014/main" id="{2BDE4A63-98BC-424F-238C-E5ADC3418D8B}"/>
              </a:ext>
            </a:extLst>
          </p:cNvPr>
          <p:cNvSpPr txBox="1"/>
          <p:nvPr/>
        </p:nvSpPr>
        <p:spPr>
          <a:xfrm>
            <a:off x="4941719" y="1858195"/>
            <a:ext cx="1937657" cy="369332"/>
          </a:xfrm>
          <a:prstGeom prst="rect">
            <a:avLst/>
          </a:prstGeom>
          <a:noFill/>
        </p:spPr>
        <p:txBody>
          <a:bodyPr wrap="square" rtlCol="0">
            <a:spAutoFit/>
          </a:bodyPr>
          <a:lstStyle/>
          <a:p>
            <a:r>
              <a:rPr lang="es-MX" b="1" dirty="0">
                <a:solidFill>
                  <a:srgbClr val="53B578"/>
                </a:solidFill>
              </a:rPr>
              <a:t>$9.974.433.007</a:t>
            </a:r>
            <a:endParaRPr lang="es-CO" b="1" dirty="0">
              <a:solidFill>
                <a:srgbClr val="53B578"/>
              </a:solidFill>
            </a:endParaRPr>
          </a:p>
        </p:txBody>
      </p:sp>
      <p:pic>
        <p:nvPicPr>
          <p:cNvPr id="23" name="Imagen 22">
            <a:extLst>
              <a:ext uri="{FF2B5EF4-FFF2-40B4-BE49-F238E27FC236}">
                <a16:creationId xmlns:a16="http://schemas.microsoft.com/office/drawing/2014/main" id="{A31D47CC-37F5-74B2-238F-9C7A8233F20D}"/>
              </a:ext>
            </a:extLst>
          </p:cNvPr>
          <p:cNvPicPr>
            <a:picLocks noChangeAspect="1"/>
          </p:cNvPicPr>
          <p:nvPr/>
        </p:nvPicPr>
        <p:blipFill>
          <a:blip r:embed="rId5"/>
          <a:stretch>
            <a:fillRect/>
          </a:stretch>
        </p:blipFill>
        <p:spPr>
          <a:xfrm>
            <a:off x="2923713" y="2284314"/>
            <a:ext cx="1808140" cy="1154703"/>
          </a:xfrm>
          <a:prstGeom prst="rect">
            <a:avLst/>
          </a:prstGeom>
        </p:spPr>
      </p:pic>
      <p:sp>
        <p:nvSpPr>
          <p:cNvPr id="35" name="Rectángulo: esquinas redondeadas 34">
            <a:extLst>
              <a:ext uri="{FF2B5EF4-FFF2-40B4-BE49-F238E27FC236}">
                <a16:creationId xmlns:a16="http://schemas.microsoft.com/office/drawing/2014/main" id="{9F8499C0-1EB3-4607-526B-C8E429D73FD9}"/>
              </a:ext>
            </a:extLst>
          </p:cNvPr>
          <p:cNvSpPr/>
          <p:nvPr/>
        </p:nvSpPr>
        <p:spPr>
          <a:xfrm>
            <a:off x="7521547" y="2464338"/>
            <a:ext cx="950055" cy="794657"/>
          </a:xfrm>
          <a:prstGeom prst="roundRect">
            <a:avLst/>
          </a:prstGeom>
          <a:solidFill>
            <a:srgbClr val="53B5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6" name="Diagrama de flujo: proceso alternativo 35">
            <a:extLst>
              <a:ext uri="{FF2B5EF4-FFF2-40B4-BE49-F238E27FC236}">
                <a16:creationId xmlns:a16="http://schemas.microsoft.com/office/drawing/2014/main" id="{D63DF868-A36A-A2CB-F249-F5AB88B1D0A4}"/>
              </a:ext>
            </a:extLst>
          </p:cNvPr>
          <p:cNvSpPr/>
          <p:nvPr/>
        </p:nvSpPr>
        <p:spPr>
          <a:xfrm>
            <a:off x="8560711" y="2418012"/>
            <a:ext cx="2816401" cy="794657"/>
          </a:xfrm>
          <a:prstGeom prst="flowChartAlternate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dirty="0">
                <a:solidFill>
                  <a:schemeClr val="tx1"/>
                </a:solidFill>
              </a:rPr>
              <a:t>Régimen Subsidiado: </a:t>
            </a:r>
            <a:r>
              <a:rPr lang="es-MX" b="1" dirty="0">
                <a:solidFill>
                  <a:schemeClr val="tx1"/>
                </a:solidFill>
              </a:rPr>
              <a:t>+14% </a:t>
            </a:r>
            <a:r>
              <a:rPr lang="es-MX" dirty="0">
                <a:solidFill>
                  <a:schemeClr val="tx1"/>
                </a:solidFill>
              </a:rPr>
              <a:t>de crecimiento interanual </a:t>
            </a:r>
            <a:r>
              <a:rPr lang="es-MX" b="1" dirty="0">
                <a:solidFill>
                  <a:schemeClr val="tx1"/>
                </a:solidFill>
              </a:rPr>
              <a:t>(+$690M).</a:t>
            </a:r>
            <a:endParaRPr lang="es-CO" b="1" dirty="0">
              <a:solidFill>
                <a:schemeClr val="tx1"/>
              </a:solidFill>
            </a:endParaRPr>
          </a:p>
        </p:txBody>
      </p:sp>
      <p:cxnSp>
        <p:nvCxnSpPr>
          <p:cNvPr id="38" name="Conector recto de flecha 37">
            <a:extLst>
              <a:ext uri="{FF2B5EF4-FFF2-40B4-BE49-F238E27FC236}">
                <a16:creationId xmlns:a16="http://schemas.microsoft.com/office/drawing/2014/main" id="{EECC2545-005A-D39C-6559-22C367A8AA6A}"/>
              </a:ext>
            </a:extLst>
          </p:cNvPr>
          <p:cNvCxnSpPr>
            <a:cxnSpLocks/>
          </p:cNvCxnSpPr>
          <p:nvPr/>
        </p:nvCxnSpPr>
        <p:spPr>
          <a:xfrm flipV="1">
            <a:off x="7844173" y="2689206"/>
            <a:ext cx="304801" cy="344918"/>
          </a:xfrm>
          <a:prstGeom prst="straightConnector1">
            <a:avLst/>
          </a:prstGeom>
          <a:ln w="41275"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9" name="Rectángulo: esquinas redondeadas 38">
            <a:extLst>
              <a:ext uri="{FF2B5EF4-FFF2-40B4-BE49-F238E27FC236}">
                <a16:creationId xmlns:a16="http://schemas.microsoft.com/office/drawing/2014/main" id="{180EE019-B7BB-3DC1-9383-39882402160D}"/>
              </a:ext>
            </a:extLst>
          </p:cNvPr>
          <p:cNvSpPr/>
          <p:nvPr/>
        </p:nvSpPr>
        <p:spPr>
          <a:xfrm>
            <a:off x="7549940" y="3693454"/>
            <a:ext cx="950055" cy="1105914"/>
          </a:xfrm>
          <a:prstGeom prst="roundRect">
            <a:avLst/>
          </a:prstGeom>
          <a:solidFill>
            <a:srgbClr val="53B5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40" name="Conector recto de flecha 39">
            <a:extLst>
              <a:ext uri="{FF2B5EF4-FFF2-40B4-BE49-F238E27FC236}">
                <a16:creationId xmlns:a16="http://schemas.microsoft.com/office/drawing/2014/main" id="{3D2EF5AB-410F-FBEC-508F-25237628DB91}"/>
              </a:ext>
            </a:extLst>
          </p:cNvPr>
          <p:cNvCxnSpPr>
            <a:cxnSpLocks/>
          </p:cNvCxnSpPr>
          <p:nvPr/>
        </p:nvCxnSpPr>
        <p:spPr>
          <a:xfrm flipV="1">
            <a:off x="7844173" y="4097558"/>
            <a:ext cx="335264" cy="269980"/>
          </a:xfrm>
          <a:prstGeom prst="straightConnector1">
            <a:avLst/>
          </a:prstGeom>
          <a:ln w="41275"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5" name="Rectángulo: esquinas redondeadas 44">
            <a:extLst>
              <a:ext uri="{FF2B5EF4-FFF2-40B4-BE49-F238E27FC236}">
                <a16:creationId xmlns:a16="http://schemas.microsoft.com/office/drawing/2014/main" id="{8BDEC093-1EC0-9B92-495C-BD486937FCC2}"/>
              </a:ext>
            </a:extLst>
          </p:cNvPr>
          <p:cNvSpPr/>
          <p:nvPr/>
        </p:nvSpPr>
        <p:spPr>
          <a:xfrm>
            <a:off x="8499995" y="3706376"/>
            <a:ext cx="2946831" cy="110591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dirty="0">
                <a:solidFill>
                  <a:schemeClr val="tx1"/>
                </a:solidFill>
              </a:rPr>
              <a:t>Recuperación Otras Vigencias: </a:t>
            </a:r>
            <a:r>
              <a:rPr lang="es-MX" b="1" dirty="0">
                <a:solidFill>
                  <a:schemeClr val="tx1"/>
                </a:solidFill>
              </a:rPr>
              <a:t>+56% </a:t>
            </a:r>
            <a:r>
              <a:rPr lang="es-MX" dirty="0">
                <a:solidFill>
                  <a:schemeClr val="tx1"/>
                </a:solidFill>
              </a:rPr>
              <a:t>de incremento en el cobro de deudas pasadas </a:t>
            </a:r>
            <a:r>
              <a:rPr lang="es-MX" b="1" dirty="0">
                <a:solidFill>
                  <a:schemeClr val="tx1"/>
                </a:solidFill>
              </a:rPr>
              <a:t>(+365M).</a:t>
            </a:r>
            <a:endParaRPr lang="es-CO" b="1" dirty="0">
              <a:solidFill>
                <a:schemeClr val="tx1"/>
              </a:solidFill>
            </a:endParaRPr>
          </a:p>
        </p:txBody>
      </p:sp>
      <p:sp>
        <p:nvSpPr>
          <p:cNvPr id="2" name="CuadroTexto 19">
            <a:extLst>
              <a:ext uri="{FF2B5EF4-FFF2-40B4-BE49-F238E27FC236}">
                <a16:creationId xmlns:a16="http://schemas.microsoft.com/office/drawing/2014/main" id="{EA4A6858-4ACD-18A7-4A3F-DE6E03685DBD}"/>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1140027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47203-E559-4B00-63D5-031120B9C704}"/>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BB56B4D2-88C0-33C5-B419-CD0810CFB0C0}"/>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D627388F-9DEA-73AD-CF5E-CD052DF36AB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D817A24C-CA52-66E5-7BBE-0073A21AA371}"/>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9F31A41E-9811-0605-E885-958462F852AE}"/>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0B8FEE6-F006-953F-558A-2073D822C16E}"/>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C25E05BC-998D-1749-5B0B-2EB5B309ACEC}"/>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C6EB7520-38CD-DAF0-EFC6-C62738DC2E37}"/>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D7FC58F2-A37E-BE56-3292-747CDF912B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5" name="Gráfico 4">
            <a:extLst>
              <a:ext uri="{FF2B5EF4-FFF2-40B4-BE49-F238E27FC236}">
                <a16:creationId xmlns:a16="http://schemas.microsoft.com/office/drawing/2014/main" id="{DD41B47F-A188-F706-6BC7-E85D80C93D75}"/>
              </a:ext>
            </a:extLst>
          </p:cNvPr>
          <p:cNvGraphicFramePr>
            <a:graphicFrameLocks/>
          </p:cNvGraphicFramePr>
          <p:nvPr>
            <p:extLst>
              <p:ext uri="{D42A27DB-BD31-4B8C-83A1-F6EECF244321}">
                <p14:modId xmlns:p14="http://schemas.microsoft.com/office/powerpoint/2010/main" val="1123858850"/>
              </p:ext>
            </p:extLst>
          </p:nvPr>
        </p:nvGraphicFramePr>
        <p:xfrm>
          <a:off x="1102231" y="1227694"/>
          <a:ext cx="9299864" cy="50101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20581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4B42B-293C-1494-4E64-2B9EF0E9EC34}"/>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88BBEEA0-9297-D87B-0A45-871AF245D036}"/>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F238141-20D7-28C7-976B-DA7EC493585C}"/>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8C04D6AE-F070-DE0D-C392-1F4A9883520D}"/>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BDDDFE27-A9CE-40B9-25FE-0847A71C5F5E}"/>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037D3A09-0856-6582-463B-57AA5D5D42FE}"/>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CD44C420-AF39-7D19-11CA-0B0D73142C7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A052C450-2012-7DD4-9F9A-A71CC7099A5E}"/>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B7136162-A8E0-38B7-8102-6486AEAD0A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25FB552B-318D-580D-33EB-FF44C967054A}"/>
              </a:ext>
            </a:extLst>
          </p:cNvPr>
          <p:cNvSpPr/>
          <p:nvPr/>
        </p:nvSpPr>
        <p:spPr>
          <a:xfrm>
            <a:off x="528927" y="3015094"/>
            <a:ext cx="10763242" cy="1600438"/>
          </a:xfrm>
          <a:prstGeom prst="rect">
            <a:avLst/>
          </a:prstGeom>
          <a:noFill/>
        </p:spPr>
        <p:txBody>
          <a:bodyPr wrap="square" lIns="91440" tIns="45720" rIns="91440" bIns="45720">
            <a:spAutoFit/>
          </a:bodyPr>
          <a:lstStyle/>
          <a:p>
            <a:pPr algn="ctr"/>
            <a:r>
              <a:rPr lang="es-CO" sz="4400" b="1" dirty="0">
                <a:latin typeface="Cavolini" panose="03000502040302020204" pitchFamily="66" charset="0"/>
                <a:cs typeface="Cavolini" panose="03000502040302020204" pitchFamily="66" charset="0"/>
              </a:rPr>
              <a:t>JURIDICA</a:t>
            </a:r>
            <a:endParaRPr lang="es-CO" sz="4400" dirty="0">
              <a:latin typeface="Cavolini" panose="03000502040302020204" pitchFamily="66" charset="0"/>
              <a:cs typeface="Cavolini" panose="03000502040302020204" pitchFamily="66" charset="0"/>
            </a:endParaRPr>
          </a:p>
          <a:p>
            <a:pPr algn="ctr"/>
            <a:r>
              <a:rPr lang="es-CO" sz="5400" b="1" cap="none" spc="0" dirty="0">
                <a:ln w="12700" cmpd="sng">
                  <a:solidFill>
                    <a:schemeClr val="accent4"/>
                  </a:solidFill>
                  <a:prstDash val="solid"/>
                </a:ln>
                <a:solidFill>
                  <a:schemeClr val="accent6">
                    <a:lumMod val="75000"/>
                  </a:schemeClr>
                </a:solidFill>
                <a:effectLst/>
                <a:latin typeface="Cavolini" panose="03000502040302020204" pitchFamily="66" charset="0"/>
                <a:cs typeface="Cavolini" panose="03000502040302020204" pitchFamily="66" charset="0"/>
              </a:rPr>
              <a:t> </a:t>
            </a:r>
          </a:p>
        </p:txBody>
      </p:sp>
      <p:sp>
        <p:nvSpPr>
          <p:cNvPr id="5" name="CuadroTexto 19">
            <a:extLst>
              <a:ext uri="{FF2B5EF4-FFF2-40B4-BE49-F238E27FC236}">
                <a16:creationId xmlns:a16="http://schemas.microsoft.com/office/drawing/2014/main" id="{B60EE8C2-5D44-6F6F-5719-D10C163F570D}"/>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28805267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E1173-555E-4F36-4CA8-F1C53C5A6ABB}"/>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918A10B2-424D-1B86-068C-45A6D4D0D575}"/>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99764600-32B4-0764-83D4-33FE795FE49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B0CAA459-1707-9269-6B6A-D5C578CC02A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AE534E07-A065-7374-D2B2-439763E3E222}"/>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4E32CEF1-01A2-3F02-D0D1-08B5E6E4F3CD}"/>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37270F52-462D-5BD5-CD71-C72260C328F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8917E283-2F01-38F0-4833-96FAF4E9A29B}"/>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08786658-B8BD-3F7B-F359-4F50E77E71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9D8468C1-A04D-2F2C-F15E-941A04C79D80}"/>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RELACION DE PROCESOS JURIDICOS </a:t>
            </a:r>
            <a:endParaRPr lang="es-CO" sz="3200" b="1" i="1" dirty="0">
              <a:latin typeface="Cavolini" panose="020B0502040204020203" pitchFamily="66" charset="0"/>
              <a:cs typeface="Cavolini" panose="020B0502040204020203" pitchFamily="66" charset="0"/>
            </a:endParaRPr>
          </a:p>
        </p:txBody>
      </p:sp>
      <p:sp>
        <p:nvSpPr>
          <p:cNvPr id="16" name="CuadroTexto 15">
            <a:extLst>
              <a:ext uri="{FF2B5EF4-FFF2-40B4-BE49-F238E27FC236}">
                <a16:creationId xmlns:a16="http://schemas.microsoft.com/office/drawing/2014/main" id="{2E63BBF3-F217-955D-57C0-D05D906EDBE1}"/>
              </a:ext>
            </a:extLst>
          </p:cNvPr>
          <p:cNvSpPr txBox="1"/>
          <p:nvPr/>
        </p:nvSpPr>
        <p:spPr>
          <a:xfrm>
            <a:off x="1315466" y="2281581"/>
            <a:ext cx="9395207" cy="3170099"/>
          </a:xfrm>
          <a:prstGeom prst="rect">
            <a:avLst/>
          </a:prstGeom>
          <a:noFill/>
        </p:spPr>
        <p:txBody>
          <a:bodyPr wrap="square">
            <a:spAutoFit/>
          </a:bodyPr>
          <a:lstStyle/>
          <a:p>
            <a:pPr algn="just">
              <a:buNone/>
            </a:pPr>
            <a:r>
              <a:rPr lang="es-MX" sz="2000" dirty="0">
                <a:latin typeface="Cavolini" panose="03000502040302020204" pitchFamily="66" charset="0"/>
                <a:ea typeface="Calibri" panose="020F0502020204030204" pitchFamily="34" charset="0"/>
                <a:cs typeface="Cavolini" panose="03000502040302020204" pitchFamily="66" charset="0"/>
              </a:rPr>
              <a:t>Durante la vigencia 2025, no se notificaron nuevas admisiones de procesos judiciales en contra del Hospital. A la fecha, la entidad cuenta con un inventario de 47 procesos activos, los cuales se desglosan por naturaleza jurídica de la siguiente manera:</a:t>
            </a:r>
          </a:p>
          <a:p>
            <a:pPr algn="just">
              <a:buNone/>
            </a:pPr>
            <a:r>
              <a:rPr lang="es-MX" sz="2000" dirty="0">
                <a:latin typeface="Cavolini" panose="03000502040302020204" pitchFamily="66" charset="0"/>
                <a:ea typeface="Calibri" panose="020F0502020204030204" pitchFamily="34" charset="0"/>
                <a:cs typeface="Cavolini" panose="03000502040302020204" pitchFamily="66" charset="0"/>
              </a:rPr>
              <a:t>	Laborales: 34 procesos.</a:t>
            </a:r>
          </a:p>
          <a:p>
            <a:pPr algn="just">
              <a:buNone/>
            </a:pPr>
            <a:r>
              <a:rPr lang="es-MX" sz="2000" dirty="0">
                <a:latin typeface="Cavolini" panose="03000502040302020204" pitchFamily="66" charset="0"/>
                <a:ea typeface="Calibri" panose="020F0502020204030204" pitchFamily="34" charset="0"/>
                <a:cs typeface="Cavolini" panose="03000502040302020204" pitchFamily="66" charset="0"/>
              </a:rPr>
              <a:t>           Reparación Directa: 05 procesos.</a:t>
            </a:r>
          </a:p>
          <a:p>
            <a:pPr algn="just">
              <a:buNone/>
            </a:pPr>
            <a:r>
              <a:rPr lang="es-MX" sz="2000" dirty="0">
                <a:latin typeface="Cavolini" panose="03000502040302020204" pitchFamily="66" charset="0"/>
                <a:ea typeface="Calibri" panose="020F0502020204030204" pitchFamily="34" charset="0"/>
                <a:cs typeface="Cavolini" panose="03000502040302020204" pitchFamily="66" charset="0"/>
              </a:rPr>
              <a:t>	Ejecutivos: 03 procesos.</a:t>
            </a:r>
          </a:p>
          <a:p>
            <a:pPr algn="just">
              <a:buNone/>
            </a:pPr>
            <a:r>
              <a:rPr lang="es-MX" sz="2000" dirty="0">
                <a:latin typeface="Cavolini" panose="03000502040302020204" pitchFamily="66" charset="0"/>
                <a:ea typeface="Calibri" panose="020F0502020204030204" pitchFamily="34" charset="0"/>
                <a:cs typeface="Cavolini" panose="03000502040302020204" pitchFamily="66" charset="0"/>
              </a:rPr>
              <a:t>	Declarativos: 03 procesos.•	</a:t>
            </a:r>
          </a:p>
          <a:p>
            <a:pPr algn="just">
              <a:buNone/>
            </a:pPr>
            <a:r>
              <a:rPr lang="es-MX" sz="2000" dirty="0">
                <a:latin typeface="Cavolini" panose="03000502040302020204" pitchFamily="66" charset="0"/>
                <a:ea typeface="Calibri" panose="020F0502020204030204" pitchFamily="34" charset="0"/>
                <a:cs typeface="Cavolini" panose="03000502040302020204" pitchFamily="66" charset="0"/>
              </a:rPr>
              <a:t>           Controversias Contractuales: 02 procesos.</a:t>
            </a:r>
            <a:endParaRPr lang="es-CO" sz="2000" dirty="0">
              <a:effectLst/>
              <a:latin typeface="Cavolini" panose="03000502040302020204" pitchFamily="66" charset="0"/>
              <a:ea typeface="Times New Roman" panose="02020603050405020304" pitchFamily="18" charset="0"/>
              <a:cs typeface="Cavolini" panose="03000502040302020204" pitchFamily="66" charset="0"/>
            </a:endParaRPr>
          </a:p>
        </p:txBody>
      </p:sp>
    </p:spTree>
    <p:extLst>
      <p:ext uri="{BB962C8B-B14F-4D97-AF65-F5344CB8AC3E}">
        <p14:creationId xmlns:p14="http://schemas.microsoft.com/office/powerpoint/2010/main" val="15751752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9B53B-5C0E-D7BD-7BB3-5E815C07197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CFE0CF55-172D-A805-A5F0-1DE0EBAC814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BBEEEAE9-3C8A-7066-F0A7-7E217A0447FE}"/>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C3718F43-1D1C-B0AE-1FCF-C597BACB11DF}"/>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288FC4F5-C564-26A6-6346-5066E9031341}"/>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EF91D3B-D2D7-C05C-38EA-FC155340D572}"/>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492AF160-2A86-D37E-9524-CC9EEC0B4E9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560CB7E8-C1FF-2AE2-DDA6-3C5607B7B433}"/>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49B4F283-5112-A450-BBFE-1FA2BE02E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6" name="CuadroTexto 15">
            <a:extLst>
              <a:ext uri="{FF2B5EF4-FFF2-40B4-BE49-F238E27FC236}">
                <a16:creationId xmlns:a16="http://schemas.microsoft.com/office/drawing/2014/main" id="{D2DE54BE-14C9-78CA-3FBC-98E5E9CD7C46}"/>
              </a:ext>
            </a:extLst>
          </p:cNvPr>
          <p:cNvSpPr txBox="1"/>
          <p:nvPr/>
        </p:nvSpPr>
        <p:spPr>
          <a:xfrm>
            <a:off x="1102106" y="1687110"/>
            <a:ext cx="9395207" cy="3477875"/>
          </a:xfrm>
          <a:prstGeom prst="rect">
            <a:avLst/>
          </a:prstGeom>
          <a:noFill/>
        </p:spPr>
        <p:txBody>
          <a:bodyPr wrap="square">
            <a:spAutoFit/>
          </a:bodyPr>
          <a:lstStyle/>
          <a:p>
            <a:pPr algn="just"/>
            <a:r>
              <a:rPr lang="es-MX" sz="2000" dirty="0">
                <a:latin typeface="Cavolini" panose="03000502040302020204" pitchFamily="66" charset="0"/>
                <a:cs typeface="Cavolini" panose="03000502040302020204" pitchFamily="66" charset="0"/>
              </a:rPr>
              <a:t>Gracias a la estrategia de defensa técnica y a la implementación de políticas de prevención del daño antijurídico, el Hospital obtuvo resultados favorables en tres (3) procesos judiciales, en los cuales se negaron la totalidad de las pretensiones. Lo anterior representó un ahorro institucional de $250.000.000 (doscientos cincuenta millones de pesos), evitando afectaciones al patrimonio público.</a:t>
            </a:r>
          </a:p>
          <a:p>
            <a:pPr algn="just"/>
            <a:r>
              <a:rPr lang="es-MX" sz="2000" dirty="0">
                <a:latin typeface="Cavolini" panose="03000502040302020204" pitchFamily="66" charset="0"/>
                <a:cs typeface="Cavolini" panose="03000502040302020204" pitchFamily="66" charset="0"/>
              </a:rPr>
              <a:t>De igual manera, la Oficina Jurídica, en articulación con el concepto técnico de saneamiento financiero de la entidad, adelanta el análisis para la suscripción de acuerdos de pago, priorizando la cancelación de pasivos laborales y pensionales. </a:t>
            </a:r>
          </a:p>
        </p:txBody>
      </p:sp>
    </p:spTree>
    <p:extLst>
      <p:ext uri="{BB962C8B-B14F-4D97-AF65-F5344CB8AC3E}">
        <p14:creationId xmlns:p14="http://schemas.microsoft.com/office/powerpoint/2010/main" val="7337830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4FD9E-1877-C398-489F-BCD0C53332F9}"/>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8B442A95-29CF-03B6-B35D-C7D08020C3E5}"/>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DEA2E10-550F-05FD-473F-0AC2840CC1AE}"/>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C0E4F816-5D88-AA20-71E2-996612E629A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A941A4B4-95CF-F88F-9015-77A4B1128380}"/>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52785B7F-BAF2-30D8-7520-EFB83B8D40F9}"/>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4BCDAE71-69F4-ADB9-88AB-BDCADE24250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E7B55F38-54E8-94AB-04BF-F346968281FF}"/>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2C5D669-F48E-1034-1615-C3622F77B4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16" name="CuadroTexto 15">
            <a:extLst>
              <a:ext uri="{FF2B5EF4-FFF2-40B4-BE49-F238E27FC236}">
                <a16:creationId xmlns:a16="http://schemas.microsoft.com/office/drawing/2014/main" id="{8650BF9D-829D-5A77-ACD9-E342A7B6342B}"/>
              </a:ext>
            </a:extLst>
          </p:cNvPr>
          <p:cNvSpPr txBox="1"/>
          <p:nvPr/>
        </p:nvSpPr>
        <p:spPr>
          <a:xfrm>
            <a:off x="1212944" y="2042861"/>
            <a:ext cx="9395207" cy="3046988"/>
          </a:xfrm>
          <a:prstGeom prst="rect">
            <a:avLst/>
          </a:prstGeom>
          <a:noFill/>
        </p:spPr>
        <p:txBody>
          <a:bodyPr wrap="square">
            <a:spAutoFit/>
          </a:bodyPr>
          <a:lstStyle/>
          <a:p>
            <a:pPr algn="just"/>
            <a:r>
              <a:rPr lang="es-MX" sz="2400" dirty="0">
                <a:latin typeface="Cavolini" panose="03000502040302020204" pitchFamily="66" charset="0"/>
                <a:cs typeface="Cavolini" panose="03000502040302020204" pitchFamily="66" charset="0"/>
              </a:rPr>
              <a:t>Esta gestión busca no solo fortalecer la eficiencia administrativa, sino también garantizar la sostenibilidad financiera del Hospital. </a:t>
            </a:r>
          </a:p>
          <a:p>
            <a:pPr algn="just"/>
            <a:r>
              <a:rPr lang="es-MX" sz="2400" dirty="0">
                <a:latin typeface="Cavolini" panose="03000502040302020204" pitchFamily="66" charset="0"/>
                <a:cs typeface="Cavolini" panose="03000502040302020204" pitchFamily="66" charset="0"/>
              </a:rPr>
              <a:t>Se ha establecido como meta para el cierre del año 2026 una reducción del 50% en el inventario actual de procesos vigentes, apalancada principalmente en la resolución de conflictos por vía conciliatoria y el cumplimiento de los acuerdos de pago programados.</a:t>
            </a:r>
          </a:p>
        </p:txBody>
      </p:sp>
    </p:spTree>
    <p:extLst>
      <p:ext uri="{BB962C8B-B14F-4D97-AF65-F5344CB8AC3E}">
        <p14:creationId xmlns:p14="http://schemas.microsoft.com/office/powerpoint/2010/main" val="33217328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1EC43-28B2-6FA6-284C-80D92ED2B8F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1F5B6CC6-6603-A7EF-88C7-25468A3F2A01}"/>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64FA9CD-CFCC-7EC2-9C61-DF24A34F875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7BE42F4C-B263-B47F-3D3E-8D47056801B8}"/>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C220085-89BC-A8B1-A8D2-A9BAC0DAA4A2}"/>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5E89279F-69D6-229E-5E86-082FC36D0FC9}"/>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F6609C35-C395-7D9F-A82C-71DB2CE39568}"/>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23BBB04-BEF0-3E63-3B90-EF04694A0120}"/>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07D24335-E5AD-529A-D29D-1EAC2436D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Rectángulo 1">
            <a:extLst>
              <a:ext uri="{FF2B5EF4-FFF2-40B4-BE49-F238E27FC236}">
                <a16:creationId xmlns:a16="http://schemas.microsoft.com/office/drawing/2014/main" id="{969B2AF8-B09B-F5E9-BC0B-5CF972E772F3}"/>
              </a:ext>
            </a:extLst>
          </p:cNvPr>
          <p:cNvSpPr/>
          <p:nvPr/>
        </p:nvSpPr>
        <p:spPr>
          <a:xfrm>
            <a:off x="528927" y="3015094"/>
            <a:ext cx="10763242" cy="984885"/>
          </a:xfrm>
          <a:prstGeom prst="rect">
            <a:avLst/>
          </a:prstGeom>
          <a:noFill/>
        </p:spPr>
        <p:txBody>
          <a:bodyPr wrap="square" lIns="91440" tIns="45720" rIns="91440" bIns="45720">
            <a:spAutoFit/>
          </a:bodyPr>
          <a:lstStyle/>
          <a:p>
            <a:pPr algn="ctr"/>
            <a:r>
              <a:rPr lang="es-CO" sz="4000" b="1" dirty="0">
                <a:latin typeface="Cavolini" panose="03000502040302020204" pitchFamily="66" charset="0"/>
                <a:cs typeface="Cavolini" panose="03000502040302020204" pitchFamily="66" charset="0"/>
              </a:rPr>
              <a:t>SANEAMIENTO FISCAL Y FINANCIERO </a:t>
            </a:r>
            <a:endParaRPr lang="es-CO" sz="4000" dirty="0">
              <a:latin typeface="Cavolini" panose="03000502040302020204" pitchFamily="66" charset="0"/>
              <a:cs typeface="Cavolini" panose="03000502040302020204" pitchFamily="66" charset="0"/>
            </a:endParaRPr>
          </a:p>
          <a:p>
            <a:r>
              <a:rPr lang="es-CO" dirty="0"/>
              <a:t> </a:t>
            </a:r>
          </a:p>
        </p:txBody>
      </p:sp>
      <p:sp>
        <p:nvSpPr>
          <p:cNvPr id="5" name="CuadroTexto 19">
            <a:extLst>
              <a:ext uri="{FF2B5EF4-FFF2-40B4-BE49-F238E27FC236}">
                <a16:creationId xmlns:a16="http://schemas.microsoft.com/office/drawing/2014/main" id="{3D3BD64E-DD49-0DFA-0B00-281AED01F018}"/>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42692253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14E-ABCE-4847-FF6A-56CE4F23F06F}"/>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2191F84-EA3D-1AA9-2FCE-BF3DDA0E238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30EC4529-9504-858E-462D-A840BFE3ABA9}"/>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A32D377-6895-DDE0-B833-EA49161FDBC5}"/>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88DD399-13B5-3265-833A-FEC3B648AEA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76756BB-C06B-4923-CDF3-3C081DD053D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BA20E79-907F-AE70-7648-E1F98190074B}"/>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3AF3BBC-4AE5-B328-D490-F12626BD4AA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C34EB09-F2A3-B3D4-57EC-16AEC23374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4" name="CuadroTexto 23">
            <a:extLst>
              <a:ext uri="{FF2B5EF4-FFF2-40B4-BE49-F238E27FC236}">
                <a16:creationId xmlns:a16="http://schemas.microsoft.com/office/drawing/2014/main" id="{5A1B5853-4ED4-0B46-548E-3F6765D4FDFE}"/>
              </a:ext>
            </a:extLst>
          </p:cNvPr>
          <p:cNvSpPr txBox="1"/>
          <p:nvPr/>
        </p:nvSpPr>
        <p:spPr>
          <a:xfrm>
            <a:off x="810705" y="1575280"/>
            <a:ext cx="6994688" cy="461665"/>
          </a:xfrm>
          <a:prstGeom prst="rect">
            <a:avLst/>
          </a:prstGeom>
          <a:noFill/>
        </p:spPr>
        <p:txBody>
          <a:bodyPr wrap="square">
            <a:spAutoFit/>
          </a:bodyPr>
          <a:lstStyle/>
          <a:p>
            <a:r>
              <a:rPr lang="es-MX" sz="2400" b="1" dirty="0"/>
              <a:t>Clasificación de Riesgo y Saneamiento Fiscal</a:t>
            </a:r>
          </a:p>
        </p:txBody>
      </p:sp>
      <p:sp>
        <p:nvSpPr>
          <p:cNvPr id="26" name="CuadroTexto 25">
            <a:extLst>
              <a:ext uri="{FF2B5EF4-FFF2-40B4-BE49-F238E27FC236}">
                <a16:creationId xmlns:a16="http://schemas.microsoft.com/office/drawing/2014/main" id="{8E9C56A4-081E-A9FF-E9AA-2FEF50778C91}"/>
              </a:ext>
            </a:extLst>
          </p:cNvPr>
          <p:cNvSpPr txBox="1"/>
          <p:nvPr/>
        </p:nvSpPr>
        <p:spPr>
          <a:xfrm>
            <a:off x="810705" y="2253319"/>
            <a:ext cx="6994688" cy="1015663"/>
          </a:xfrm>
          <a:prstGeom prst="rect">
            <a:avLst/>
          </a:prstGeom>
          <a:noFill/>
        </p:spPr>
        <p:txBody>
          <a:bodyPr wrap="square">
            <a:spAutoFit/>
          </a:bodyPr>
          <a:lstStyle/>
          <a:p>
            <a:pPr algn="just"/>
            <a:r>
              <a:rPr lang="es-MX" sz="2000" dirty="0"/>
              <a:t>Mediante la </a:t>
            </a:r>
            <a:r>
              <a:rPr lang="es-MX" sz="2000" b="1" dirty="0"/>
              <a:t>Resolución 851 de 2023</a:t>
            </a:r>
            <a:r>
              <a:rPr lang="es-MX" sz="2000" dirty="0"/>
              <a:t>, con información del cierre de la vigencia 2022 La E.S.E. Hospital Integrado San Juan de Cimitarra fue </a:t>
            </a:r>
            <a:r>
              <a:rPr lang="es-MX" sz="2000" b="1" dirty="0"/>
              <a:t>categorizada en riesgo alto.</a:t>
            </a:r>
            <a:endParaRPr lang="es-MX" sz="2000" dirty="0"/>
          </a:p>
        </p:txBody>
      </p:sp>
      <p:sp>
        <p:nvSpPr>
          <p:cNvPr id="28" name="CuadroTexto 27">
            <a:extLst>
              <a:ext uri="{FF2B5EF4-FFF2-40B4-BE49-F238E27FC236}">
                <a16:creationId xmlns:a16="http://schemas.microsoft.com/office/drawing/2014/main" id="{AADD4868-A7D2-34C7-0156-FBD73F635DCF}"/>
              </a:ext>
            </a:extLst>
          </p:cNvPr>
          <p:cNvSpPr txBox="1"/>
          <p:nvPr/>
        </p:nvSpPr>
        <p:spPr>
          <a:xfrm>
            <a:off x="3522690" y="3798842"/>
            <a:ext cx="6994688" cy="1323439"/>
          </a:xfrm>
          <a:prstGeom prst="rect">
            <a:avLst/>
          </a:prstGeom>
          <a:noFill/>
        </p:spPr>
        <p:txBody>
          <a:bodyPr wrap="square">
            <a:spAutoFit/>
          </a:bodyPr>
          <a:lstStyle/>
          <a:p>
            <a:pPr algn="just"/>
            <a:r>
              <a:rPr lang="es-MX" sz="2000" dirty="0"/>
              <a:t>Con el Radicado: 2-2025-076711 Bogotá D.C., 2 de diciembre de 2025 09:23 se da viabilidad a la propuesta de Programa de Saneamiento Fiscal y Financiero de la Empresa Social del Estado Hospital integrado San Juan categorizada en Riesgo Alto </a:t>
            </a:r>
          </a:p>
        </p:txBody>
      </p:sp>
    </p:spTree>
    <p:extLst>
      <p:ext uri="{BB962C8B-B14F-4D97-AF65-F5344CB8AC3E}">
        <p14:creationId xmlns:p14="http://schemas.microsoft.com/office/powerpoint/2010/main" val="870959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0D7A6-BE26-6424-F22B-A5C5CF7A767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4E34AC38-D091-D9B1-09A7-08F3679DD45D}"/>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75E3BE9-A7F2-E180-C2B5-746F10262CC9}"/>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8B495E9D-52DC-5D21-2F45-AA87CB5464E7}"/>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29BA0180-9A4F-039D-B10D-C909AA40DF78}"/>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1A8BF91A-CBD8-05EC-4A7B-58098DFD7E4B}"/>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6486CF06-41AC-7F8E-0287-5F24557D6AD5}"/>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A37E1A4D-D8BF-7D7C-8425-5965DF90CAEA}"/>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CD36377D-3EB6-B612-DC4F-ADE04D080F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5" name="CuadroTexto 4">
            <a:extLst>
              <a:ext uri="{FF2B5EF4-FFF2-40B4-BE49-F238E27FC236}">
                <a16:creationId xmlns:a16="http://schemas.microsoft.com/office/drawing/2014/main" id="{AD48CCC9-2FFF-B28D-1222-442911C11C32}"/>
              </a:ext>
            </a:extLst>
          </p:cNvPr>
          <p:cNvSpPr txBox="1"/>
          <p:nvPr/>
        </p:nvSpPr>
        <p:spPr>
          <a:xfrm>
            <a:off x="2724347" y="1370846"/>
            <a:ext cx="6994688" cy="400110"/>
          </a:xfrm>
          <a:prstGeom prst="rect">
            <a:avLst/>
          </a:prstGeom>
          <a:noFill/>
        </p:spPr>
        <p:txBody>
          <a:bodyPr wrap="square">
            <a:spAutoFit/>
          </a:bodyPr>
          <a:lstStyle/>
          <a:p>
            <a:r>
              <a:rPr lang="es-MX" sz="2000" b="1" dirty="0"/>
              <a:t>Programa de saneamiento fiscal y financiero</a:t>
            </a:r>
          </a:p>
        </p:txBody>
      </p:sp>
      <p:sp>
        <p:nvSpPr>
          <p:cNvPr id="18" name="CuadroTexto 17">
            <a:extLst>
              <a:ext uri="{FF2B5EF4-FFF2-40B4-BE49-F238E27FC236}">
                <a16:creationId xmlns:a16="http://schemas.microsoft.com/office/drawing/2014/main" id="{7BF3CC09-193B-689D-1AEE-E8FB9ED9A8AB}"/>
              </a:ext>
            </a:extLst>
          </p:cNvPr>
          <p:cNvSpPr txBox="1"/>
          <p:nvPr/>
        </p:nvSpPr>
        <p:spPr>
          <a:xfrm>
            <a:off x="772998" y="1948631"/>
            <a:ext cx="6994688" cy="1200329"/>
          </a:xfrm>
          <a:prstGeom prst="rect">
            <a:avLst/>
          </a:prstGeom>
          <a:noFill/>
        </p:spPr>
        <p:txBody>
          <a:bodyPr wrap="square">
            <a:spAutoFit/>
          </a:bodyPr>
          <a:lstStyle/>
          <a:p>
            <a:pPr>
              <a:buNone/>
            </a:pPr>
            <a:r>
              <a:rPr lang="es-MX" b="1" dirty="0"/>
              <a:t>📊 Objetivo del programa</a:t>
            </a:r>
          </a:p>
          <a:p>
            <a:pPr>
              <a:buFont typeface="Arial" panose="020B0604020202020204" pitchFamily="34" charset="0"/>
              <a:buChar char="•"/>
            </a:pPr>
            <a:r>
              <a:rPr lang="es-MX" dirty="0"/>
              <a:t>Recuperar la sostenibilidad financiera de la entidad </a:t>
            </a:r>
          </a:p>
          <a:p>
            <a:pPr>
              <a:buFont typeface="Arial" panose="020B0604020202020204" pitchFamily="34" charset="0"/>
              <a:buChar char="•"/>
            </a:pPr>
            <a:r>
              <a:rPr lang="es-MX" dirty="0"/>
              <a:t>Mejorar el equilibrio presupuestal a mediano plazo </a:t>
            </a:r>
          </a:p>
          <a:p>
            <a:pPr>
              <a:buFont typeface="Arial" panose="020B0604020202020204" pitchFamily="34" charset="0"/>
              <a:buChar char="•"/>
            </a:pPr>
            <a:r>
              <a:rPr lang="es-MX" dirty="0"/>
              <a:t>Optimizar la gestión de ingresos, gastos y pasivos</a:t>
            </a:r>
          </a:p>
        </p:txBody>
      </p:sp>
      <p:sp>
        <p:nvSpPr>
          <p:cNvPr id="20" name="CuadroTexto 19">
            <a:extLst>
              <a:ext uri="{FF2B5EF4-FFF2-40B4-BE49-F238E27FC236}">
                <a16:creationId xmlns:a16="http://schemas.microsoft.com/office/drawing/2014/main" id="{B75FF4CB-60FA-5BBD-74BD-C45FBAA75A34}"/>
              </a:ext>
            </a:extLst>
          </p:cNvPr>
          <p:cNvSpPr txBox="1"/>
          <p:nvPr/>
        </p:nvSpPr>
        <p:spPr>
          <a:xfrm>
            <a:off x="4662351" y="3260003"/>
            <a:ext cx="6994688" cy="1477328"/>
          </a:xfrm>
          <a:prstGeom prst="rect">
            <a:avLst/>
          </a:prstGeom>
          <a:noFill/>
        </p:spPr>
        <p:txBody>
          <a:bodyPr wrap="square">
            <a:spAutoFit/>
          </a:bodyPr>
          <a:lstStyle/>
          <a:p>
            <a:pPr>
              <a:buNone/>
            </a:pPr>
            <a:r>
              <a:rPr lang="es-MX" b="1" dirty="0"/>
              <a:t>🧠 Enfoque de gestión</a:t>
            </a:r>
          </a:p>
          <a:p>
            <a:pPr>
              <a:buFont typeface="Arial" panose="020B0604020202020204" pitchFamily="34" charset="0"/>
              <a:buChar char="•"/>
            </a:pPr>
            <a:r>
              <a:rPr lang="es-MX" dirty="0"/>
              <a:t>Implementación gradual de medidas de ajuste financiero </a:t>
            </a:r>
          </a:p>
          <a:p>
            <a:pPr>
              <a:buFont typeface="Arial" panose="020B0604020202020204" pitchFamily="34" charset="0"/>
              <a:buChar char="•"/>
            </a:pPr>
            <a:r>
              <a:rPr lang="es-MX" dirty="0"/>
              <a:t>Control progresivo del gasto público </a:t>
            </a:r>
          </a:p>
          <a:p>
            <a:pPr algn="just">
              <a:buFont typeface="Arial" panose="020B0604020202020204" pitchFamily="34" charset="0"/>
              <a:buChar char="•"/>
            </a:pPr>
            <a:r>
              <a:rPr lang="es-MX" dirty="0"/>
              <a:t>Seguimiento permanente a indicadores financieros durante el periodo del programa</a:t>
            </a:r>
          </a:p>
        </p:txBody>
      </p:sp>
      <p:sp>
        <p:nvSpPr>
          <p:cNvPr id="22" name="CuadroTexto 21">
            <a:extLst>
              <a:ext uri="{FF2B5EF4-FFF2-40B4-BE49-F238E27FC236}">
                <a16:creationId xmlns:a16="http://schemas.microsoft.com/office/drawing/2014/main" id="{F760143E-9DE0-08D5-7869-FB11BE8F3E8B}"/>
              </a:ext>
            </a:extLst>
          </p:cNvPr>
          <p:cNvSpPr txBox="1"/>
          <p:nvPr/>
        </p:nvSpPr>
        <p:spPr>
          <a:xfrm>
            <a:off x="1512745" y="4922702"/>
            <a:ext cx="9166509" cy="923330"/>
          </a:xfrm>
          <a:prstGeom prst="rect">
            <a:avLst/>
          </a:prstGeom>
          <a:noFill/>
        </p:spPr>
        <p:txBody>
          <a:bodyPr wrap="square">
            <a:spAutoFit/>
          </a:bodyPr>
          <a:lstStyle/>
          <a:p>
            <a:pPr algn="just"/>
            <a:r>
              <a:rPr lang="es-MX" dirty="0"/>
              <a:t>En este sentido, se formuló el Programa de Saneamiento Fiscal y Financiero, el cual fue viabilizado y cuya ejecución está prevista para el periodo 2025–2029, con el objetivo de garantizar la sostenibilidad financiera del hospital.</a:t>
            </a:r>
          </a:p>
        </p:txBody>
      </p:sp>
      <p:sp>
        <p:nvSpPr>
          <p:cNvPr id="2" name="CuadroTexto 19">
            <a:extLst>
              <a:ext uri="{FF2B5EF4-FFF2-40B4-BE49-F238E27FC236}">
                <a16:creationId xmlns:a16="http://schemas.microsoft.com/office/drawing/2014/main" id="{9536301E-334B-4305-A233-1D1221F136B4}"/>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8125120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98203-D715-5B45-282C-78F84D6D62A2}"/>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2711D3FD-3B31-D00E-3072-BBCD97264980}"/>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0AE43DB-68D3-7D93-3795-EFB0ECB62CB5}"/>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B09F3160-B65F-879C-3C29-9B9FF52425BD}"/>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B3A4FE2D-EF75-DE03-09DC-771E510B0B3B}"/>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6B517B42-D2C7-4B15-3190-852031D7219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31FA72A0-C674-1F87-0767-8D847FFDBCFF}"/>
              </a:ext>
            </a:extLst>
          </p:cNvPr>
          <p:cNvPicPr/>
          <p:nvPr/>
        </p:nvPicPr>
        <p:blipFill rotWithShape="1">
          <a:blip r:embed="rId3">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5F4FA7E3-650A-BD26-0FB1-26A3EFEE48D9}"/>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243368CA-138E-F292-12E8-134A1FE0DF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5" name="CuadroTexto 4">
            <a:extLst>
              <a:ext uri="{FF2B5EF4-FFF2-40B4-BE49-F238E27FC236}">
                <a16:creationId xmlns:a16="http://schemas.microsoft.com/office/drawing/2014/main" id="{4C9BC021-3FB1-83CD-4E45-D8E313B20769}"/>
              </a:ext>
            </a:extLst>
          </p:cNvPr>
          <p:cNvSpPr txBox="1"/>
          <p:nvPr/>
        </p:nvSpPr>
        <p:spPr>
          <a:xfrm>
            <a:off x="565609" y="1499729"/>
            <a:ext cx="9181705" cy="830997"/>
          </a:xfrm>
          <a:prstGeom prst="rect">
            <a:avLst/>
          </a:prstGeom>
          <a:noFill/>
        </p:spPr>
        <p:txBody>
          <a:bodyPr wrap="square">
            <a:spAutoFit/>
          </a:bodyPr>
          <a:lstStyle/>
          <a:p>
            <a:pPr algn="ctr"/>
            <a:r>
              <a:rPr lang="es-MX" sz="2400" b="1" dirty="0"/>
              <a:t>Estado de Situación Financiera: Composición y variación de los activos</a:t>
            </a:r>
          </a:p>
          <a:p>
            <a:pPr algn="ctr"/>
            <a:endParaRPr lang="es-MX" sz="2400" b="1" dirty="0"/>
          </a:p>
        </p:txBody>
      </p:sp>
      <p:sp>
        <p:nvSpPr>
          <p:cNvPr id="16" name="CuadroTexto 15">
            <a:extLst>
              <a:ext uri="{FF2B5EF4-FFF2-40B4-BE49-F238E27FC236}">
                <a16:creationId xmlns:a16="http://schemas.microsoft.com/office/drawing/2014/main" id="{E11435D2-B571-FBAE-70C1-41BE3BC3EFA7}"/>
              </a:ext>
            </a:extLst>
          </p:cNvPr>
          <p:cNvSpPr txBox="1"/>
          <p:nvPr/>
        </p:nvSpPr>
        <p:spPr>
          <a:xfrm>
            <a:off x="1348032" y="2159562"/>
            <a:ext cx="6994688" cy="923330"/>
          </a:xfrm>
          <a:prstGeom prst="rect">
            <a:avLst/>
          </a:prstGeom>
          <a:noFill/>
        </p:spPr>
        <p:txBody>
          <a:bodyPr wrap="square">
            <a:spAutoFit/>
          </a:bodyPr>
          <a:lstStyle/>
          <a:p>
            <a:pPr algn="ctr"/>
            <a:r>
              <a:rPr lang="es-MX" b="1" dirty="0"/>
              <a:t>Total Activos 2025:</a:t>
            </a:r>
            <a:r>
              <a:rPr lang="es-MX" dirty="0"/>
              <a:t> $10.703 millones</a:t>
            </a:r>
            <a:br>
              <a:rPr lang="es-MX" dirty="0"/>
            </a:br>
            <a:r>
              <a:rPr lang="es-MX" b="1" dirty="0"/>
              <a:t>Total Activos 2024:</a:t>
            </a:r>
            <a:r>
              <a:rPr lang="es-MX" dirty="0"/>
              <a:t> $9.090 millones</a:t>
            </a:r>
            <a:br>
              <a:rPr lang="es-MX" dirty="0"/>
            </a:br>
            <a:r>
              <a:rPr lang="es-MX" b="1" dirty="0"/>
              <a:t>Variación:</a:t>
            </a:r>
            <a:r>
              <a:rPr lang="es-MX" dirty="0"/>
              <a:t> 🔻 -$1.613 millones</a:t>
            </a:r>
          </a:p>
        </p:txBody>
      </p:sp>
      <p:sp>
        <p:nvSpPr>
          <p:cNvPr id="18" name="CuadroTexto 17">
            <a:extLst>
              <a:ext uri="{FF2B5EF4-FFF2-40B4-BE49-F238E27FC236}">
                <a16:creationId xmlns:a16="http://schemas.microsoft.com/office/drawing/2014/main" id="{B150BEC3-FA98-0425-35AC-239B731929AD}"/>
              </a:ext>
            </a:extLst>
          </p:cNvPr>
          <p:cNvSpPr txBox="1"/>
          <p:nvPr/>
        </p:nvSpPr>
        <p:spPr>
          <a:xfrm>
            <a:off x="659875" y="3253789"/>
            <a:ext cx="6994688" cy="1200329"/>
          </a:xfrm>
          <a:prstGeom prst="rect">
            <a:avLst/>
          </a:prstGeom>
          <a:noFill/>
        </p:spPr>
        <p:txBody>
          <a:bodyPr wrap="square">
            <a:spAutoFit/>
          </a:bodyPr>
          <a:lstStyle/>
          <a:p>
            <a:pPr>
              <a:buNone/>
            </a:pPr>
            <a:r>
              <a:rPr lang="es-MX" b="1" dirty="0"/>
              <a:t>Activo corriente</a:t>
            </a:r>
            <a:endParaRPr lang="es-MX" dirty="0"/>
          </a:p>
          <a:p>
            <a:pPr>
              <a:buFont typeface="Arial" panose="020B0604020202020204" pitchFamily="34" charset="0"/>
              <a:buChar char="•"/>
            </a:pPr>
            <a:r>
              <a:rPr lang="es-MX" dirty="0"/>
              <a:t>2025: $3.435 millones </a:t>
            </a:r>
          </a:p>
          <a:p>
            <a:pPr>
              <a:buFont typeface="Arial" panose="020B0604020202020204" pitchFamily="34" charset="0"/>
              <a:buChar char="•"/>
            </a:pPr>
            <a:r>
              <a:rPr lang="es-MX" dirty="0"/>
              <a:t>2024: $4.065 millones </a:t>
            </a:r>
          </a:p>
          <a:p>
            <a:pPr>
              <a:buFont typeface="Arial" panose="020B0604020202020204" pitchFamily="34" charset="0"/>
              <a:buChar char="•"/>
            </a:pPr>
            <a:r>
              <a:rPr lang="es-MX" dirty="0"/>
              <a:t>Variación: 🔻 -$630 millones</a:t>
            </a:r>
          </a:p>
        </p:txBody>
      </p:sp>
      <p:sp>
        <p:nvSpPr>
          <p:cNvPr id="20" name="CuadroTexto 19">
            <a:extLst>
              <a:ext uri="{FF2B5EF4-FFF2-40B4-BE49-F238E27FC236}">
                <a16:creationId xmlns:a16="http://schemas.microsoft.com/office/drawing/2014/main" id="{CB6CA221-8D24-4C1C-8EA3-FF1199750A8D}"/>
              </a:ext>
            </a:extLst>
          </p:cNvPr>
          <p:cNvSpPr txBox="1"/>
          <p:nvPr/>
        </p:nvSpPr>
        <p:spPr>
          <a:xfrm>
            <a:off x="5222658" y="3296839"/>
            <a:ext cx="6994688" cy="1200329"/>
          </a:xfrm>
          <a:prstGeom prst="rect">
            <a:avLst/>
          </a:prstGeom>
          <a:noFill/>
        </p:spPr>
        <p:txBody>
          <a:bodyPr wrap="square">
            <a:spAutoFit/>
          </a:bodyPr>
          <a:lstStyle/>
          <a:p>
            <a:pPr>
              <a:buNone/>
            </a:pPr>
            <a:r>
              <a:rPr lang="es-MX" b="1" dirty="0"/>
              <a:t>Cambios relevantes:</a:t>
            </a:r>
            <a:endParaRPr lang="es-MX" dirty="0"/>
          </a:p>
          <a:p>
            <a:pPr>
              <a:buFont typeface="Arial" panose="020B0604020202020204" pitchFamily="34" charset="0"/>
              <a:buChar char="•"/>
            </a:pPr>
            <a:r>
              <a:rPr lang="es-MX" dirty="0"/>
              <a:t>Efectivo: 🔻 -$871 millones </a:t>
            </a:r>
          </a:p>
          <a:p>
            <a:pPr>
              <a:buFont typeface="Arial" panose="020B0604020202020204" pitchFamily="34" charset="0"/>
              <a:buChar char="•"/>
            </a:pPr>
            <a:r>
              <a:rPr lang="es-MX" dirty="0"/>
              <a:t>Cuentas por cobrar: 🔻 -$1.527 millones </a:t>
            </a:r>
            <a:r>
              <a:rPr lang="es-MX" i="1" dirty="0"/>
              <a:t>(recuperación de cartera)</a:t>
            </a:r>
            <a:r>
              <a:rPr lang="es-MX" dirty="0"/>
              <a:t> </a:t>
            </a:r>
          </a:p>
          <a:p>
            <a:pPr>
              <a:buFont typeface="Arial" panose="020B0604020202020204" pitchFamily="34" charset="0"/>
              <a:buChar char="•"/>
            </a:pPr>
            <a:r>
              <a:rPr lang="es-MX" dirty="0"/>
              <a:t>Inventarios: 🔺 +$26 millones</a:t>
            </a:r>
          </a:p>
        </p:txBody>
      </p:sp>
      <p:sp>
        <p:nvSpPr>
          <p:cNvPr id="21" name="CuadroTexto 20">
            <a:extLst>
              <a:ext uri="{FF2B5EF4-FFF2-40B4-BE49-F238E27FC236}">
                <a16:creationId xmlns:a16="http://schemas.microsoft.com/office/drawing/2014/main" id="{66B9966C-AE19-CDA6-7961-6E7162D1768B}"/>
              </a:ext>
            </a:extLst>
          </p:cNvPr>
          <p:cNvSpPr txBox="1"/>
          <p:nvPr/>
        </p:nvSpPr>
        <p:spPr>
          <a:xfrm>
            <a:off x="659875" y="4606642"/>
            <a:ext cx="6994688" cy="1200329"/>
          </a:xfrm>
          <a:prstGeom prst="rect">
            <a:avLst/>
          </a:prstGeom>
          <a:noFill/>
        </p:spPr>
        <p:txBody>
          <a:bodyPr wrap="square">
            <a:spAutoFit/>
          </a:bodyPr>
          <a:lstStyle/>
          <a:p>
            <a:pPr>
              <a:buNone/>
            </a:pPr>
            <a:r>
              <a:rPr lang="es-MX" b="1" dirty="0"/>
              <a:t>Activo no corriente</a:t>
            </a:r>
            <a:endParaRPr lang="es-MX" dirty="0"/>
          </a:p>
          <a:p>
            <a:pPr>
              <a:buFont typeface="Arial" panose="020B0604020202020204" pitchFamily="34" charset="0"/>
              <a:buChar char="•"/>
            </a:pPr>
            <a:r>
              <a:rPr lang="es-MX" dirty="0"/>
              <a:t>2025: $7.267 millones </a:t>
            </a:r>
          </a:p>
          <a:p>
            <a:pPr>
              <a:buFont typeface="Arial" panose="020B0604020202020204" pitchFamily="34" charset="0"/>
              <a:buChar char="•"/>
            </a:pPr>
            <a:r>
              <a:rPr lang="es-MX" dirty="0"/>
              <a:t>2024: $5.024 millones </a:t>
            </a:r>
          </a:p>
          <a:p>
            <a:pPr>
              <a:buFont typeface="Arial" panose="020B0604020202020204" pitchFamily="34" charset="0"/>
              <a:buChar char="•"/>
            </a:pPr>
            <a:r>
              <a:rPr lang="es-MX" dirty="0"/>
              <a:t>Variación: 🔺 +$2.243 millones</a:t>
            </a:r>
          </a:p>
        </p:txBody>
      </p:sp>
      <p:sp>
        <p:nvSpPr>
          <p:cNvPr id="22" name="CuadroTexto 21">
            <a:extLst>
              <a:ext uri="{FF2B5EF4-FFF2-40B4-BE49-F238E27FC236}">
                <a16:creationId xmlns:a16="http://schemas.microsoft.com/office/drawing/2014/main" id="{554D910C-055C-A294-06D7-A87CBEDA85B7}"/>
              </a:ext>
            </a:extLst>
          </p:cNvPr>
          <p:cNvSpPr txBox="1"/>
          <p:nvPr/>
        </p:nvSpPr>
        <p:spPr>
          <a:xfrm>
            <a:off x="5222658" y="4598943"/>
            <a:ext cx="6994688" cy="1200329"/>
          </a:xfrm>
          <a:prstGeom prst="rect">
            <a:avLst/>
          </a:prstGeom>
          <a:noFill/>
        </p:spPr>
        <p:txBody>
          <a:bodyPr wrap="square">
            <a:spAutoFit/>
          </a:bodyPr>
          <a:lstStyle/>
          <a:p>
            <a:pPr>
              <a:buNone/>
            </a:pPr>
            <a:r>
              <a:rPr lang="es-MX" b="1" dirty="0"/>
              <a:t>Cambios relevantes:</a:t>
            </a:r>
            <a:endParaRPr lang="es-MX" dirty="0"/>
          </a:p>
          <a:p>
            <a:pPr>
              <a:buFont typeface="Arial" panose="020B0604020202020204" pitchFamily="34" charset="0"/>
              <a:buChar char="•"/>
            </a:pPr>
            <a:r>
              <a:rPr lang="es-MX" dirty="0"/>
              <a:t>Propiedad, planta y equipo: 🔻 -$373 millones </a:t>
            </a:r>
          </a:p>
          <a:p>
            <a:pPr>
              <a:buFont typeface="Arial" panose="020B0604020202020204" pitchFamily="34" charset="0"/>
              <a:buChar char="•"/>
            </a:pPr>
            <a:r>
              <a:rPr lang="es-MX" dirty="0"/>
              <a:t>Equipos de transporte: 🔻 -$315 millones </a:t>
            </a:r>
          </a:p>
          <a:p>
            <a:pPr>
              <a:buFont typeface="Arial" panose="020B0604020202020204" pitchFamily="34" charset="0"/>
              <a:buChar char="•"/>
            </a:pPr>
            <a:r>
              <a:rPr lang="es-MX" dirty="0"/>
              <a:t>Depreciación acumulada: 🔺 +$186 millones</a:t>
            </a:r>
          </a:p>
        </p:txBody>
      </p:sp>
      <p:sp>
        <p:nvSpPr>
          <p:cNvPr id="2" name="CuadroTexto 19">
            <a:extLst>
              <a:ext uri="{FF2B5EF4-FFF2-40B4-BE49-F238E27FC236}">
                <a16:creationId xmlns:a16="http://schemas.microsoft.com/office/drawing/2014/main" id="{EAE5C29F-76E8-921A-CFB0-E7BC80DA09E5}"/>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10720448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9E37D-ADEA-1FD1-0C4D-5B1FFF835A91}"/>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3D1C30AD-FD7B-AA1A-183A-447DE4597E5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99D54ABD-DB1B-5E35-4D84-8F0B929E379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CCC5C46E-C0F0-2095-D29D-61CCE8531719}"/>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29C646E6-4216-9D42-67B5-58A53C6F78B3}"/>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DB34A13A-9BB8-67E9-F324-299B6E1B6092}"/>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6FB80A38-5F00-F8B4-BD3B-1555FB00AFE8}"/>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F4FB681A-63EB-C9A9-30A1-F1A90AC30938}"/>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AE26ED4-765A-5BAE-2793-BA88CBE9F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34" name="CuadroTexto 33">
            <a:extLst>
              <a:ext uri="{FF2B5EF4-FFF2-40B4-BE49-F238E27FC236}">
                <a16:creationId xmlns:a16="http://schemas.microsoft.com/office/drawing/2014/main" id="{4EB53945-6249-14C0-B224-3EB3E7E4106A}"/>
              </a:ext>
            </a:extLst>
          </p:cNvPr>
          <p:cNvSpPr txBox="1"/>
          <p:nvPr/>
        </p:nvSpPr>
        <p:spPr>
          <a:xfrm>
            <a:off x="608683" y="1508719"/>
            <a:ext cx="9694813" cy="461665"/>
          </a:xfrm>
          <a:prstGeom prst="rect">
            <a:avLst/>
          </a:prstGeom>
          <a:noFill/>
        </p:spPr>
        <p:txBody>
          <a:bodyPr wrap="square">
            <a:spAutoFit/>
          </a:bodyPr>
          <a:lstStyle/>
          <a:p>
            <a:pPr algn="ctr"/>
            <a:r>
              <a:rPr lang="es-MX" sz="2400" b="1" dirty="0"/>
              <a:t>Estado de Situación Financiera: Composición y variación de los pasivos</a:t>
            </a:r>
          </a:p>
        </p:txBody>
      </p:sp>
      <p:sp>
        <p:nvSpPr>
          <p:cNvPr id="36" name="CuadroTexto 35">
            <a:extLst>
              <a:ext uri="{FF2B5EF4-FFF2-40B4-BE49-F238E27FC236}">
                <a16:creationId xmlns:a16="http://schemas.microsoft.com/office/drawing/2014/main" id="{29236F58-1453-844F-EDCE-9B7BD710E605}"/>
              </a:ext>
            </a:extLst>
          </p:cNvPr>
          <p:cNvSpPr txBox="1"/>
          <p:nvPr/>
        </p:nvSpPr>
        <p:spPr>
          <a:xfrm>
            <a:off x="810704" y="2180734"/>
            <a:ext cx="6994688" cy="2554545"/>
          </a:xfrm>
          <a:prstGeom prst="rect">
            <a:avLst/>
          </a:prstGeom>
          <a:noFill/>
        </p:spPr>
        <p:txBody>
          <a:bodyPr wrap="square">
            <a:spAutoFit/>
          </a:bodyPr>
          <a:lstStyle/>
          <a:p>
            <a:pPr>
              <a:buNone/>
            </a:pPr>
            <a:r>
              <a:rPr lang="es-MX" sz="2000" b="1" dirty="0"/>
              <a:t>📊 Pasivos</a:t>
            </a:r>
          </a:p>
          <a:p>
            <a:pPr>
              <a:buNone/>
            </a:pPr>
            <a:endParaRPr lang="es-MX" sz="2000" b="1" dirty="0"/>
          </a:p>
          <a:p>
            <a:pPr>
              <a:buFont typeface="Arial" panose="020B0604020202020204" pitchFamily="34" charset="0"/>
              <a:buChar char="•"/>
            </a:pPr>
            <a:r>
              <a:rPr lang="es-MX" sz="2000" dirty="0"/>
              <a:t> Total 2025: </a:t>
            </a:r>
            <a:r>
              <a:rPr lang="es-MX" sz="2000" b="1" dirty="0"/>
              <a:t>$3.762 millones</a:t>
            </a:r>
            <a:r>
              <a:rPr lang="es-MX" sz="2000" dirty="0"/>
              <a:t> </a:t>
            </a:r>
          </a:p>
          <a:p>
            <a:endParaRPr lang="es-MX" sz="2000" dirty="0"/>
          </a:p>
          <a:p>
            <a:pPr>
              <a:buFont typeface="Arial" panose="020B0604020202020204" pitchFamily="34" charset="0"/>
              <a:buChar char="•"/>
            </a:pPr>
            <a:r>
              <a:rPr lang="es-MX" sz="2000" dirty="0"/>
              <a:t> Total 2024: </a:t>
            </a:r>
            <a:r>
              <a:rPr lang="es-MX" sz="2000" b="1" dirty="0"/>
              <a:t>$2.950 millones</a:t>
            </a:r>
            <a:r>
              <a:rPr lang="es-MX" sz="2000" dirty="0"/>
              <a:t> </a:t>
            </a:r>
          </a:p>
          <a:p>
            <a:endParaRPr lang="es-MX" sz="2000" dirty="0"/>
          </a:p>
          <a:p>
            <a:pPr>
              <a:buFont typeface="Arial" panose="020B0604020202020204" pitchFamily="34" charset="0"/>
              <a:buChar char="•"/>
            </a:pPr>
            <a:r>
              <a:rPr lang="es-MX" sz="2000" dirty="0"/>
              <a:t> Variación: 🔺 </a:t>
            </a:r>
            <a:r>
              <a:rPr lang="es-MX" sz="2000" b="1" dirty="0"/>
              <a:t>+$811 millones</a:t>
            </a:r>
            <a:r>
              <a:rPr lang="es-MX" sz="2000" dirty="0"/>
              <a:t> </a:t>
            </a:r>
          </a:p>
          <a:p>
            <a:pPr>
              <a:buNone/>
            </a:pPr>
            <a:endParaRPr lang="es-MX" sz="2000" b="1" dirty="0"/>
          </a:p>
        </p:txBody>
      </p:sp>
      <p:sp>
        <p:nvSpPr>
          <p:cNvPr id="38" name="CuadroTexto 37">
            <a:extLst>
              <a:ext uri="{FF2B5EF4-FFF2-40B4-BE49-F238E27FC236}">
                <a16:creationId xmlns:a16="http://schemas.microsoft.com/office/drawing/2014/main" id="{0FE8727A-658C-10D2-E9F5-EA7CABCE36ED}"/>
              </a:ext>
            </a:extLst>
          </p:cNvPr>
          <p:cNvSpPr txBox="1"/>
          <p:nvPr/>
        </p:nvSpPr>
        <p:spPr>
          <a:xfrm>
            <a:off x="4920792" y="2386135"/>
            <a:ext cx="6994688" cy="3139321"/>
          </a:xfrm>
          <a:prstGeom prst="rect">
            <a:avLst/>
          </a:prstGeom>
          <a:noFill/>
        </p:spPr>
        <p:txBody>
          <a:bodyPr wrap="square">
            <a:spAutoFit/>
          </a:bodyPr>
          <a:lstStyle/>
          <a:p>
            <a:pPr algn="just">
              <a:buNone/>
            </a:pPr>
            <a:r>
              <a:rPr lang="es-MX" dirty="0"/>
              <a:t>El aumento total del pasivo fue de </a:t>
            </a:r>
            <a:r>
              <a:rPr lang="es-MX" b="1" dirty="0"/>
              <a:t>$811 millones</a:t>
            </a:r>
            <a:r>
              <a:rPr lang="es-MX" dirty="0"/>
              <a:t>, pero no todo corresponde a deudas “reales” nuevas.</a:t>
            </a:r>
          </a:p>
          <a:p>
            <a:pPr algn="just">
              <a:buNone/>
            </a:pPr>
            <a:r>
              <a:rPr lang="es-MX" dirty="0"/>
              <a:t>Se descompone así:</a:t>
            </a:r>
          </a:p>
          <a:p>
            <a:pPr>
              <a:buNone/>
            </a:pPr>
            <a:endParaRPr lang="es-MX" dirty="0"/>
          </a:p>
          <a:p>
            <a:pPr>
              <a:buFont typeface="Arial" panose="020B0604020202020204" pitchFamily="34" charset="0"/>
              <a:buChar char="•"/>
            </a:pPr>
            <a:r>
              <a:rPr lang="es-MX" dirty="0"/>
              <a:t>🔵 </a:t>
            </a:r>
            <a:r>
              <a:rPr lang="es-MX" b="1" dirty="0"/>
              <a:t>$376 millones → Ingresos condicionados / otros pasivos</a:t>
            </a:r>
            <a:br>
              <a:rPr lang="es-MX" dirty="0"/>
            </a:br>
            <a:r>
              <a:rPr lang="es-MX" dirty="0"/>
              <a:t>👉 Recursos recibidos o reconocidos con destinación específica o condiciones por cumplir. </a:t>
            </a:r>
          </a:p>
          <a:p>
            <a:endParaRPr lang="es-MX" dirty="0"/>
          </a:p>
          <a:p>
            <a:pPr>
              <a:buFont typeface="Arial" panose="020B0604020202020204" pitchFamily="34" charset="0"/>
              <a:buChar char="•"/>
            </a:pPr>
            <a:r>
              <a:rPr lang="es-MX" dirty="0"/>
              <a:t>🟠 </a:t>
            </a:r>
            <a:r>
              <a:rPr lang="es-MX" b="1" dirty="0"/>
              <a:t>$353 millones → Pasivos estimados</a:t>
            </a:r>
            <a:br>
              <a:rPr lang="es-MX" dirty="0"/>
            </a:br>
            <a:r>
              <a:rPr lang="es-MX" dirty="0"/>
              <a:t>👉 Obligaciones probables (no pagadas aún), que se reconocen contablemente por principio de causación.</a:t>
            </a:r>
          </a:p>
        </p:txBody>
      </p:sp>
      <p:sp>
        <p:nvSpPr>
          <p:cNvPr id="2" name="CuadroTexto 19">
            <a:extLst>
              <a:ext uri="{FF2B5EF4-FFF2-40B4-BE49-F238E27FC236}">
                <a16:creationId xmlns:a16="http://schemas.microsoft.com/office/drawing/2014/main" id="{E948AA9D-0A12-DDDD-AB34-B02B302E78FA}"/>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23562939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50698-652C-AC95-8401-1C7CA6562FA9}"/>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09B9ECDD-924F-C4D0-2F4D-DE3C6446FE5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CBEC097C-E01B-DF1C-1288-E6793ADE332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5AF0D90B-8E13-96D3-A57F-DD4DEA6E1102}"/>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BF153FD2-8015-6C7E-D4FE-F9F29B35CA93}"/>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39813830-6801-ED57-5D11-D5308FB013F7}"/>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A98F3683-AC37-60DD-A3F4-D55888DE5BDE}"/>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B6AFC52-EF5B-A8FA-433E-3618827A0946}"/>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2BCF88B-A4C2-249E-3191-80F4F89CF4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34" name="CuadroTexto 33">
            <a:extLst>
              <a:ext uri="{FF2B5EF4-FFF2-40B4-BE49-F238E27FC236}">
                <a16:creationId xmlns:a16="http://schemas.microsoft.com/office/drawing/2014/main" id="{24FB66E9-6ECE-1AF8-1EE6-39C7B0F0F401}"/>
              </a:ext>
            </a:extLst>
          </p:cNvPr>
          <p:cNvSpPr txBox="1"/>
          <p:nvPr/>
        </p:nvSpPr>
        <p:spPr>
          <a:xfrm>
            <a:off x="523841" y="1544957"/>
            <a:ext cx="9694813" cy="954107"/>
          </a:xfrm>
          <a:prstGeom prst="rect">
            <a:avLst/>
          </a:prstGeom>
          <a:noFill/>
        </p:spPr>
        <p:txBody>
          <a:bodyPr wrap="square">
            <a:spAutoFit/>
          </a:bodyPr>
          <a:lstStyle/>
          <a:p>
            <a:pPr algn="ctr"/>
            <a:r>
              <a:rPr lang="es-MX" sz="2800" b="1" dirty="0"/>
              <a:t>Estado de Situación Financiera: Composición y variación de los patrimonio:</a:t>
            </a:r>
          </a:p>
        </p:txBody>
      </p:sp>
      <p:sp>
        <p:nvSpPr>
          <p:cNvPr id="5" name="CuadroTexto 4">
            <a:extLst>
              <a:ext uri="{FF2B5EF4-FFF2-40B4-BE49-F238E27FC236}">
                <a16:creationId xmlns:a16="http://schemas.microsoft.com/office/drawing/2014/main" id="{2C5DFBC0-C9C4-CE37-C58F-C0F5AB8561A2}"/>
              </a:ext>
            </a:extLst>
          </p:cNvPr>
          <p:cNvSpPr txBox="1"/>
          <p:nvPr/>
        </p:nvSpPr>
        <p:spPr>
          <a:xfrm>
            <a:off x="555252" y="2936608"/>
            <a:ext cx="6994688" cy="1815882"/>
          </a:xfrm>
          <a:prstGeom prst="rect">
            <a:avLst/>
          </a:prstGeom>
          <a:noFill/>
        </p:spPr>
        <p:txBody>
          <a:bodyPr wrap="square">
            <a:spAutoFit/>
          </a:bodyPr>
          <a:lstStyle/>
          <a:p>
            <a:pPr>
              <a:buNone/>
            </a:pPr>
            <a:r>
              <a:rPr lang="es-MX" sz="2800" b="1" dirty="0"/>
              <a:t>🏦 Patrimonio</a:t>
            </a:r>
          </a:p>
          <a:p>
            <a:pPr>
              <a:buFont typeface="Arial" panose="020B0604020202020204" pitchFamily="34" charset="0"/>
              <a:buChar char="•"/>
            </a:pPr>
            <a:r>
              <a:rPr lang="es-MX" sz="2800" dirty="0"/>
              <a:t>Total 2025: </a:t>
            </a:r>
            <a:r>
              <a:rPr lang="es-MX" sz="2800" b="1" dirty="0"/>
              <a:t>$6.941 millones</a:t>
            </a:r>
            <a:r>
              <a:rPr lang="es-MX" sz="2800" dirty="0"/>
              <a:t> </a:t>
            </a:r>
          </a:p>
          <a:p>
            <a:pPr>
              <a:buFont typeface="Arial" panose="020B0604020202020204" pitchFamily="34" charset="0"/>
              <a:buChar char="•"/>
            </a:pPr>
            <a:r>
              <a:rPr lang="es-MX" sz="2800" dirty="0"/>
              <a:t>Total 2024: </a:t>
            </a:r>
            <a:r>
              <a:rPr lang="es-MX" sz="2800" b="1" dirty="0"/>
              <a:t>$6.139 millones</a:t>
            </a:r>
            <a:r>
              <a:rPr lang="es-MX" sz="2800" dirty="0"/>
              <a:t> </a:t>
            </a:r>
          </a:p>
          <a:p>
            <a:pPr>
              <a:buFont typeface="Arial" panose="020B0604020202020204" pitchFamily="34" charset="0"/>
              <a:buChar char="•"/>
            </a:pPr>
            <a:r>
              <a:rPr lang="es-MX" sz="2800" dirty="0"/>
              <a:t>Variación: 🔺 </a:t>
            </a:r>
            <a:r>
              <a:rPr lang="es-MX" sz="2800" b="1" dirty="0"/>
              <a:t>+$802 millones</a:t>
            </a:r>
            <a:endParaRPr lang="es-MX" sz="2800" dirty="0"/>
          </a:p>
        </p:txBody>
      </p:sp>
      <p:sp>
        <p:nvSpPr>
          <p:cNvPr id="14" name="CuadroTexto 13">
            <a:extLst>
              <a:ext uri="{FF2B5EF4-FFF2-40B4-BE49-F238E27FC236}">
                <a16:creationId xmlns:a16="http://schemas.microsoft.com/office/drawing/2014/main" id="{3DBD7C9E-A39A-E7BF-FD09-FC4492A7F0D7}"/>
              </a:ext>
            </a:extLst>
          </p:cNvPr>
          <p:cNvSpPr txBox="1"/>
          <p:nvPr/>
        </p:nvSpPr>
        <p:spPr>
          <a:xfrm>
            <a:off x="5674935" y="3085598"/>
            <a:ext cx="5961813" cy="2308324"/>
          </a:xfrm>
          <a:prstGeom prst="rect">
            <a:avLst/>
          </a:prstGeom>
          <a:noFill/>
        </p:spPr>
        <p:txBody>
          <a:bodyPr wrap="square">
            <a:spAutoFit/>
          </a:bodyPr>
          <a:lstStyle/>
          <a:p>
            <a:pPr>
              <a:buNone/>
            </a:pPr>
            <a:r>
              <a:rPr lang="es-MX" sz="2400" b="1" dirty="0"/>
              <a:t>Principales cambios:</a:t>
            </a:r>
            <a:endParaRPr lang="es-MX" sz="2400" dirty="0"/>
          </a:p>
          <a:p>
            <a:pPr>
              <a:buFont typeface="Arial" panose="020B0604020202020204" pitchFamily="34" charset="0"/>
              <a:buChar char="•"/>
            </a:pPr>
            <a:r>
              <a:rPr lang="es-MX" sz="2400" dirty="0"/>
              <a:t>Resultados acumulados: 🔺 mejora de $1.144 millones </a:t>
            </a:r>
          </a:p>
          <a:p>
            <a:pPr>
              <a:buFont typeface="Arial" panose="020B0604020202020204" pitchFamily="34" charset="0"/>
              <a:buChar char="•"/>
            </a:pPr>
            <a:r>
              <a:rPr lang="es-MX" sz="2400" dirty="0"/>
              <a:t>Resultado del ejercicio: 🔻 -$342 millones </a:t>
            </a:r>
            <a:r>
              <a:rPr lang="es-MX" sz="2400" i="1" dirty="0"/>
              <a:t>(menor utilidad)</a:t>
            </a:r>
            <a:r>
              <a:rPr lang="es-MX" sz="2400" dirty="0"/>
              <a:t> </a:t>
            </a:r>
          </a:p>
          <a:p>
            <a:pPr>
              <a:buFont typeface="Arial" panose="020B0604020202020204" pitchFamily="34" charset="0"/>
              <a:buChar char="•"/>
            </a:pPr>
            <a:r>
              <a:rPr lang="es-MX" sz="2400" dirty="0"/>
              <a:t>Capital fiscal: sin variación</a:t>
            </a:r>
          </a:p>
        </p:txBody>
      </p:sp>
      <p:sp>
        <p:nvSpPr>
          <p:cNvPr id="2" name="CuadroTexto 19">
            <a:extLst>
              <a:ext uri="{FF2B5EF4-FFF2-40B4-BE49-F238E27FC236}">
                <a16:creationId xmlns:a16="http://schemas.microsoft.com/office/drawing/2014/main" id="{4DE5E795-2C7C-1A70-1D13-35B4CF172DB7}"/>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4432668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DDB66-2A48-C8FB-17FE-02D02975D30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E5B8B04C-3288-66FF-FB96-EA96B84EFF16}"/>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EF21C475-D675-B353-BFBC-246008EAC18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3943D116-4D9F-FFF6-D588-F1EF3FF4066D}"/>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82C69629-6B99-9B40-2B52-B80C6D593D31}"/>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16AA43A-6D99-6C53-26DB-550BB6069C7E}"/>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C18ED5D-99BF-2C79-888B-F2F6F508B61D}"/>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C3A3A69A-03AE-3230-D80F-A77D62CED8B2}"/>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5B79CE68-292B-27ED-E70B-3D31EF62E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9" name="CuadroTexto 8">
            <a:extLst>
              <a:ext uri="{FF2B5EF4-FFF2-40B4-BE49-F238E27FC236}">
                <a16:creationId xmlns:a16="http://schemas.microsoft.com/office/drawing/2014/main" id="{FB0FA82E-EEA4-D589-E991-A6DAA873DA44}"/>
              </a:ext>
            </a:extLst>
          </p:cNvPr>
          <p:cNvSpPr txBox="1"/>
          <p:nvPr/>
        </p:nvSpPr>
        <p:spPr>
          <a:xfrm>
            <a:off x="1857858" y="1464269"/>
            <a:ext cx="6994688" cy="461665"/>
          </a:xfrm>
          <a:prstGeom prst="rect">
            <a:avLst/>
          </a:prstGeom>
          <a:noFill/>
        </p:spPr>
        <p:txBody>
          <a:bodyPr wrap="square">
            <a:spAutoFit/>
          </a:bodyPr>
          <a:lstStyle/>
          <a:p>
            <a:pPr algn="ctr"/>
            <a:r>
              <a:rPr lang="es-MX" sz="2400" b="1" dirty="0"/>
              <a:t>Estado de Resultados – Vigencia 2025</a:t>
            </a:r>
          </a:p>
        </p:txBody>
      </p:sp>
      <p:sp>
        <p:nvSpPr>
          <p:cNvPr id="16" name="CuadroTexto 15">
            <a:extLst>
              <a:ext uri="{FF2B5EF4-FFF2-40B4-BE49-F238E27FC236}">
                <a16:creationId xmlns:a16="http://schemas.microsoft.com/office/drawing/2014/main" id="{A91EF5CF-4B77-5430-076F-184031EE3334}"/>
              </a:ext>
            </a:extLst>
          </p:cNvPr>
          <p:cNvSpPr txBox="1"/>
          <p:nvPr/>
        </p:nvSpPr>
        <p:spPr>
          <a:xfrm>
            <a:off x="952107" y="2093344"/>
            <a:ext cx="6994688" cy="1938992"/>
          </a:xfrm>
          <a:prstGeom prst="rect">
            <a:avLst/>
          </a:prstGeom>
          <a:noFill/>
        </p:spPr>
        <p:txBody>
          <a:bodyPr wrap="square">
            <a:spAutoFit/>
          </a:bodyPr>
          <a:lstStyle/>
          <a:p>
            <a:pPr>
              <a:buNone/>
            </a:pPr>
            <a:r>
              <a:rPr lang="es-MX" sz="2000" b="1" dirty="0"/>
              <a:t>📊 Resumen general</a:t>
            </a:r>
          </a:p>
          <a:p>
            <a:pPr>
              <a:buNone/>
            </a:pPr>
            <a:endParaRPr lang="es-MX" sz="2000" b="1" dirty="0"/>
          </a:p>
          <a:p>
            <a:pPr>
              <a:buFont typeface="Arial" panose="020B0604020202020204" pitchFamily="34" charset="0"/>
              <a:buChar char="•"/>
            </a:pPr>
            <a:r>
              <a:rPr lang="es-MX" sz="2000" dirty="0"/>
              <a:t>Ingresos operacionales: </a:t>
            </a:r>
            <a:r>
              <a:rPr lang="es-MX" sz="2000" b="1" dirty="0"/>
              <a:t>$8.901 millones</a:t>
            </a:r>
            <a:r>
              <a:rPr lang="es-MX" sz="2000" dirty="0"/>
              <a:t> 🔺 (+$627 millones) </a:t>
            </a:r>
          </a:p>
          <a:p>
            <a:pPr>
              <a:buFont typeface="Arial" panose="020B0604020202020204" pitchFamily="34" charset="0"/>
              <a:buChar char="•"/>
            </a:pPr>
            <a:r>
              <a:rPr lang="es-MX" sz="2000" dirty="0"/>
              <a:t>Costos de ventas: </a:t>
            </a:r>
            <a:r>
              <a:rPr lang="es-MX" sz="2000" b="1" dirty="0"/>
              <a:t>$8.198 millones</a:t>
            </a:r>
            <a:r>
              <a:rPr lang="es-MX" sz="2000" dirty="0"/>
              <a:t> 🔺 (+$2.802 millones) </a:t>
            </a:r>
          </a:p>
          <a:p>
            <a:pPr>
              <a:buFont typeface="Arial" panose="020B0604020202020204" pitchFamily="34" charset="0"/>
              <a:buChar char="•"/>
            </a:pPr>
            <a:r>
              <a:rPr lang="es-MX" sz="2000" dirty="0"/>
              <a:t>Gastos operacionales: </a:t>
            </a:r>
            <a:r>
              <a:rPr lang="es-MX" sz="2000" b="1" dirty="0"/>
              <a:t>$2.882 millones</a:t>
            </a:r>
            <a:r>
              <a:rPr lang="es-MX" sz="2000" dirty="0"/>
              <a:t> 🔺 (+$271 millones)</a:t>
            </a:r>
          </a:p>
          <a:p>
            <a:endParaRPr lang="es-MX" sz="2000" dirty="0"/>
          </a:p>
        </p:txBody>
      </p:sp>
      <p:sp>
        <p:nvSpPr>
          <p:cNvPr id="18" name="CuadroTexto 17">
            <a:extLst>
              <a:ext uri="{FF2B5EF4-FFF2-40B4-BE49-F238E27FC236}">
                <a16:creationId xmlns:a16="http://schemas.microsoft.com/office/drawing/2014/main" id="{7A89A1D3-9049-F957-A247-7295E5B5E515}"/>
              </a:ext>
            </a:extLst>
          </p:cNvPr>
          <p:cNvSpPr txBox="1"/>
          <p:nvPr/>
        </p:nvSpPr>
        <p:spPr>
          <a:xfrm>
            <a:off x="952107" y="3899936"/>
            <a:ext cx="6994688" cy="1631216"/>
          </a:xfrm>
          <a:prstGeom prst="rect">
            <a:avLst/>
          </a:prstGeom>
          <a:noFill/>
        </p:spPr>
        <p:txBody>
          <a:bodyPr wrap="square">
            <a:spAutoFit/>
          </a:bodyPr>
          <a:lstStyle/>
          <a:p>
            <a:pPr>
              <a:buNone/>
            </a:pPr>
            <a:r>
              <a:rPr lang="es-MX" b="1" dirty="0"/>
              <a:t>📉 </a:t>
            </a:r>
            <a:r>
              <a:rPr lang="es-MX" sz="2000" b="1" dirty="0"/>
              <a:t>Resultado operacional</a:t>
            </a:r>
          </a:p>
          <a:p>
            <a:pPr>
              <a:buNone/>
            </a:pPr>
            <a:endParaRPr lang="es-MX" sz="2000" b="1" dirty="0"/>
          </a:p>
          <a:p>
            <a:pPr>
              <a:buFont typeface="Arial" panose="020B0604020202020204" pitchFamily="34" charset="0"/>
              <a:buChar char="•"/>
            </a:pPr>
            <a:r>
              <a:rPr lang="es-MX" sz="2000" dirty="0"/>
              <a:t>Excedente (déficit) operacional 2025: </a:t>
            </a:r>
            <a:r>
              <a:rPr lang="es-MX" sz="2000" b="1" dirty="0"/>
              <a:t>-$2.179 millones</a:t>
            </a:r>
          </a:p>
          <a:p>
            <a:r>
              <a:rPr lang="es-MX" sz="2000" dirty="0"/>
              <a:t> 2024: </a:t>
            </a:r>
            <a:r>
              <a:rPr lang="es-MX" sz="2000" b="1" dirty="0"/>
              <a:t>+$269 millones</a:t>
            </a:r>
          </a:p>
          <a:p>
            <a:r>
              <a:rPr lang="es-MX" sz="2000" dirty="0"/>
              <a:t>👉 Disminución significativa del resultado operacional</a:t>
            </a:r>
          </a:p>
        </p:txBody>
      </p:sp>
      <p:sp>
        <p:nvSpPr>
          <p:cNvPr id="2" name="CuadroTexto 19">
            <a:extLst>
              <a:ext uri="{FF2B5EF4-FFF2-40B4-BE49-F238E27FC236}">
                <a16:creationId xmlns:a16="http://schemas.microsoft.com/office/drawing/2014/main" id="{92E0B46F-A957-64D9-90CA-6409BAD40AC6}"/>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14554414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3A0E4-7FC2-EBB1-987A-538C209C9CBC}"/>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40199FD8-632E-1696-2E7D-D4652E6EDD7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1704526E-4123-8976-8C51-38424F79B16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37F511BF-8461-34E3-09AD-110C99259DFF}"/>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9365953B-FDDD-8E72-8639-45273F4A0EF1}"/>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A0EC580-B2C5-E3EE-8A82-722E37493226}"/>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22CCFEC0-124E-24AD-93B7-307289B04A47}"/>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1804A4CD-62AE-6AC8-F58D-22F925B9E62F}"/>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9F18BCC-6547-947A-CCF6-FF6A84A37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9" name="CuadroTexto 8">
            <a:extLst>
              <a:ext uri="{FF2B5EF4-FFF2-40B4-BE49-F238E27FC236}">
                <a16:creationId xmlns:a16="http://schemas.microsoft.com/office/drawing/2014/main" id="{07131467-F517-5FE6-3CBC-3F05C8E4BE99}"/>
              </a:ext>
            </a:extLst>
          </p:cNvPr>
          <p:cNvSpPr txBox="1"/>
          <p:nvPr/>
        </p:nvSpPr>
        <p:spPr>
          <a:xfrm>
            <a:off x="1857858" y="1464269"/>
            <a:ext cx="6994688" cy="461665"/>
          </a:xfrm>
          <a:prstGeom prst="rect">
            <a:avLst/>
          </a:prstGeom>
          <a:noFill/>
        </p:spPr>
        <p:txBody>
          <a:bodyPr wrap="square">
            <a:spAutoFit/>
          </a:bodyPr>
          <a:lstStyle/>
          <a:p>
            <a:pPr algn="ctr"/>
            <a:r>
              <a:rPr lang="es-MX" sz="2400" b="1" dirty="0"/>
              <a:t>Estado de Resultados – Vigencia 2025</a:t>
            </a:r>
          </a:p>
        </p:txBody>
      </p:sp>
      <p:sp>
        <p:nvSpPr>
          <p:cNvPr id="5" name="CuadroTexto 4">
            <a:extLst>
              <a:ext uri="{FF2B5EF4-FFF2-40B4-BE49-F238E27FC236}">
                <a16:creationId xmlns:a16="http://schemas.microsoft.com/office/drawing/2014/main" id="{C2FA561F-6DA3-AC18-0524-654568461E7D}"/>
              </a:ext>
            </a:extLst>
          </p:cNvPr>
          <p:cNvSpPr txBox="1"/>
          <p:nvPr/>
        </p:nvSpPr>
        <p:spPr>
          <a:xfrm>
            <a:off x="1395167" y="2283722"/>
            <a:ext cx="6994688" cy="1631216"/>
          </a:xfrm>
          <a:prstGeom prst="rect">
            <a:avLst/>
          </a:prstGeom>
          <a:noFill/>
        </p:spPr>
        <p:txBody>
          <a:bodyPr wrap="square">
            <a:spAutoFit/>
          </a:bodyPr>
          <a:lstStyle/>
          <a:p>
            <a:pPr>
              <a:buNone/>
            </a:pPr>
            <a:r>
              <a:rPr lang="es-MX" sz="2000" b="1" dirty="0"/>
              <a:t>💰 Otros ingresos y gastos</a:t>
            </a:r>
          </a:p>
          <a:p>
            <a:pPr>
              <a:buFont typeface="Arial" panose="020B0604020202020204" pitchFamily="34" charset="0"/>
              <a:buChar char="•"/>
            </a:pPr>
            <a:r>
              <a:rPr lang="es-MX" sz="2000" dirty="0"/>
              <a:t>Otros ingresos: </a:t>
            </a:r>
            <a:r>
              <a:rPr lang="es-MX" sz="2000" b="1" dirty="0"/>
              <a:t>$3.563 millones</a:t>
            </a:r>
            <a:r>
              <a:rPr lang="es-MX" sz="2000" dirty="0"/>
              <a:t> 🔺 (+$2.401 millones): Principalmente por </a:t>
            </a:r>
            <a:r>
              <a:rPr lang="es-MX" sz="2000" b="1" dirty="0"/>
              <a:t>transferencias y subvenciones</a:t>
            </a:r>
            <a:r>
              <a:rPr lang="es-MX" sz="2000" dirty="0"/>
              <a:t> </a:t>
            </a:r>
          </a:p>
          <a:p>
            <a:pPr>
              <a:buFont typeface="Arial" panose="020B0604020202020204" pitchFamily="34" charset="0"/>
              <a:buChar char="•"/>
            </a:pPr>
            <a:r>
              <a:rPr lang="es-MX" sz="2000" dirty="0"/>
              <a:t>Otros gastos: </a:t>
            </a:r>
            <a:r>
              <a:rPr lang="es-MX" sz="2000" b="1" dirty="0"/>
              <a:t>$582 millones</a:t>
            </a:r>
            <a:r>
              <a:rPr lang="es-MX" sz="2000" dirty="0"/>
              <a:t> 🔺 (+$296 millones)</a:t>
            </a:r>
          </a:p>
          <a:p>
            <a:r>
              <a:rPr lang="es-MX" sz="2000" dirty="0"/>
              <a:t>Incremento en gastos financieros</a:t>
            </a:r>
          </a:p>
        </p:txBody>
      </p:sp>
      <p:sp>
        <p:nvSpPr>
          <p:cNvPr id="15" name="CuadroTexto 14">
            <a:extLst>
              <a:ext uri="{FF2B5EF4-FFF2-40B4-BE49-F238E27FC236}">
                <a16:creationId xmlns:a16="http://schemas.microsoft.com/office/drawing/2014/main" id="{8D4ADDF9-7CC4-CC17-B888-03F994A9F526}"/>
              </a:ext>
            </a:extLst>
          </p:cNvPr>
          <p:cNvSpPr txBox="1"/>
          <p:nvPr/>
        </p:nvSpPr>
        <p:spPr>
          <a:xfrm>
            <a:off x="6382724" y="4232586"/>
            <a:ext cx="6994688" cy="1323439"/>
          </a:xfrm>
          <a:prstGeom prst="rect">
            <a:avLst/>
          </a:prstGeom>
          <a:noFill/>
        </p:spPr>
        <p:txBody>
          <a:bodyPr wrap="square">
            <a:spAutoFit/>
          </a:bodyPr>
          <a:lstStyle/>
          <a:p>
            <a:pPr>
              <a:buNone/>
            </a:pPr>
            <a:r>
              <a:rPr lang="es-MX" sz="2000" b="1" dirty="0"/>
              <a:t>🧾 Resultado neto del ejercicio</a:t>
            </a:r>
          </a:p>
          <a:p>
            <a:pPr>
              <a:buFont typeface="Arial" panose="020B0604020202020204" pitchFamily="34" charset="0"/>
              <a:buChar char="•"/>
            </a:pPr>
            <a:r>
              <a:rPr lang="es-MX" sz="2000" dirty="0"/>
              <a:t>2025: </a:t>
            </a:r>
            <a:r>
              <a:rPr lang="es-MX" sz="2000" b="1" dirty="0"/>
              <a:t>$802 millones</a:t>
            </a:r>
            <a:r>
              <a:rPr lang="es-MX" sz="2000" dirty="0"/>
              <a:t> </a:t>
            </a:r>
          </a:p>
          <a:p>
            <a:pPr>
              <a:buFont typeface="Arial" panose="020B0604020202020204" pitchFamily="34" charset="0"/>
              <a:buChar char="•"/>
            </a:pPr>
            <a:r>
              <a:rPr lang="es-MX" sz="2000" dirty="0"/>
              <a:t>2024: </a:t>
            </a:r>
            <a:r>
              <a:rPr lang="es-MX" sz="2000" b="1" dirty="0"/>
              <a:t>$1.145 millones</a:t>
            </a:r>
            <a:r>
              <a:rPr lang="es-MX" sz="2000" dirty="0"/>
              <a:t> </a:t>
            </a:r>
          </a:p>
          <a:p>
            <a:r>
              <a:rPr lang="es-MX" sz="2000" dirty="0"/>
              <a:t>Variación: 🔻 </a:t>
            </a:r>
            <a:r>
              <a:rPr lang="es-MX" sz="2000" b="1" dirty="0"/>
              <a:t>-$343 millones</a:t>
            </a:r>
            <a:endParaRPr lang="es-MX" sz="2000" dirty="0"/>
          </a:p>
        </p:txBody>
      </p:sp>
      <p:sp>
        <p:nvSpPr>
          <p:cNvPr id="2" name="CuadroTexto 19">
            <a:extLst>
              <a:ext uri="{FF2B5EF4-FFF2-40B4-BE49-F238E27FC236}">
                <a16:creationId xmlns:a16="http://schemas.microsoft.com/office/drawing/2014/main" id="{A08B9742-DAC1-AE2F-B5F6-15A3D35EE9B9}"/>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5677013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A7988-4FDF-181D-1917-EA7A9FCDCABD}"/>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9428E88-3D30-77DF-0554-ED0400A8F0AC}"/>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1F34DC31-9898-824A-C985-8D372F79284D}"/>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B49AA333-EF77-0AB0-7FB3-B713F21A22A7}"/>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90A3C31A-AE51-6C74-500C-43E7F9CABE41}"/>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C25B8000-D0F2-2A66-F9ED-9A803CFC64D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8A76413E-8D52-412E-1CD2-A297FA8DCD6D}"/>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05732AE-EDE3-3F16-D570-24485A887198}"/>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B8B9EB6B-67B8-91F3-48C6-EE446D0596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2" name="Gráfico 1">
            <a:extLst>
              <a:ext uri="{FF2B5EF4-FFF2-40B4-BE49-F238E27FC236}">
                <a16:creationId xmlns:a16="http://schemas.microsoft.com/office/drawing/2014/main" id="{DC8E5310-9E9A-59A0-CCD3-9BFCD2193A3B}"/>
              </a:ext>
            </a:extLst>
          </p:cNvPr>
          <p:cNvGraphicFramePr>
            <a:graphicFrameLocks/>
          </p:cNvGraphicFramePr>
          <p:nvPr/>
        </p:nvGraphicFramePr>
        <p:xfrm>
          <a:off x="762285" y="1947426"/>
          <a:ext cx="5148263" cy="3181350"/>
        </p:xfrm>
        <a:graphic>
          <a:graphicData uri="http://schemas.openxmlformats.org/drawingml/2006/chart">
            <c:chart xmlns:c="http://schemas.openxmlformats.org/drawingml/2006/chart" xmlns:r="http://schemas.openxmlformats.org/officeDocument/2006/relationships" r:id="rId4"/>
          </a:graphicData>
        </a:graphic>
      </p:graphicFrame>
      <p:sp>
        <p:nvSpPr>
          <p:cNvPr id="16" name="CuadroTexto 15">
            <a:extLst>
              <a:ext uri="{FF2B5EF4-FFF2-40B4-BE49-F238E27FC236}">
                <a16:creationId xmlns:a16="http://schemas.microsoft.com/office/drawing/2014/main" id="{57A1B93F-B121-B1E8-E380-38764C52F9AA}"/>
              </a:ext>
            </a:extLst>
          </p:cNvPr>
          <p:cNvSpPr txBox="1"/>
          <p:nvPr/>
        </p:nvSpPr>
        <p:spPr>
          <a:xfrm>
            <a:off x="5910548" y="2068655"/>
            <a:ext cx="5665567" cy="3293209"/>
          </a:xfrm>
          <a:prstGeom prst="rect">
            <a:avLst/>
          </a:prstGeom>
          <a:noFill/>
        </p:spPr>
        <p:txBody>
          <a:bodyPr wrap="square">
            <a:spAutoFit/>
          </a:bodyPr>
          <a:lstStyle/>
          <a:p>
            <a:r>
              <a:rPr lang="es-MX" sz="1600" dirty="0"/>
              <a:t>✔️ Se evidencia un </a:t>
            </a:r>
            <a:r>
              <a:rPr lang="es-MX" sz="1600" b="1" dirty="0"/>
              <a:t>incremento significativo en el presupuesto gestionado</a:t>
            </a:r>
            <a:r>
              <a:rPr lang="es-MX" sz="1600" dirty="0"/>
              <a:t>, pasando de $8.645 millones en 2024 a $13.998 millones en 2025 </a:t>
            </a:r>
          </a:p>
          <a:p>
            <a:r>
              <a:rPr lang="es-MX" sz="1600" dirty="0"/>
              <a:t>✔️ La entidad mantiene una </a:t>
            </a:r>
            <a:r>
              <a:rPr lang="es-MX" sz="1600" b="1" dirty="0"/>
              <a:t>alta capacidad de ejecución</a:t>
            </a:r>
            <a:r>
              <a:rPr lang="es-MX" sz="1600" dirty="0"/>
              <a:t>, alcanzando el </a:t>
            </a:r>
            <a:r>
              <a:rPr lang="es-MX" sz="1600" b="1" dirty="0"/>
              <a:t>86% en compromisos y obligaciones</a:t>
            </a:r>
            <a:r>
              <a:rPr lang="es-MX" sz="1600" dirty="0"/>
              <a:t> </a:t>
            </a:r>
          </a:p>
          <a:p>
            <a:r>
              <a:rPr lang="es-MX" sz="1600" dirty="0"/>
              <a:t>✔️ Los pagos alcanzan un </a:t>
            </a:r>
            <a:r>
              <a:rPr lang="es-MX" sz="1600" b="1" dirty="0"/>
              <a:t>79%</a:t>
            </a:r>
            <a:r>
              <a:rPr lang="es-MX" sz="1600" dirty="0"/>
              <a:t>, reflejando un adecuado cumplimiento en la ejecución de los recursos </a:t>
            </a:r>
          </a:p>
          <a:p>
            <a:r>
              <a:rPr lang="es-MX" sz="1600" dirty="0"/>
              <a:t>✔️ Se conserva la </a:t>
            </a:r>
            <a:r>
              <a:rPr lang="es-MX" sz="1600" b="1" dirty="0"/>
              <a:t>coherencia en la cadena presupuestal</a:t>
            </a:r>
            <a:r>
              <a:rPr lang="es-MX" sz="1600" dirty="0"/>
              <a:t> (compromiso = obligación), lo que evidencia orden financiero </a:t>
            </a:r>
          </a:p>
          <a:p>
            <a:r>
              <a:rPr lang="es-MX" sz="1600" dirty="0"/>
              <a:t>✔️ El aumento en la ejecución está alineado con la </a:t>
            </a:r>
            <a:r>
              <a:rPr lang="es-MX" sz="1600" b="1" dirty="0"/>
              <a:t>mayor inversión en la prestación de servicios de salud</a:t>
            </a:r>
            <a:r>
              <a:rPr lang="es-MX" sz="1600" dirty="0"/>
              <a:t> </a:t>
            </a:r>
          </a:p>
          <a:p>
            <a:r>
              <a:rPr lang="es-MX" sz="1600" dirty="0"/>
              <a:t>✔️ Se demuestra una </a:t>
            </a:r>
            <a:r>
              <a:rPr lang="es-MX" sz="1600" b="1" dirty="0"/>
              <a:t>gestión eficiente y responsable de los recursos públicos</a:t>
            </a:r>
            <a:r>
              <a:rPr lang="es-MX" sz="1600" dirty="0"/>
              <a:t>, aun con un mayor volumen presupuestal</a:t>
            </a:r>
          </a:p>
        </p:txBody>
      </p:sp>
      <p:sp>
        <p:nvSpPr>
          <p:cNvPr id="5" name="CuadroTexto 19">
            <a:extLst>
              <a:ext uri="{FF2B5EF4-FFF2-40B4-BE49-F238E27FC236}">
                <a16:creationId xmlns:a16="http://schemas.microsoft.com/office/drawing/2014/main" id="{EDB4F5C9-44DA-254A-EB82-ACD30AEBD42D}"/>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40048775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A069-DFD3-5497-2A80-A821A24CA11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A489CC4C-2114-B32A-57C4-083117D8006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1FF08D8-3C94-3B3B-04F0-E41644E74F2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FDBD2D22-456E-AEEE-8C0E-F3A306312F0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C0A0703-E8D4-224A-8995-BB570E7FE98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2025</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ECEC2BA-DFBA-F0A2-1082-6BE600A44CBF}"/>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B3320747-435E-31F7-EDC1-E0DC4F97FA5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7373B3C8-0DF9-B514-89EE-4207FA091393}"/>
              </a:ext>
            </a:extLst>
          </p:cNvPr>
          <p:cNvSpPr txBox="1"/>
          <p:nvPr/>
        </p:nvSpPr>
        <p:spPr>
          <a:xfrm>
            <a:off x="7435121" y="5846033"/>
            <a:ext cx="6551105" cy="499146"/>
          </a:xfrm>
          <a:prstGeom prst="rect">
            <a:avLst/>
          </a:prstGeom>
          <a:noFill/>
          <a:ln>
            <a:noFill/>
          </a:ln>
        </p:spPr>
        <p:txBody>
          <a:bodyPr wrap="square" rtlCol="0">
            <a:noAutofit/>
          </a:bodyPr>
          <a:lstStyle/>
          <a:p>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FA6C001-594C-4251-409F-ACFDDB15B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graphicFrame>
        <p:nvGraphicFramePr>
          <p:cNvPr id="5" name="Gráfico 4">
            <a:extLst>
              <a:ext uri="{FF2B5EF4-FFF2-40B4-BE49-F238E27FC236}">
                <a16:creationId xmlns:a16="http://schemas.microsoft.com/office/drawing/2014/main" id="{76B52A65-3560-181A-D7E3-D5862894D956}"/>
              </a:ext>
            </a:extLst>
          </p:cNvPr>
          <p:cNvGraphicFramePr>
            <a:graphicFrameLocks/>
          </p:cNvGraphicFramePr>
          <p:nvPr/>
        </p:nvGraphicFramePr>
        <p:xfrm>
          <a:off x="586033" y="1784114"/>
          <a:ext cx="4985208" cy="3278080"/>
        </p:xfrm>
        <a:graphic>
          <a:graphicData uri="http://schemas.openxmlformats.org/drawingml/2006/chart">
            <c:chart xmlns:c="http://schemas.openxmlformats.org/drawingml/2006/chart" xmlns:r="http://schemas.openxmlformats.org/officeDocument/2006/relationships" r:id="rId4"/>
          </a:graphicData>
        </a:graphic>
      </p:graphicFrame>
      <p:sp>
        <p:nvSpPr>
          <p:cNvPr id="14" name="CuadroTexto 13">
            <a:extLst>
              <a:ext uri="{FF2B5EF4-FFF2-40B4-BE49-F238E27FC236}">
                <a16:creationId xmlns:a16="http://schemas.microsoft.com/office/drawing/2014/main" id="{9A14409F-F580-1C8A-BF13-E3EA441C8BC2}"/>
              </a:ext>
            </a:extLst>
          </p:cNvPr>
          <p:cNvSpPr txBox="1"/>
          <p:nvPr/>
        </p:nvSpPr>
        <p:spPr>
          <a:xfrm>
            <a:off x="5483465" y="2477046"/>
            <a:ext cx="5956601" cy="2862322"/>
          </a:xfrm>
          <a:prstGeom prst="rect">
            <a:avLst/>
          </a:prstGeom>
          <a:noFill/>
        </p:spPr>
        <p:txBody>
          <a:bodyPr wrap="square">
            <a:spAutoFit/>
          </a:bodyPr>
          <a:lstStyle/>
          <a:p>
            <a:r>
              <a:rPr lang="es-MX" dirty="0"/>
              <a:t>✔️ Alto nivel de </a:t>
            </a:r>
            <a:r>
              <a:rPr lang="es-MX" b="1" dirty="0"/>
              <a:t>reconocimiento de ingresos (98,9%)</a:t>
            </a:r>
            <a:r>
              <a:rPr lang="es-MX" dirty="0"/>
              <a:t>, cercano al total presupuestado.</a:t>
            </a:r>
          </a:p>
          <a:p>
            <a:endParaRPr lang="es-MX" dirty="0"/>
          </a:p>
          <a:p>
            <a:r>
              <a:rPr lang="es-MX" dirty="0"/>
              <a:t>✔️ Mejora en el </a:t>
            </a:r>
            <a:r>
              <a:rPr lang="es-MX" b="1" dirty="0"/>
              <a:t>recaudo</a:t>
            </a:r>
            <a:r>
              <a:rPr lang="es-MX" dirty="0"/>
              <a:t>, pasando de 79,4% a </a:t>
            </a:r>
            <a:r>
              <a:rPr lang="es-MX" b="1" dirty="0"/>
              <a:t>85,1%.</a:t>
            </a:r>
          </a:p>
          <a:p>
            <a:endParaRPr lang="es-MX" dirty="0"/>
          </a:p>
          <a:p>
            <a:r>
              <a:rPr lang="es-MX" dirty="0"/>
              <a:t>✔️ Incremento significativo en los recursos efectivamente recaudados.</a:t>
            </a:r>
          </a:p>
          <a:p>
            <a:endParaRPr lang="es-MX" dirty="0"/>
          </a:p>
          <a:p>
            <a:r>
              <a:rPr lang="es-MX" dirty="0"/>
              <a:t>✔️ Mayor eficiencia en la gestión de ingresos frente a la vigencia anterior.</a:t>
            </a:r>
          </a:p>
        </p:txBody>
      </p:sp>
      <p:sp>
        <p:nvSpPr>
          <p:cNvPr id="2" name="CuadroTexto 19">
            <a:extLst>
              <a:ext uri="{FF2B5EF4-FFF2-40B4-BE49-F238E27FC236}">
                <a16:creationId xmlns:a16="http://schemas.microsoft.com/office/drawing/2014/main" id="{DAE9D19B-F445-463D-B260-7EA9B9FA7AEE}"/>
              </a:ext>
            </a:extLst>
          </p:cNvPr>
          <p:cNvSpPr txBox="1"/>
          <p:nvPr/>
        </p:nvSpPr>
        <p:spPr>
          <a:xfrm>
            <a:off x="6305077" y="5864406"/>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a:t>
            </a:r>
            <a:r>
              <a:rPr lang="es-ES" sz="1600" b="1" dirty="0">
                <a:solidFill>
                  <a:srgbClr val="001D35"/>
                </a:solidFill>
                <a:latin typeface="Georgia Pro Cond Black" panose="020F0502020204030204" pitchFamily="18" charset="0"/>
              </a:rPr>
              <a:t>TU BIENESTAR ES NUESTRO COMPROMISO</a:t>
            </a:r>
            <a:r>
              <a:rPr lang="es-ES" sz="2000" b="1" i="0" dirty="0">
                <a:solidFill>
                  <a:srgbClr val="001D35"/>
                </a:solidFill>
                <a:effectLst/>
                <a:latin typeface="Georgia Pro Cond Black" panose="020F0502020204030204" pitchFamily="18" charset="0"/>
              </a:rPr>
              <a:t>"</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spTree>
    <p:extLst>
      <p:ext uri="{BB962C8B-B14F-4D97-AF65-F5344CB8AC3E}">
        <p14:creationId xmlns:p14="http://schemas.microsoft.com/office/powerpoint/2010/main" val="28566081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3 Grupo">
            <a:extLst>
              <a:ext uri="{FF2B5EF4-FFF2-40B4-BE49-F238E27FC236}">
                <a16:creationId xmlns:a16="http://schemas.microsoft.com/office/drawing/2014/main" id="{792AE31B-DC1C-6D37-B7CB-34FDACA879B2}"/>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71E1F06-1887-9B7C-D729-B87C07BC185F}"/>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B7CCA1F-43FE-1FD3-DAD5-592530FCA4BA}"/>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6C7736B-E7D5-0D85-7813-CD102C0575B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5F33D17-8259-B1BF-EA2B-B80D86CCF6E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08365A66-5488-88E7-D598-69895B2B60A0}"/>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5256504-E4A4-2778-2E8B-EB1765E3BB08}"/>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96C79E39-0AD1-2827-D7A5-17065BE23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2298FDF-67C5-12CC-F5E0-B88EC19CBDD4}"/>
              </a:ext>
            </a:extLst>
          </p:cNvPr>
          <p:cNvSpPr txBox="1"/>
          <p:nvPr/>
        </p:nvSpPr>
        <p:spPr>
          <a:xfrm>
            <a:off x="1776433" y="2761152"/>
            <a:ext cx="8268229" cy="1446550"/>
          </a:xfrm>
          <a:prstGeom prst="rect">
            <a:avLst/>
          </a:prstGeom>
          <a:noFill/>
          <a:ln>
            <a:noFill/>
          </a:ln>
        </p:spPr>
        <p:txBody>
          <a:bodyPr wrap="square" rtlCol="0">
            <a:spAutoFit/>
          </a:bodyPr>
          <a:lstStyle/>
          <a:p>
            <a:pPr algn="ctr"/>
            <a:r>
              <a:rPr lang="es-ES" sz="4400" b="1" i="1" dirty="0">
                <a:latin typeface="Cavolini" panose="020B0502040204020203" pitchFamily="66" charset="0"/>
                <a:cs typeface="Cavolini" panose="020B0502040204020203" pitchFamily="66" charset="0"/>
              </a:rPr>
              <a:t>NUESTROS LOGROS EN 2025</a:t>
            </a:r>
            <a:endParaRPr lang="es-CO" sz="4400" b="1" i="1" dirty="0">
              <a:latin typeface="Cavolini" panose="020B0502040204020203" pitchFamily="66" charset="0"/>
              <a:cs typeface="Cavolini" panose="020B0502040204020203" pitchFamily="66" charset="0"/>
            </a:endParaRPr>
          </a:p>
        </p:txBody>
      </p:sp>
    </p:spTree>
    <p:extLst>
      <p:ext uri="{BB962C8B-B14F-4D97-AF65-F5344CB8AC3E}">
        <p14:creationId xmlns:p14="http://schemas.microsoft.com/office/powerpoint/2010/main" val="11400007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BD5D9-6870-F44B-4B69-946C4B231FA9}"/>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4D159B5E-EC64-883A-650F-95ACA2441C73}"/>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5C292C3-F2F0-C22A-4E35-33BC98DB6151}"/>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5D0032A2-343B-D03A-B234-EECDC624B6FB}"/>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1046F6CC-C494-1C99-82CB-E0AFEDDD189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ADB31A3B-0544-6C63-DB41-ED7843F769C1}"/>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75C0A93D-1091-F937-CE91-1EE02EC6D91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EB2D9DA-34B3-76A4-4840-7A022AE33839}"/>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D8620238-1F1D-3DF5-3598-9D18FAF28F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E5A1C0D0-9A26-E0CA-6E3D-6E9992F9D7A6}"/>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sp>
        <p:nvSpPr>
          <p:cNvPr id="5" name="CuadroTexto 4">
            <a:extLst>
              <a:ext uri="{FF2B5EF4-FFF2-40B4-BE49-F238E27FC236}">
                <a16:creationId xmlns:a16="http://schemas.microsoft.com/office/drawing/2014/main" id="{91ACB188-C025-BC14-FE26-E53FF771E368}"/>
              </a:ext>
            </a:extLst>
          </p:cNvPr>
          <p:cNvSpPr txBox="1"/>
          <p:nvPr/>
        </p:nvSpPr>
        <p:spPr>
          <a:xfrm>
            <a:off x="498201" y="2069323"/>
            <a:ext cx="8268229" cy="400110"/>
          </a:xfrm>
          <a:prstGeom prst="rect">
            <a:avLst/>
          </a:prstGeom>
          <a:noFill/>
          <a:ln>
            <a:noFill/>
          </a:ln>
        </p:spPr>
        <p:txBody>
          <a:bodyPr wrap="square" rtlCol="0">
            <a:spAutoFit/>
          </a:bodyPr>
          <a:lstStyle/>
          <a:p>
            <a:pPr algn="ctr"/>
            <a:r>
              <a:rPr lang="es-ES" sz="2000" b="1" i="1" dirty="0">
                <a:latin typeface="Cavolini" panose="020B0502040204020203" pitchFamily="66" charset="0"/>
                <a:cs typeface="Cavolini" panose="020B0502040204020203" pitchFamily="66" charset="0"/>
              </a:rPr>
              <a:t>APERTURA DE LA NUEVA FASE DEL PUESTO DE SALUD </a:t>
            </a:r>
            <a:endParaRPr lang="es-CO" sz="2000" b="1" i="1" dirty="0">
              <a:latin typeface="Cavolini" panose="020B0502040204020203" pitchFamily="66" charset="0"/>
              <a:cs typeface="Cavolini" panose="020B0502040204020203" pitchFamily="66" charset="0"/>
            </a:endParaRPr>
          </a:p>
        </p:txBody>
      </p:sp>
      <p:sp>
        <p:nvSpPr>
          <p:cNvPr id="16" name="CuadroTexto 15">
            <a:extLst>
              <a:ext uri="{FF2B5EF4-FFF2-40B4-BE49-F238E27FC236}">
                <a16:creationId xmlns:a16="http://schemas.microsoft.com/office/drawing/2014/main" id="{C15FB49B-5B52-2E1A-6CC2-29CB9578FCB1}"/>
              </a:ext>
            </a:extLst>
          </p:cNvPr>
          <p:cNvSpPr txBox="1"/>
          <p:nvPr/>
        </p:nvSpPr>
        <p:spPr>
          <a:xfrm>
            <a:off x="1276141" y="2699887"/>
            <a:ext cx="9395207" cy="2031325"/>
          </a:xfrm>
          <a:prstGeom prst="rect">
            <a:avLst/>
          </a:prstGeom>
          <a:noFill/>
        </p:spPr>
        <p:txBody>
          <a:bodyPr wrap="square">
            <a:spAutoFit/>
          </a:bodyPr>
          <a:lstStyle/>
          <a:p>
            <a:pPr algn="just">
              <a:buNone/>
            </a:pPr>
            <a:r>
              <a:rPr lang="es-ES" sz="1800" dirty="0">
                <a:effectLst/>
                <a:latin typeface="Arial" panose="020B0604020202020204" pitchFamily="34" charset="0"/>
                <a:ea typeface="Calibri" panose="020F0502020204030204" pitchFamily="34" charset="0"/>
              </a:rPr>
              <a:t>Dentro de la gestión realizada durante el 2025 hicimos apertura de la extensión del puesto de salud del sector urbano, mejorando la infraestructura, prestación y acceso servicios de salud.</a:t>
            </a:r>
            <a:endParaRPr lang="es-CO" sz="1800" dirty="0">
              <a:effectLst/>
              <a:latin typeface="Times New Roman" panose="02020603050405020304" pitchFamily="18" charset="0"/>
              <a:ea typeface="Times New Roman" panose="02020603050405020304" pitchFamily="18" charset="0"/>
            </a:endParaRPr>
          </a:p>
          <a:p>
            <a:pPr algn="just">
              <a:buNone/>
            </a:pPr>
            <a:r>
              <a:rPr lang="es-ES" sz="1800" dirty="0">
                <a:effectLst/>
                <a:latin typeface="Arial" panose="020B0604020202020204" pitchFamily="34" charset="0"/>
                <a:ea typeface="Calibri" panose="020F0502020204030204" pitchFamily="34" charset="0"/>
              </a:rPr>
              <a:t> </a:t>
            </a:r>
            <a:endParaRPr lang="es-CO" sz="1800" dirty="0">
              <a:effectLst/>
              <a:latin typeface="Times New Roman" panose="02020603050405020304" pitchFamily="18" charset="0"/>
              <a:ea typeface="Times New Roman" panose="02020603050405020304" pitchFamily="18" charset="0"/>
            </a:endParaRPr>
          </a:p>
          <a:p>
            <a:pPr algn="just">
              <a:buNone/>
            </a:pPr>
            <a:r>
              <a:rPr lang="es-ES" sz="1800" dirty="0">
                <a:effectLst/>
                <a:latin typeface="Arial" panose="020B0604020202020204" pitchFamily="34" charset="0"/>
                <a:ea typeface="Calibri" panose="020F0502020204030204" pitchFamily="34" charset="0"/>
              </a:rPr>
              <a:t>Realizamos traslado de servicio de fisioterapia, del servicio de odontología con tres unidades totalmente nuevas, además del cambio de consultorio de toma de citologías y habilitación de servicio de toma de muestras de laboratorio clínico.</a:t>
            </a:r>
            <a:endParaRPr lang="es-CO"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246279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1DAA-913C-8B0E-3C39-F922CFB48E4E}"/>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452FA3C9-46EC-AB9B-8377-D2696CC91D6E}"/>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7D6538CC-9F13-705C-278D-FB97EA736F84}"/>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46BDD787-00D9-8725-0A9A-70AE352D0DAF}"/>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A2C2BFA8-C215-B4CF-26A8-EC80D6E0E8DB}"/>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58E2E155-66BE-DBE8-3DE4-B561C255B29C}"/>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84BAEA39-31F3-84F8-CD4D-C59806AEC5CA}"/>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F61908DC-A8F4-6CC5-5827-0972DC35DB6F}"/>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20C8166-099E-10CF-64BC-F36AB3547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146A738F-8D48-D577-28FB-EA2509F740C6}"/>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sp>
        <p:nvSpPr>
          <p:cNvPr id="5" name="CuadroTexto 4">
            <a:extLst>
              <a:ext uri="{FF2B5EF4-FFF2-40B4-BE49-F238E27FC236}">
                <a16:creationId xmlns:a16="http://schemas.microsoft.com/office/drawing/2014/main" id="{CCCC4DFB-71E2-2126-4FBF-9530B46F5ACF}"/>
              </a:ext>
            </a:extLst>
          </p:cNvPr>
          <p:cNvSpPr txBox="1"/>
          <p:nvPr/>
        </p:nvSpPr>
        <p:spPr>
          <a:xfrm>
            <a:off x="498201" y="2069323"/>
            <a:ext cx="8268229" cy="400110"/>
          </a:xfrm>
          <a:prstGeom prst="rect">
            <a:avLst/>
          </a:prstGeom>
          <a:noFill/>
          <a:ln>
            <a:noFill/>
          </a:ln>
        </p:spPr>
        <p:txBody>
          <a:bodyPr wrap="square" rtlCol="0">
            <a:spAutoFit/>
          </a:bodyPr>
          <a:lstStyle/>
          <a:p>
            <a:pPr algn="ctr"/>
            <a:r>
              <a:rPr lang="es-ES" sz="2000" b="1" i="1" dirty="0">
                <a:latin typeface="Cavolini" panose="020B0502040204020203" pitchFamily="66" charset="0"/>
                <a:cs typeface="Cavolini" panose="020B0502040204020203" pitchFamily="66" charset="0"/>
              </a:rPr>
              <a:t>APERTURA DE LA NUEVA FASE DEL PUESTO DE SALUD </a:t>
            </a:r>
            <a:endParaRPr lang="es-CO" sz="2000" b="1" i="1" dirty="0">
              <a:latin typeface="Cavolini" panose="020B0502040204020203" pitchFamily="66" charset="0"/>
              <a:cs typeface="Cavolini" panose="020B0502040204020203" pitchFamily="66" charset="0"/>
            </a:endParaRPr>
          </a:p>
        </p:txBody>
      </p:sp>
      <p:pic>
        <p:nvPicPr>
          <p:cNvPr id="9" name="Imagen 8">
            <a:extLst>
              <a:ext uri="{FF2B5EF4-FFF2-40B4-BE49-F238E27FC236}">
                <a16:creationId xmlns:a16="http://schemas.microsoft.com/office/drawing/2014/main" id="{B0ACD4D3-FE28-EC75-B739-2713F44FB4BA}"/>
              </a:ext>
            </a:extLst>
          </p:cNvPr>
          <p:cNvPicPr>
            <a:picLocks noChangeAspect="1"/>
          </p:cNvPicPr>
          <p:nvPr/>
        </p:nvPicPr>
        <p:blipFill>
          <a:blip r:embed="rId4"/>
          <a:stretch>
            <a:fillRect/>
          </a:stretch>
        </p:blipFill>
        <p:spPr>
          <a:xfrm>
            <a:off x="594529" y="2571170"/>
            <a:ext cx="5153127" cy="3226818"/>
          </a:xfrm>
          <a:prstGeom prst="rect">
            <a:avLst/>
          </a:prstGeom>
        </p:spPr>
      </p:pic>
      <p:pic>
        <p:nvPicPr>
          <p:cNvPr id="14" name="Imagen 13">
            <a:extLst>
              <a:ext uri="{FF2B5EF4-FFF2-40B4-BE49-F238E27FC236}">
                <a16:creationId xmlns:a16="http://schemas.microsoft.com/office/drawing/2014/main" id="{39403CCC-F925-26F8-0D84-95F6EE96B275}"/>
              </a:ext>
            </a:extLst>
          </p:cNvPr>
          <p:cNvPicPr>
            <a:picLocks noChangeAspect="1"/>
          </p:cNvPicPr>
          <p:nvPr/>
        </p:nvPicPr>
        <p:blipFill>
          <a:blip r:embed="rId5"/>
          <a:stretch>
            <a:fillRect/>
          </a:stretch>
        </p:blipFill>
        <p:spPr>
          <a:xfrm>
            <a:off x="6096000" y="2571170"/>
            <a:ext cx="5152218" cy="3190331"/>
          </a:xfrm>
          <a:prstGeom prst="rect">
            <a:avLst/>
          </a:prstGeom>
        </p:spPr>
      </p:pic>
    </p:spTree>
    <p:extLst>
      <p:ext uri="{BB962C8B-B14F-4D97-AF65-F5344CB8AC3E}">
        <p14:creationId xmlns:p14="http://schemas.microsoft.com/office/powerpoint/2010/main" val="1865896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1AED4-828C-B1F7-2914-C0B54B948A82}"/>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26F127E1-29AB-49EF-43AA-218042FABDAC}"/>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9AE22F61-E35B-AB13-97F7-E19A8AE70F2A}"/>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4648735E-8582-20AA-2C3A-1F92F2D10F67}"/>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A1136A8B-EC59-D6B6-5419-25BD5A6D5133}"/>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1F4C998-894A-665A-67A3-EFF50799E60C}"/>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C58886F2-32C4-C4B3-1700-27B3E474DF3D}"/>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31A20997-2848-8704-C15C-8B2D6251878E}"/>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057205C-2E1C-AE75-6D5F-7B7E8DBCC6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E0EB784B-694A-5AAB-F4EA-56EB994953AE}"/>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sp>
        <p:nvSpPr>
          <p:cNvPr id="5" name="CuadroTexto 4">
            <a:extLst>
              <a:ext uri="{FF2B5EF4-FFF2-40B4-BE49-F238E27FC236}">
                <a16:creationId xmlns:a16="http://schemas.microsoft.com/office/drawing/2014/main" id="{A38FA2CB-DBD8-DC99-3A3A-3C255C0CD83B}"/>
              </a:ext>
            </a:extLst>
          </p:cNvPr>
          <p:cNvSpPr txBox="1"/>
          <p:nvPr/>
        </p:nvSpPr>
        <p:spPr>
          <a:xfrm>
            <a:off x="855668" y="2030396"/>
            <a:ext cx="8268229" cy="400110"/>
          </a:xfrm>
          <a:prstGeom prst="rect">
            <a:avLst/>
          </a:prstGeom>
          <a:noFill/>
          <a:ln>
            <a:noFill/>
          </a:ln>
        </p:spPr>
        <p:txBody>
          <a:bodyPr wrap="square" rtlCol="0">
            <a:spAutoFit/>
          </a:bodyPr>
          <a:lstStyle/>
          <a:p>
            <a:pPr algn="ctr"/>
            <a:r>
              <a:rPr lang="es-ES" sz="2000" b="1" i="1" dirty="0">
                <a:latin typeface="Cavolini" panose="020B0502040204020203" pitchFamily="66" charset="0"/>
                <a:cs typeface="Cavolini" panose="020B0502040204020203" pitchFamily="66" charset="0"/>
              </a:rPr>
              <a:t>APERTURA DE LA NUEVA FASE DEL PUESTO DE SALUD </a:t>
            </a:r>
            <a:endParaRPr lang="es-CO" sz="2000" b="1" i="1" dirty="0">
              <a:latin typeface="Cavolini" panose="020B0502040204020203" pitchFamily="66" charset="0"/>
              <a:cs typeface="Cavolini" panose="020B0502040204020203" pitchFamily="66" charset="0"/>
            </a:endParaRPr>
          </a:p>
        </p:txBody>
      </p:sp>
      <p:pic>
        <p:nvPicPr>
          <p:cNvPr id="4" name="Imagen 3">
            <a:extLst>
              <a:ext uri="{FF2B5EF4-FFF2-40B4-BE49-F238E27FC236}">
                <a16:creationId xmlns:a16="http://schemas.microsoft.com/office/drawing/2014/main" id="{BD26A36C-00B1-5EA3-1074-2C9BBB57A194}"/>
              </a:ext>
            </a:extLst>
          </p:cNvPr>
          <p:cNvPicPr>
            <a:picLocks noChangeAspect="1"/>
          </p:cNvPicPr>
          <p:nvPr/>
        </p:nvPicPr>
        <p:blipFill>
          <a:blip r:embed="rId4"/>
          <a:stretch>
            <a:fillRect/>
          </a:stretch>
        </p:blipFill>
        <p:spPr>
          <a:xfrm>
            <a:off x="647949" y="2488651"/>
            <a:ext cx="4858548" cy="3214079"/>
          </a:xfrm>
          <a:prstGeom prst="rect">
            <a:avLst/>
          </a:prstGeom>
        </p:spPr>
      </p:pic>
      <p:pic>
        <p:nvPicPr>
          <p:cNvPr id="15" name="Imagen 14">
            <a:extLst>
              <a:ext uri="{FF2B5EF4-FFF2-40B4-BE49-F238E27FC236}">
                <a16:creationId xmlns:a16="http://schemas.microsoft.com/office/drawing/2014/main" id="{0BEDB78A-8722-0449-F665-3AD30F61B36F}"/>
              </a:ext>
            </a:extLst>
          </p:cNvPr>
          <p:cNvPicPr>
            <a:picLocks noChangeAspect="1"/>
          </p:cNvPicPr>
          <p:nvPr/>
        </p:nvPicPr>
        <p:blipFill>
          <a:blip r:embed="rId5"/>
          <a:stretch>
            <a:fillRect/>
          </a:stretch>
        </p:blipFill>
        <p:spPr>
          <a:xfrm>
            <a:off x="5978769" y="2488651"/>
            <a:ext cx="5269449" cy="3220942"/>
          </a:xfrm>
          <a:prstGeom prst="rect">
            <a:avLst/>
          </a:prstGeom>
        </p:spPr>
      </p:pic>
    </p:spTree>
    <p:extLst>
      <p:ext uri="{BB962C8B-B14F-4D97-AF65-F5344CB8AC3E}">
        <p14:creationId xmlns:p14="http://schemas.microsoft.com/office/powerpoint/2010/main" val="20768661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0613F-BFC7-6076-230E-E12B3036458E}"/>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BA8DC812-826A-7004-F062-6EB25D3FFD9A}"/>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DAAE0EDB-20B6-115B-A2C7-2486F868D0A5}"/>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B2422B1D-2A63-79F5-F15C-93BA5A35D74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D2785262-86A2-615A-D030-78F946F09A80}"/>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9F976ED-D8CE-DF3C-B935-1D3EA2A77840}"/>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C4EA6040-1BAD-995E-C3D6-8CEAF05446FD}"/>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0F735BF6-871A-E67D-CB95-E4029852DFB7}"/>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8B1B48B2-695D-B604-8B87-AA49C49516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F492CBA3-4BAD-C5CF-7CB6-CB2D3915724E}"/>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sp>
        <p:nvSpPr>
          <p:cNvPr id="5" name="CuadroTexto 4">
            <a:extLst>
              <a:ext uri="{FF2B5EF4-FFF2-40B4-BE49-F238E27FC236}">
                <a16:creationId xmlns:a16="http://schemas.microsoft.com/office/drawing/2014/main" id="{380B066E-8C92-0A2B-F8A3-A5FADA2D0FC0}"/>
              </a:ext>
            </a:extLst>
          </p:cNvPr>
          <p:cNvSpPr txBox="1"/>
          <p:nvPr/>
        </p:nvSpPr>
        <p:spPr>
          <a:xfrm>
            <a:off x="297234" y="2040852"/>
            <a:ext cx="8268229" cy="400110"/>
          </a:xfrm>
          <a:prstGeom prst="rect">
            <a:avLst/>
          </a:prstGeom>
          <a:noFill/>
          <a:ln>
            <a:noFill/>
          </a:ln>
        </p:spPr>
        <p:txBody>
          <a:bodyPr wrap="square" rtlCol="0">
            <a:spAutoFit/>
          </a:bodyPr>
          <a:lstStyle/>
          <a:p>
            <a:pPr algn="ctr"/>
            <a:r>
              <a:rPr lang="es-ES" sz="2000" b="1" i="1" dirty="0">
                <a:latin typeface="Cavolini" panose="020B0502040204020203" pitchFamily="66" charset="0"/>
                <a:cs typeface="Cavolini" panose="020B0502040204020203" pitchFamily="66" charset="0"/>
              </a:rPr>
              <a:t>APERTURA DE LA NUEVA FASE DEL PUESTO DE SALUD </a:t>
            </a:r>
            <a:endParaRPr lang="es-CO" sz="2000" b="1" i="1" dirty="0">
              <a:latin typeface="Cavolini" panose="020B0502040204020203" pitchFamily="66" charset="0"/>
              <a:cs typeface="Cavolini" panose="020B0502040204020203" pitchFamily="66" charset="0"/>
            </a:endParaRPr>
          </a:p>
        </p:txBody>
      </p:sp>
      <p:pic>
        <p:nvPicPr>
          <p:cNvPr id="9" name="Imagen 8">
            <a:extLst>
              <a:ext uri="{FF2B5EF4-FFF2-40B4-BE49-F238E27FC236}">
                <a16:creationId xmlns:a16="http://schemas.microsoft.com/office/drawing/2014/main" id="{17324187-801A-9207-3F90-198952048348}"/>
              </a:ext>
            </a:extLst>
          </p:cNvPr>
          <p:cNvPicPr>
            <a:picLocks noChangeAspect="1"/>
          </p:cNvPicPr>
          <p:nvPr/>
        </p:nvPicPr>
        <p:blipFill>
          <a:blip r:embed="rId4"/>
          <a:stretch>
            <a:fillRect/>
          </a:stretch>
        </p:blipFill>
        <p:spPr>
          <a:xfrm>
            <a:off x="1019971" y="2537653"/>
            <a:ext cx="4747783" cy="3248630"/>
          </a:xfrm>
          <a:prstGeom prst="rect">
            <a:avLst/>
          </a:prstGeom>
        </p:spPr>
      </p:pic>
      <p:pic>
        <p:nvPicPr>
          <p:cNvPr id="14" name="Imagen 13">
            <a:extLst>
              <a:ext uri="{FF2B5EF4-FFF2-40B4-BE49-F238E27FC236}">
                <a16:creationId xmlns:a16="http://schemas.microsoft.com/office/drawing/2014/main" id="{357B4953-E542-4649-24CA-F6A083913FBD}"/>
              </a:ext>
            </a:extLst>
          </p:cNvPr>
          <p:cNvPicPr>
            <a:picLocks noChangeAspect="1"/>
          </p:cNvPicPr>
          <p:nvPr/>
        </p:nvPicPr>
        <p:blipFill>
          <a:blip r:embed="rId5"/>
          <a:stretch>
            <a:fillRect/>
          </a:stretch>
        </p:blipFill>
        <p:spPr>
          <a:xfrm>
            <a:off x="6096000" y="2548401"/>
            <a:ext cx="4747783" cy="3248630"/>
          </a:xfrm>
          <a:prstGeom prst="rect">
            <a:avLst/>
          </a:prstGeom>
        </p:spPr>
      </p:pic>
    </p:spTree>
    <p:extLst>
      <p:ext uri="{BB962C8B-B14F-4D97-AF65-F5344CB8AC3E}">
        <p14:creationId xmlns:p14="http://schemas.microsoft.com/office/powerpoint/2010/main" val="24801851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37C9B-9CF4-0949-D6D2-AE8C1F4EC9E9}"/>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5FFC9488-E5AB-8016-3255-5A5F44B62480}"/>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5B6C4AE-6206-6455-67B7-A79CB0B16AB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C2CDE858-786E-3DD7-6948-2C9A15061A33}"/>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9A018608-F47D-594D-846D-2DE81CA49AA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19BC6E4E-DBED-5D95-D5C5-12E25C1CA8A9}"/>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42F8A35C-9287-00C3-A210-5FBB05304B08}"/>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5D610009-4DAC-48AE-C731-880D825797B6}"/>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C454FEBF-0916-1064-C4A3-F3CC93E1E0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3CF6130-8D2E-0F93-A076-D6ED18F9E363}"/>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sp>
        <p:nvSpPr>
          <p:cNvPr id="9" name="CuadroTexto 8">
            <a:extLst>
              <a:ext uri="{FF2B5EF4-FFF2-40B4-BE49-F238E27FC236}">
                <a16:creationId xmlns:a16="http://schemas.microsoft.com/office/drawing/2014/main" id="{A9F9A6C2-28BD-76FE-6260-BB08B09CB599}"/>
              </a:ext>
            </a:extLst>
          </p:cNvPr>
          <p:cNvSpPr txBox="1"/>
          <p:nvPr/>
        </p:nvSpPr>
        <p:spPr>
          <a:xfrm>
            <a:off x="2599173" y="1993248"/>
            <a:ext cx="6993652" cy="369332"/>
          </a:xfrm>
          <a:prstGeom prst="rect">
            <a:avLst/>
          </a:prstGeom>
          <a:noFill/>
        </p:spPr>
        <p:txBody>
          <a:bodyPr wrap="square">
            <a:spAutoFit/>
          </a:bodyPr>
          <a:lstStyle/>
          <a:p>
            <a:pPr algn="ctr"/>
            <a:r>
              <a:rPr lang="es-ES" sz="1800" b="1" i="1" dirty="0">
                <a:latin typeface="Cavolini" panose="020B0502040204020203" pitchFamily="66" charset="0"/>
                <a:cs typeface="Cavolini" panose="020B0502040204020203" pitchFamily="66" charset="0"/>
              </a:rPr>
              <a:t>ADQUISICIÓN CAMIONETA </a:t>
            </a:r>
            <a:endParaRPr lang="es-CO" sz="1800" b="1" i="1" dirty="0">
              <a:latin typeface="Cavolini" panose="020B0502040204020203" pitchFamily="66" charset="0"/>
              <a:cs typeface="Cavolini" panose="020B0502040204020203" pitchFamily="66" charset="0"/>
            </a:endParaRPr>
          </a:p>
        </p:txBody>
      </p:sp>
      <p:pic>
        <p:nvPicPr>
          <p:cNvPr id="14" name="Imagen 13">
            <a:extLst>
              <a:ext uri="{FF2B5EF4-FFF2-40B4-BE49-F238E27FC236}">
                <a16:creationId xmlns:a16="http://schemas.microsoft.com/office/drawing/2014/main" id="{9C7C1BD6-C1EC-EFF8-2252-2E65D2D2A19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2497" y="2546074"/>
            <a:ext cx="7817617" cy="3215427"/>
          </a:xfrm>
          <a:prstGeom prst="rect">
            <a:avLst/>
          </a:prstGeom>
          <a:noFill/>
          <a:ln>
            <a:noFill/>
          </a:ln>
          <a:effectLst>
            <a:outerShdw blurRad="50800" dist="50800" dir="5400000" algn="ctr" rotWithShape="0">
              <a:schemeClr val="tx1"/>
            </a:outerShdw>
          </a:effectLst>
        </p:spPr>
      </p:pic>
    </p:spTree>
    <p:extLst>
      <p:ext uri="{BB962C8B-B14F-4D97-AF65-F5344CB8AC3E}">
        <p14:creationId xmlns:p14="http://schemas.microsoft.com/office/powerpoint/2010/main" val="38031891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C4BC3-112F-0828-FDE8-9246E96D1B40}"/>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41C9A327-7F1B-7995-9F6C-B66B0B75A5E3}"/>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4CC2C35A-7932-A207-B655-ABBC4F12D125}"/>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73A97495-6309-10B2-31F1-E2A9453ACC3C}"/>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21342717-463A-7B9E-8A7E-4D2FEA3EA455}"/>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29FAFEFD-5FF1-3C29-4F1D-97CD7C0E4E6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7274E28F-EB07-1D3D-805C-02AE287212F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8D63858A-AEC8-56AE-10D7-664E6694A455}"/>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5F2FAB7D-9548-4B6F-E1E1-EF8CFD6BF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FF5FF247-E772-971B-5124-9DDEAD526EE4}"/>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sp>
        <p:nvSpPr>
          <p:cNvPr id="9" name="CuadroTexto 8">
            <a:extLst>
              <a:ext uri="{FF2B5EF4-FFF2-40B4-BE49-F238E27FC236}">
                <a16:creationId xmlns:a16="http://schemas.microsoft.com/office/drawing/2014/main" id="{33F96E5A-C20D-C458-4C02-C18D2488D954}"/>
              </a:ext>
            </a:extLst>
          </p:cNvPr>
          <p:cNvSpPr txBox="1"/>
          <p:nvPr/>
        </p:nvSpPr>
        <p:spPr>
          <a:xfrm>
            <a:off x="2599173" y="1993248"/>
            <a:ext cx="6993652" cy="369332"/>
          </a:xfrm>
          <a:prstGeom prst="rect">
            <a:avLst/>
          </a:prstGeom>
          <a:noFill/>
        </p:spPr>
        <p:txBody>
          <a:bodyPr wrap="square">
            <a:spAutoFit/>
          </a:bodyPr>
          <a:lstStyle/>
          <a:p>
            <a:pPr algn="ctr"/>
            <a:r>
              <a:rPr lang="es-ES" sz="1800" b="1" i="1" dirty="0">
                <a:latin typeface="Cavolini" panose="020B0502040204020203" pitchFamily="66" charset="0"/>
                <a:cs typeface="Cavolini" panose="020B0502040204020203" pitchFamily="66" charset="0"/>
              </a:rPr>
              <a:t>ADQUISICIÓN CAMIONETA </a:t>
            </a:r>
            <a:endParaRPr lang="es-CO" sz="1800" b="1" i="1" dirty="0">
              <a:latin typeface="Cavolini" panose="020B0502040204020203" pitchFamily="66" charset="0"/>
              <a:cs typeface="Cavolini" panose="020B0502040204020203" pitchFamily="66" charset="0"/>
            </a:endParaRPr>
          </a:p>
        </p:txBody>
      </p:sp>
      <p:pic>
        <p:nvPicPr>
          <p:cNvPr id="4" name="Imagen 3">
            <a:extLst>
              <a:ext uri="{FF2B5EF4-FFF2-40B4-BE49-F238E27FC236}">
                <a16:creationId xmlns:a16="http://schemas.microsoft.com/office/drawing/2014/main" id="{31A4AEB2-21D4-1E92-36A4-B177E662FF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780" y="2757740"/>
            <a:ext cx="11162046" cy="2667270"/>
          </a:xfrm>
          <a:prstGeom prst="rect">
            <a:avLst/>
          </a:prstGeom>
        </p:spPr>
      </p:pic>
    </p:spTree>
    <p:extLst>
      <p:ext uri="{BB962C8B-B14F-4D97-AF65-F5344CB8AC3E}">
        <p14:creationId xmlns:p14="http://schemas.microsoft.com/office/powerpoint/2010/main" val="40931963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F677E-C700-1BF8-B440-752B1FA9A942}"/>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07086B45-7E71-B2C5-2EA3-265381DE1F5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CB7D6C91-806A-DE98-1FF4-1E53A804153D}"/>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EA46580-2398-FDF5-B040-4A5AB65B73E4}"/>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63B08BEA-1D13-2C95-EB09-050C5D082370}"/>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67D523AA-2B1E-EDBA-69EB-11BF48AC0CA2}"/>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D7EE63AC-E674-765D-69CC-B06EE1EE190C}"/>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9C7A77EC-3D5C-C0D4-28B4-2BFAA0C12CA0}"/>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1BFF47C8-3ECB-45D7-5673-D2135D1DA0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354313A0-9672-DF53-C85E-D608DF6CD90A}"/>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sp>
        <p:nvSpPr>
          <p:cNvPr id="9" name="CuadroTexto 8">
            <a:extLst>
              <a:ext uri="{FF2B5EF4-FFF2-40B4-BE49-F238E27FC236}">
                <a16:creationId xmlns:a16="http://schemas.microsoft.com/office/drawing/2014/main" id="{71EB25B3-2EA3-FB5E-1DFF-E96AAB9AC5BF}"/>
              </a:ext>
            </a:extLst>
          </p:cNvPr>
          <p:cNvSpPr txBox="1"/>
          <p:nvPr/>
        </p:nvSpPr>
        <p:spPr>
          <a:xfrm>
            <a:off x="2599173" y="1993248"/>
            <a:ext cx="6993652" cy="369332"/>
          </a:xfrm>
          <a:prstGeom prst="rect">
            <a:avLst/>
          </a:prstGeom>
          <a:noFill/>
        </p:spPr>
        <p:txBody>
          <a:bodyPr wrap="square">
            <a:spAutoFit/>
          </a:bodyPr>
          <a:lstStyle/>
          <a:p>
            <a:pPr algn="ctr"/>
            <a:r>
              <a:rPr lang="es-ES" sz="1800" b="1" i="1" dirty="0">
                <a:latin typeface="Cavolini" panose="020B0502040204020203" pitchFamily="66" charset="0"/>
                <a:cs typeface="Cavolini" panose="020B0502040204020203" pitchFamily="66" charset="0"/>
              </a:rPr>
              <a:t>ADQUISICIÓN CAMIONETA </a:t>
            </a:r>
            <a:endParaRPr lang="es-CO" sz="1800" b="1" i="1" dirty="0">
              <a:latin typeface="Cavolini" panose="020B0502040204020203" pitchFamily="66" charset="0"/>
              <a:cs typeface="Cavolini" panose="020B0502040204020203" pitchFamily="66" charset="0"/>
            </a:endParaRPr>
          </a:p>
        </p:txBody>
      </p:sp>
      <p:sp>
        <p:nvSpPr>
          <p:cNvPr id="5" name="CuadroTexto 4">
            <a:extLst>
              <a:ext uri="{FF2B5EF4-FFF2-40B4-BE49-F238E27FC236}">
                <a16:creationId xmlns:a16="http://schemas.microsoft.com/office/drawing/2014/main" id="{32083111-360E-FDF3-E917-3AAEF327081F}"/>
              </a:ext>
            </a:extLst>
          </p:cNvPr>
          <p:cNvSpPr txBox="1"/>
          <p:nvPr/>
        </p:nvSpPr>
        <p:spPr>
          <a:xfrm>
            <a:off x="1413911" y="2362580"/>
            <a:ext cx="8993274" cy="3693319"/>
          </a:xfrm>
          <a:prstGeom prst="rect">
            <a:avLst/>
          </a:prstGeom>
          <a:noFill/>
        </p:spPr>
        <p:txBody>
          <a:bodyPr wrap="square">
            <a:spAutoFit/>
          </a:bodyPr>
          <a:lstStyle/>
          <a:p>
            <a:pPr algn="just">
              <a:buNone/>
            </a:pPr>
            <a:r>
              <a:rPr lang="es-ES" sz="1800" dirty="0">
                <a:effectLst/>
                <a:latin typeface="Arial" panose="020B0604020202020204" pitchFamily="34" charset="0"/>
                <a:ea typeface="Times New Roman" panose="02020603050405020304" pitchFamily="18" charset="0"/>
              </a:rPr>
              <a:t>Que la Oficina de Gestión Territorial, Emergencias y Desastres - OGTED del Ministerio, es la dependencia encargada de estudiar y viabilizar los proyectos de transporte asistencial y del componente extramural que presentan entidades territoriales y ESE, dicho estudio se realiza en el marco de los- requisitos y criterios establecidos para este tipo de proyectos en los artículos 2 y 3 de la Resolución 555 de 2022, los cuales fueron modificados por la Resolución 1222 de 2024. El establecimiento de la necesidad y, en consecuencia, las características técnicas de los vehículos a adquirir, es competencia de la entidad que presenta el proyecto, quien cuida que el mismo corresponda a las condiciones del territorio y al servicio que se requiere prestar, debido a lo anterior, cada proyecto cuenta con especificaciones técnicas y valores que corresponden a la necesidad establecida por la entidad que lo presenta.</a:t>
            </a:r>
            <a:endParaRPr lang="es-CO" sz="1800" dirty="0">
              <a:effectLst/>
              <a:latin typeface="Times New Roman" panose="02020603050405020304" pitchFamily="18" charset="0"/>
              <a:ea typeface="Times New Roman" panose="02020603050405020304" pitchFamily="18" charset="0"/>
            </a:endParaRPr>
          </a:p>
          <a:p>
            <a:pPr algn="just">
              <a:buNone/>
            </a:pPr>
            <a:r>
              <a:rPr lang="es-ES" sz="1800" dirty="0">
                <a:effectLst/>
                <a:latin typeface="Arial" panose="020B0604020202020204" pitchFamily="34" charset="0"/>
                <a:ea typeface="Times New Roman" panose="02020603050405020304" pitchFamily="18" charset="0"/>
              </a:rPr>
              <a:t> </a:t>
            </a:r>
            <a:endParaRPr lang="es-CO"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053141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D4C9C-CC67-238C-CDCC-46F689345757}"/>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953D10C7-9B47-58AC-DEEC-55A6B78072A9}"/>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69D42B48-1839-DED2-A2AB-9F5104801F2B}"/>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17CEDC53-457C-CBFE-750B-AA0532F1B3B2}"/>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ACAC7BA3-1AA4-F4C8-F9E2-46ABBEE37667}"/>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0F9FB8FA-2317-DCC7-2DDD-5F59DCAD47C2}"/>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1DB4F65D-14C7-779C-60AE-9FFC8E893B7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D4D3D40F-5F1A-9FE3-6789-CDBAEE8A4F6C}"/>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5F8B136A-76CD-1F58-2510-6504FC9267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42A0C578-7C60-2909-C380-B896F0B95C78}"/>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sp>
        <p:nvSpPr>
          <p:cNvPr id="9" name="CuadroTexto 8">
            <a:extLst>
              <a:ext uri="{FF2B5EF4-FFF2-40B4-BE49-F238E27FC236}">
                <a16:creationId xmlns:a16="http://schemas.microsoft.com/office/drawing/2014/main" id="{8478B6E3-33B6-9F60-AC33-AD6F5AB45E71}"/>
              </a:ext>
            </a:extLst>
          </p:cNvPr>
          <p:cNvSpPr txBox="1"/>
          <p:nvPr/>
        </p:nvSpPr>
        <p:spPr>
          <a:xfrm>
            <a:off x="683289" y="2247295"/>
            <a:ext cx="9546825" cy="923330"/>
          </a:xfrm>
          <a:prstGeom prst="rect">
            <a:avLst/>
          </a:prstGeom>
          <a:noFill/>
        </p:spPr>
        <p:txBody>
          <a:bodyPr wrap="square">
            <a:spAutoFit/>
          </a:bodyPr>
          <a:lstStyle/>
          <a:p>
            <a:pPr algn="l"/>
            <a:r>
              <a:rPr lang="es-ES" b="1" dirty="0">
                <a:latin typeface="Cavolini" panose="03000502040302020204" pitchFamily="66" charset="0"/>
                <a:cs typeface="Cavolini" panose="03000502040302020204" pitchFamily="66" charset="0"/>
              </a:rPr>
              <a:t>INICIO DEL PROYECTO </a:t>
            </a:r>
            <a:r>
              <a:rPr lang="es-ES" sz="1800" b="1" i="0" u="none" strike="noStrike" baseline="0" dirty="0">
                <a:latin typeface="Cavolini" panose="03000502040302020204" pitchFamily="66" charset="0"/>
                <a:cs typeface="Cavolini" panose="03000502040302020204" pitchFamily="66" charset="0"/>
              </a:rPr>
              <a:t>ADECUACIONES MENORES DE LA E.S.E. HOSPITAL INTEGRADO SAN JUAN DE </a:t>
            </a:r>
            <a:r>
              <a:rPr lang="es-CO" sz="1800" b="1" i="0" u="none" strike="noStrike" baseline="0" dirty="0">
                <a:latin typeface="Cavolini" panose="03000502040302020204" pitchFamily="66" charset="0"/>
                <a:cs typeface="Cavolini" panose="03000502040302020204" pitchFamily="66" charset="0"/>
              </a:rPr>
              <a:t>CIMITARRA DEL DEPARTAMENTO DE SANTANDER</a:t>
            </a:r>
            <a:r>
              <a:rPr lang="es-CO" dirty="0">
                <a:latin typeface="Cavolini" panose="03000502040302020204" pitchFamily="66" charset="0"/>
                <a:cs typeface="Cavolini" panose="03000502040302020204" pitchFamily="66" charset="0"/>
              </a:rPr>
              <a:t>, EL CUAL INICIO EN SEPTIEMBRE DE 2025</a:t>
            </a:r>
          </a:p>
        </p:txBody>
      </p:sp>
      <p:sp>
        <p:nvSpPr>
          <p:cNvPr id="15" name="CuadroTexto 14">
            <a:extLst>
              <a:ext uri="{FF2B5EF4-FFF2-40B4-BE49-F238E27FC236}">
                <a16:creationId xmlns:a16="http://schemas.microsoft.com/office/drawing/2014/main" id="{14BE9850-4290-29C8-9DF5-8E918232F577}"/>
              </a:ext>
            </a:extLst>
          </p:cNvPr>
          <p:cNvSpPr txBox="1"/>
          <p:nvPr/>
        </p:nvSpPr>
        <p:spPr>
          <a:xfrm>
            <a:off x="3231352" y="3669103"/>
            <a:ext cx="6229979" cy="1477328"/>
          </a:xfrm>
          <a:prstGeom prst="rect">
            <a:avLst/>
          </a:prstGeom>
          <a:noFill/>
        </p:spPr>
        <p:txBody>
          <a:bodyPr wrap="square">
            <a:spAutoFit/>
          </a:bodyPr>
          <a:lstStyle/>
          <a:p>
            <a:pPr algn="just"/>
            <a:r>
              <a:rPr lang="es-ES" sz="1800" b="0" i="0" u="none" strike="noStrike" baseline="0" dirty="0">
                <a:latin typeface="ArialNarrow"/>
              </a:rPr>
              <a:t>El proyecto de adecuación menor tiene por objeto realizar una intervención correctiva y funcional que permita</a:t>
            </a:r>
          </a:p>
          <a:p>
            <a:pPr algn="just"/>
            <a:r>
              <a:rPr lang="es-ES" sz="1800" b="0" i="0" u="none" strike="noStrike" baseline="0" dirty="0">
                <a:latin typeface="ArialNarrow"/>
              </a:rPr>
              <a:t>el restablecimiento y mejora de las condiciones físicas del hospital, en aspectos esenciales y no estructurales,</a:t>
            </a:r>
          </a:p>
          <a:p>
            <a:pPr algn="just"/>
            <a:r>
              <a:rPr lang="es-ES" sz="1800" b="0" i="0" u="none" strike="noStrike" baseline="0" dirty="0">
                <a:latin typeface="ArialNarrow"/>
              </a:rPr>
              <a:t>sin afectar la operación del servicio.</a:t>
            </a:r>
            <a:endParaRPr lang="es-CO" dirty="0"/>
          </a:p>
        </p:txBody>
      </p:sp>
    </p:spTree>
    <p:extLst>
      <p:ext uri="{BB962C8B-B14F-4D97-AF65-F5344CB8AC3E}">
        <p14:creationId xmlns:p14="http://schemas.microsoft.com/office/powerpoint/2010/main" val="23754422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4F708-979F-A554-D3B7-E9FD688BC759}"/>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5F09FEB7-55D5-0DE9-F1A4-75245C6B0764}"/>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E4FFA1C0-6AE9-0C7A-17D8-9F490D958ED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45655815-7244-377A-B25B-43944B80ADDE}"/>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559D8811-4B71-6C12-04E3-B7651002A744}"/>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B1E5A839-896F-A0FF-1A64-564A5FE9E39A}"/>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148673E4-02F7-657D-2D13-A06DAD9E2AD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6D36DC4B-658C-85CE-985F-FF706D9AA057}"/>
              </a:ext>
            </a:extLst>
          </p:cNvPr>
          <p:cNvSpPr txBox="1"/>
          <p:nvPr/>
        </p:nvSpPr>
        <p:spPr>
          <a:xfrm>
            <a:off x="7435121" y="591671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F4A8ABB0-822E-7B19-112E-F11C45FEB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19087643-0B2A-E6A8-7EE2-69A408AF5F92}"/>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pic>
        <p:nvPicPr>
          <p:cNvPr id="5" name="Imagen 4" descr="Imagen que contiene exterior, edificio, camioneta, verde&#10;&#10;El contenido generado por IA puede ser incorrecto.">
            <a:extLst>
              <a:ext uri="{FF2B5EF4-FFF2-40B4-BE49-F238E27FC236}">
                <a16:creationId xmlns:a16="http://schemas.microsoft.com/office/drawing/2014/main" id="{28832603-08BC-F9EE-8429-6E3B0312C5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802" y="2077172"/>
            <a:ext cx="4963887" cy="3479566"/>
          </a:xfrm>
          <a:prstGeom prst="rect">
            <a:avLst/>
          </a:prstGeom>
          <a:ln>
            <a:noFill/>
          </a:ln>
          <a:effectLst>
            <a:softEdge rad="112500"/>
          </a:effectLst>
        </p:spPr>
      </p:pic>
      <p:pic>
        <p:nvPicPr>
          <p:cNvPr id="16" name="Imagen 15" descr="Imagen que contiene exterior, edificio, verde, calle&#10;&#10;El contenido generado por IA puede ser incorrecto.">
            <a:extLst>
              <a:ext uri="{FF2B5EF4-FFF2-40B4-BE49-F238E27FC236}">
                <a16:creationId xmlns:a16="http://schemas.microsoft.com/office/drawing/2014/main" id="{886641ED-24E8-B5DA-5AF7-F5AC64675A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2213" y="2105170"/>
            <a:ext cx="5636984" cy="3451568"/>
          </a:xfrm>
          <a:prstGeom prst="rect">
            <a:avLst/>
          </a:prstGeom>
          <a:ln>
            <a:noFill/>
          </a:ln>
          <a:effectLst>
            <a:softEdge rad="112500"/>
          </a:effectLst>
        </p:spPr>
      </p:pic>
    </p:spTree>
    <p:extLst>
      <p:ext uri="{BB962C8B-B14F-4D97-AF65-F5344CB8AC3E}">
        <p14:creationId xmlns:p14="http://schemas.microsoft.com/office/powerpoint/2010/main" val="41972418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28CA4-2E4B-936B-BF1F-93A79A3851C7}"/>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05188940-DD66-1C27-41FE-FDF55E210D27}"/>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9BC48CBA-01A3-7CDF-80CF-6B4F7FB2640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93BC9F46-E84C-AC9A-9AC9-77CC19E6BF8D}"/>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F9821E3B-D0C8-C811-1401-784D47E71D4C}"/>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BA3664EC-00A6-FB31-5BF2-F4A3A5754F7E}"/>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6CE9D25A-2B5C-0E98-669A-34765BABBF39}"/>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5457980D-3D76-F183-C2E0-7CCC60D7A48C}"/>
              </a:ext>
            </a:extLst>
          </p:cNvPr>
          <p:cNvSpPr txBox="1"/>
          <p:nvPr/>
        </p:nvSpPr>
        <p:spPr>
          <a:xfrm>
            <a:off x="7435121" y="591671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D525E91E-8F74-D772-5E51-196E21EC8E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DE799F15-80F6-D69D-B788-61C9F9611B3F}"/>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pic>
        <p:nvPicPr>
          <p:cNvPr id="9" name="Imagen 8" descr="Imagen que contiene tabla&#10;&#10;El contenido generado por IA puede ser incorrecto.">
            <a:extLst>
              <a:ext uri="{FF2B5EF4-FFF2-40B4-BE49-F238E27FC236}">
                <a16:creationId xmlns:a16="http://schemas.microsoft.com/office/drawing/2014/main" id="{F682583A-1FAA-FA09-4AEA-941BB15A57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826" y="2117636"/>
            <a:ext cx="5444273" cy="3549633"/>
          </a:xfrm>
          <a:prstGeom prst="rect">
            <a:avLst/>
          </a:prstGeom>
          <a:ln>
            <a:noFill/>
          </a:ln>
          <a:effectLst>
            <a:softEdge rad="112500"/>
          </a:effectLst>
        </p:spPr>
      </p:pic>
      <p:pic>
        <p:nvPicPr>
          <p:cNvPr id="15" name="Imagen 14" descr="Un grupo de alberca&#10;&#10;El contenido generado por IA puede ser incorrecto.">
            <a:extLst>
              <a:ext uri="{FF2B5EF4-FFF2-40B4-BE49-F238E27FC236}">
                <a16:creationId xmlns:a16="http://schemas.microsoft.com/office/drawing/2014/main" id="{ED4005B2-D280-9BE3-8793-C5C744F36966}"/>
              </a:ext>
            </a:extLst>
          </p:cNvPr>
          <p:cNvPicPr>
            <a:picLocks noChangeAspect="1"/>
          </p:cNvPicPr>
          <p:nvPr/>
        </p:nvPicPr>
        <p:blipFill>
          <a:blip r:embed="rId5">
            <a:extLst>
              <a:ext uri="{28A0092B-C50C-407E-A947-70E740481C1C}">
                <a14:useLocalDpi xmlns:a14="http://schemas.microsoft.com/office/drawing/2010/main" val="0"/>
              </a:ext>
            </a:extLst>
          </a:blip>
          <a:srcRect l="2342" t="8723"/>
          <a:stretch>
            <a:fillRect/>
          </a:stretch>
        </p:blipFill>
        <p:spPr>
          <a:xfrm>
            <a:off x="6184946" y="2168491"/>
            <a:ext cx="4908434" cy="3498778"/>
          </a:xfrm>
          <a:prstGeom prst="rect">
            <a:avLst/>
          </a:prstGeom>
        </p:spPr>
      </p:pic>
    </p:spTree>
    <p:extLst>
      <p:ext uri="{BB962C8B-B14F-4D97-AF65-F5344CB8AC3E}">
        <p14:creationId xmlns:p14="http://schemas.microsoft.com/office/powerpoint/2010/main" val="26894264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7005B-317F-8547-12DD-66F47B17CDE4}"/>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DAF83E4A-6764-A29A-B769-5D997C982FF8}"/>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5399ED62-A3A4-11AA-8BCD-B75173C06C1E}"/>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A2754FD2-5F2E-CE9A-058F-F01BB6B9A06D}"/>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F2BBA8B1-4EB7-B654-B9EC-3A75B88CBE49}"/>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90C130F9-7A5F-CDEB-AD3A-669CE7733628}"/>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8526743C-BBA9-C2C4-83AF-A25F1CFA6AC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B7C59BCA-44C2-10D6-3C67-BD7CDEA355ED}"/>
              </a:ext>
            </a:extLst>
          </p:cNvPr>
          <p:cNvSpPr txBox="1"/>
          <p:nvPr/>
        </p:nvSpPr>
        <p:spPr>
          <a:xfrm>
            <a:off x="7435121" y="591671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610A32BB-FAE5-E28B-3075-213281BC0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69565F2F-AEA4-2FA0-2A9C-3C4AE29384F0}"/>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pic>
        <p:nvPicPr>
          <p:cNvPr id="5" name="Imagen 4" descr="Imagen que contiene interior, cuarto, edificio, ventana&#10;&#10;El contenido generado por IA puede ser incorrecto.">
            <a:extLst>
              <a:ext uri="{FF2B5EF4-FFF2-40B4-BE49-F238E27FC236}">
                <a16:creationId xmlns:a16="http://schemas.microsoft.com/office/drawing/2014/main" id="{DDE8CA90-AF98-54B9-1B6C-0BF1E51535C3}"/>
              </a:ext>
            </a:extLst>
          </p:cNvPr>
          <p:cNvPicPr>
            <a:picLocks noChangeAspect="1"/>
          </p:cNvPicPr>
          <p:nvPr/>
        </p:nvPicPr>
        <p:blipFill>
          <a:blip r:embed="rId4">
            <a:extLst>
              <a:ext uri="{28A0092B-C50C-407E-A947-70E740481C1C}">
                <a14:useLocalDpi xmlns:a14="http://schemas.microsoft.com/office/drawing/2010/main" val="0"/>
              </a:ext>
            </a:extLst>
          </a:blip>
          <a:srcRect t="21278" b="7839"/>
          <a:stretch>
            <a:fillRect/>
          </a:stretch>
        </p:blipFill>
        <p:spPr>
          <a:xfrm>
            <a:off x="763676" y="2057886"/>
            <a:ext cx="4971452" cy="3651384"/>
          </a:xfrm>
          <a:prstGeom prst="rect">
            <a:avLst/>
          </a:prstGeom>
          <a:ln>
            <a:noFill/>
          </a:ln>
          <a:effectLst>
            <a:softEdge rad="112500"/>
          </a:effectLst>
        </p:spPr>
      </p:pic>
      <p:pic>
        <p:nvPicPr>
          <p:cNvPr id="18" name="Imagen 17" descr="Una sala de estar&#10;&#10;El contenido generado por IA puede ser incorrecto.">
            <a:extLst>
              <a:ext uri="{FF2B5EF4-FFF2-40B4-BE49-F238E27FC236}">
                <a16:creationId xmlns:a16="http://schemas.microsoft.com/office/drawing/2014/main" id="{3CFC447C-C82B-7421-A9E3-481D46344E8D}"/>
              </a:ext>
            </a:extLst>
          </p:cNvPr>
          <p:cNvPicPr>
            <a:picLocks noChangeAspect="1"/>
          </p:cNvPicPr>
          <p:nvPr/>
        </p:nvPicPr>
        <p:blipFill>
          <a:blip r:embed="rId5">
            <a:extLst>
              <a:ext uri="{28A0092B-C50C-407E-A947-70E740481C1C}">
                <a14:useLocalDpi xmlns:a14="http://schemas.microsoft.com/office/drawing/2010/main" val="0"/>
              </a:ext>
            </a:extLst>
          </a:blip>
          <a:srcRect t="-776" b="22679"/>
          <a:stretch>
            <a:fillRect/>
          </a:stretch>
        </p:blipFill>
        <p:spPr>
          <a:xfrm>
            <a:off x="6270172" y="2045421"/>
            <a:ext cx="4845978" cy="3651384"/>
          </a:xfrm>
          <a:prstGeom prst="rect">
            <a:avLst/>
          </a:prstGeom>
          <a:ln>
            <a:noFill/>
          </a:ln>
          <a:effectLst>
            <a:softEdge rad="112500"/>
          </a:effectLst>
        </p:spPr>
      </p:pic>
    </p:spTree>
    <p:extLst>
      <p:ext uri="{BB962C8B-B14F-4D97-AF65-F5344CB8AC3E}">
        <p14:creationId xmlns:p14="http://schemas.microsoft.com/office/powerpoint/2010/main" val="10264579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3B779-99DA-FA3B-1D23-CF2AC0EDBEC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983F8832-B9A1-7059-FCAB-D6D2D42A85F6}"/>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61EC537D-77BB-A4F1-F319-0FE529CB5866}"/>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7AF370A3-6765-5020-2D04-5BF1EC40E99E}"/>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AF3B06F0-8106-29A8-67A9-97C9D5B2A112}"/>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F8620A3A-1F6B-58D5-D272-F72E8F74F505}"/>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721595ED-E986-2E13-337B-2684174F95F2}"/>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078988ED-4C1B-D85D-C62F-CE27DA716ECE}"/>
              </a:ext>
            </a:extLst>
          </p:cNvPr>
          <p:cNvSpPr txBox="1"/>
          <p:nvPr/>
        </p:nvSpPr>
        <p:spPr>
          <a:xfrm>
            <a:off x="7435121" y="591671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6D0083B9-3481-D51D-7410-ABE9EC2B7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BA995222-D0F1-C8CE-8573-D4C23A62B8C7}"/>
              </a:ext>
            </a:extLst>
          </p:cNvPr>
          <p:cNvSpPr txBox="1"/>
          <p:nvPr/>
        </p:nvSpPr>
        <p:spPr>
          <a:xfrm>
            <a:off x="1961885" y="1445621"/>
            <a:ext cx="8268229" cy="584775"/>
          </a:xfrm>
          <a:prstGeom prst="rect">
            <a:avLst/>
          </a:prstGeom>
          <a:noFill/>
          <a:ln>
            <a:noFill/>
          </a:ln>
        </p:spPr>
        <p:txBody>
          <a:bodyPr wrap="square" rtlCol="0">
            <a:spAutoFit/>
          </a:bodyPr>
          <a:lstStyle/>
          <a:p>
            <a:pPr algn="ctr"/>
            <a:r>
              <a:rPr lang="es-ES" sz="3200" b="1" i="1" dirty="0">
                <a:latin typeface="Cavolini" panose="020B0502040204020203" pitchFamily="66" charset="0"/>
                <a:cs typeface="Cavolini" panose="020B0502040204020203" pitchFamily="66" charset="0"/>
              </a:rPr>
              <a:t>NUESTROS LOGROS EN 2025:</a:t>
            </a:r>
            <a:endParaRPr lang="es-CO" sz="3200" b="1" i="1" dirty="0">
              <a:latin typeface="Cavolini" panose="020B0502040204020203" pitchFamily="66" charset="0"/>
              <a:cs typeface="Cavolini" panose="020B0502040204020203" pitchFamily="66" charset="0"/>
            </a:endParaRPr>
          </a:p>
        </p:txBody>
      </p:sp>
      <p:pic>
        <p:nvPicPr>
          <p:cNvPr id="9" name="Imagen 8">
            <a:extLst>
              <a:ext uri="{FF2B5EF4-FFF2-40B4-BE49-F238E27FC236}">
                <a16:creationId xmlns:a16="http://schemas.microsoft.com/office/drawing/2014/main" id="{F4059A14-39A9-8DF0-1208-6FFA02BFBD96}"/>
              </a:ext>
            </a:extLst>
          </p:cNvPr>
          <p:cNvPicPr>
            <a:picLocks noChangeAspect="1"/>
          </p:cNvPicPr>
          <p:nvPr/>
        </p:nvPicPr>
        <p:blipFill>
          <a:blip r:embed="rId4">
            <a:extLst>
              <a:ext uri="{28A0092B-C50C-407E-A947-70E740481C1C}">
                <a14:useLocalDpi xmlns:a14="http://schemas.microsoft.com/office/drawing/2010/main" val="0"/>
              </a:ext>
            </a:extLst>
          </a:blip>
          <a:srcRect b="23370"/>
          <a:stretch>
            <a:fillRect/>
          </a:stretch>
        </p:blipFill>
        <p:spPr>
          <a:xfrm>
            <a:off x="497185" y="2105171"/>
            <a:ext cx="5270569" cy="3643027"/>
          </a:xfrm>
          <a:prstGeom prst="rect">
            <a:avLst/>
          </a:prstGeom>
          <a:ln>
            <a:noFill/>
          </a:ln>
          <a:effectLst>
            <a:softEdge rad="112500"/>
          </a:effectLst>
        </p:spPr>
      </p:pic>
      <p:pic>
        <p:nvPicPr>
          <p:cNvPr id="15" name="Imagen 14">
            <a:extLst>
              <a:ext uri="{FF2B5EF4-FFF2-40B4-BE49-F238E27FC236}">
                <a16:creationId xmlns:a16="http://schemas.microsoft.com/office/drawing/2014/main" id="{545FE5E5-7968-24A4-658E-CBF05E884B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9978" y="2077170"/>
            <a:ext cx="4797347" cy="3592927"/>
          </a:xfrm>
          <a:prstGeom prst="rect">
            <a:avLst/>
          </a:prstGeom>
          <a:ln>
            <a:noFill/>
          </a:ln>
          <a:effectLst>
            <a:softEdge rad="112500"/>
          </a:effectLst>
        </p:spPr>
      </p:pic>
    </p:spTree>
    <p:extLst>
      <p:ext uri="{BB962C8B-B14F-4D97-AF65-F5344CB8AC3E}">
        <p14:creationId xmlns:p14="http://schemas.microsoft.com/office/powerpoint/2010/main" val="30366264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C140D-DEAE-55A8-3690-FABA640BA565}"/>
            </a:ext>
          </a:extLst>
        </p:cNvPr>
        <p:cNvGrpSpPr/>
        <p:nvPr/>
      </p:nvGrpSpPr>
      <p:grpSpPr>
        <a:xfrm>
          <a:off x="0" y="0"/>
          <a:ext cx="0" cy="0"/>
          <a:chOff x="0" y="0"/>
          <a:chExt cx="0" cy="0"/>
        </a:xfrm>
      </p:grpSpPr>
      <p:grpSp>
        <p:nvGrpSpPr>
          <p:cNvPr id="6" name="3 Grupo">
            <a:extLst>
              <a:ext uri="{FF2B5EF4-FFF2-40B4-BE49-F238E27FC236}">
                <a16:creationId xmlns:a16="http://schemas.microsoft.com/office/drawing/2014/main" id="{43CDB309-0605-F55F-0EDD-CC954F4E87FA}"/>
              </a:ext>
            </a:extLst>
          </p:cNvPr>
          <p:cNvGrpSpPr/>
          <p:nvPr/>
        </p:nvGrpSpPr>
        <p:grpSpPr>
          <a:xfrm>
            <a:off x="3415826" y="0"/>
            <a:ext cx="8268229" cy="1430596"/>
            <a:chOff x="787751" y="87112"/>
            <a:chExt cx="5329972" cy="778632"/>
          </a:xfrm>
        </p:grpSpPr>
        <p:pic>
          <p:nvPicPr>
            <p:cNvPr id="7" name="4 Imagen">
              <a:extLst>
                <a:ext uri="{FF2B5EF4-FFF2-40B4-BE49-F238E27FC236}">
                  <a16:creationId xmlns:a16="http://schemas.microsoft.com/office/drawing/2014/main" id="{2B11179A-F3E9-C23D-6A2C-F73A7C2168D4}"/>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flipV="1">
              <a:off x="787751" y="87112"/>
              <a:ext cx="5329972" cy="746112"/>
            </a:xfrm>
            <a:prstGeom prst="rect">
              <a:avLst/>
            </a:prstGeom>
          </p:spPr>
        </p:pic>
        <p:sp>
          <p:nvSpPr>
            <p:cNvPr id="8" name="5 Rectángulo">
              <a:extLst>
                <a:ext uri="{FF2B5EF4-FFF2-40B4-BE49-F238E27FC236}">
                  <a16:creationId xmlns:a16="http://schemas.microsoft.com/office/drawing/2014/main" id="{745FF3C0-A233-1BAA-41A5-49759D617AA0}"/>
                </a:ext>
              </a:extLst>
            </p:cNvPr>
            <p:cNvSpPr/>
            <p:nvPr/>
          </p:nvSpPr>
          <p:spPr>
            <a:xfrm>
              <a:off x="940677" y="439024"/>
              <a:ext cx="5024120" cy="426720"/>
            </a:xfrm>
            <a:prstGeom prst="rect">
              <a:avLst/>
            </a:prstGeom>
          </p:spPr>
          <p:txBody>
            <a:bodyPr wrap="square">
              <a:noAutofit/>
            </a:bodyPr>
            <a:lstStyle/>
            <a:p>
              <a:pPr algn="ctr">
                <a:tabLst>
                  <a:tab pos="2806065" algn="ctr"/>
                  <a:tab pos="5612130" algn="r"/>
                </a:tabLst>
              </a:pPr>
              <a:endParaRPr lang="es-CO" sz="1200" dirty="0">
                <a:latin typeface="Times New Roman"/>
                <a:ea typeface="Times New Roman"/>
              </a:endParaRPr>
            </a:p>
          </p:txBody>
        </p:sp>
      </p:grpSp>
      <p:sp>
        <p:nvSpPr>
          <p:cNvPr id="10" name="8 Rectángulo">
            <a:extLst>
              <a:ext uri="{FF2B5EF4-FFF2-40B4-BE49-F238E27FC236}">
                <a16:creationId xmlns:a16="http://schemas.microsoft.com/office/drawing/2014/main" id="{92C1C318-E692-5216-BA00-9AF368B6BA13}"/>
              </a:ext>
            </a:extLst>
          </p:cNvPr>
          <p:cNvSpPr/>
          <p:nvPr/>
        </p:nvSpPr>
        <p:spPr>
          <a:xfrm>
            <a:off x="6456874" y="442141"/>
            <a:ext cx="4791344" cy="3725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endParaRPr lang="es-CO" sz="2400" dirty="0">
              <a:solidFill>
                <a:schemeClr val="tx1"/>
              </a:solidFill>
              <a:effectLst>
                <a:outerShdw blurRad="38100" dist="38100" dir="2700000" algn="tl">
                  <a:srgbClr val="000000">
                    <a:alpha val="43137"/>
                  </a:srgbClr>
                </a:outerShdw>
              </a:effectLst>
              <a:latin typeface="Arial Black" pitchFamily="34" charset="0"/>
            </a:endParaRPr>
          </a:p>
          <a:p>
            <a:pPr algn="ctr"/>
            <a:r>
              <a:rPr lang="es-CO" sz="1600" b="1" dirty="0">
                <a:ln w="0"/>
                <a:solidFill>
                  <a:schemeClr val="tx1"/>
                </a:solidFill>
                <a:effectLst>
                  <a:outerShdw blurRad="38100" dist="25400" dir="5400000" algn="ctr" rotWithShape="0">
                    <a:srgbClr val="6E747A">
                      <a:alpha val="43000"/>
                    </a:srgbClr>
                  </a:outerShdw>
                </a:effectLst>
                <a:latin typeface="Arial Black" pitchFamily="34" charset="0"/>
              </a:rPr>
              <a:t>RENDICIÓN DE CUENTAS 2026</a:t>
            </a:r>
          </a:p>
          <a:p>
            <a:pPr algn="ctr"/>
            <a:endParaRPr lang="es-CO" sz="2400" b="1" dirty="0">
              <a:solidFill>
                <a:schemeClr val="tx1"/>
              </a:solidFill>
              <a:latin typeface="Comic Sans MS" panose="030F0702030302020204" pitchFamily="66" charset="0"/>
            </a:endParaRPr>
          </a:p>
          <a:p>
            <a:pPr algn="ctr"/>
            <a:endParaRPr lang="es-CO" sz="2400" dirty="0">
              <a:solidFill>
                <a:schemeClr val="tx1"/>
              </a:solidFill>
              <a:latin typeface="Arial Black" pitchFamily="34" charset="0"/>
            </a:endParaRPr>
          </a:p>
        </p:txBody>
      </p:sp>
      <p:sp>
        <p:nvSpPr>
          <p:cNvPr id="11" name="CuadroTexto 19">
            <a:extLst>
              <a:ext uri="{FF2B5EF4-FFF2-40B4-BE49-F238E27FC236}">
                <a16:creationId xmlns:a16="http://schemas.microsoft.com/office/drawing/2014/main" id="{69E640B8-1E32-8E03-C30A-17B07A6697AE}"/>
              </a:ext>
            </a:extLst>
          </p:cNvPr>
          <p:cNvSpPr txBox="1"/>
          <p:nvPr/>
        </p:nvSpPr>
        <p:spPr>
          <a:xfrm>
            <a:off x="7266912" y="843329"/>
            <a:ext cx="3681504" cy="502735"/>
          </a:xfrm>
          <a:prstGeom prst="rect">
            <a:avLst/>
          </a:prstGeom>
          <a:noFill/>
          <a:ln>
            <a:noFill/>
          </a:ln>
        </p:spPr>
        <p:txBody>
          <a:bodyPr wrap="square" rtlCol="0">
            <a:noAutofit/>
          </a:bodyPr>
          <a:lstStyle/>
          <a:p>
            <a:r>
              <a:rPr lang="es-CO" sz="1400" dirty="0">
                <a:ln w="0"/>
                <a:effectLst>
                  <a:outerShdw blurRad="38100" dist="19050" dir="2700000" algn="tl" rotWithShape="0">
                    <a:schemeClr val="dk1">
                      <a:alpha val="40000"/>
                    </a:schemeClr>
                  </a:outerShdw>
                </a:effectLst>
                <a:ea typeface="Times New Roman"/>
              </a:rPr>
              <a:t>LILIAM BEATRIZ SMITH SANCHEZ MURILLO</a:t>
            </a:r>
          </a:p>
          <a:p>
            <a:r>
              <a:rPr lang="es-CO" sz="1400" dirty="0">
                <a:ln w="0"/>
                <a:effectLst>
                  <a:outerShdw blurRad="38100" dist="19050" dir="2700000" algn="tl" rotWithShape="0">
                    <a:schemeClr val="dk1">
                      <a:alpha val="40000"/>
                    </a:schemeClr>
                  </a:outerShdw>
                </a:effectLst>
                <a:ea typeface="Times New Roman"/>
              </a:rPr>
              <a:t>                            GERENTE</a:t>
            </a:r>
          </a:p>
        </p:txBody>
      </p:sp>
      <p:pic>
        <p:nvPicPr>
          <p:cNvPr id="12" name="7 Imagen">
            <a:extLst>
              <a:ext uri="{FF2B5EF4-FFF2-40B4-BE49-F238E27FC236}">
                <a16:creationId xmlns:a16="http://schemas.microsoft.com/office/drawing/2014/main" id="{9967F11B-5895-1CB4-1C00-6847DE04CFA3}"/>
              </a:ext>
            </a:extLst>
          </p:cNvPr>
          <p:cNvPicPr/>
          <p:nvPr/>
        </p:nvPicPr>
        <p:blipFill rotWithShape="1">
          <a:blip r:embed="rId2">
            <a:extLst>
              <a:ext uri="{28A0092B-C50C-407E-A947-70E740481C1C}">
                <a14:useLocalDpi xmlns:a14="http://schemas.microsoft.com/office/drawing/2010/main" val="0"/>
              </a:ext>
            </a:extLst>
          </a:blip>
          <a:srcRect l="20872" t="56309" b="22760"/>
          <a:stretch/>
        </p:blipFill>
        <p:spPr>
          <a:xfrm>
            <a:off x="164057" y="5924156"/>
            <a:ext cx="11492982" cy="842046"/>
          </a:xfrm>
          <a:prstGeom prst="rect">
            <a:avLst/>
          </a:prstGeom>
        </p:spPr>
      </p:pic>
      <p:sp>
        <p:nvSpPr>
          <p:cNvPr id="13" name="CuadroTexto 19">
            <a:extLst>
              <a:ext uri="{FF2B5EF4-FFF2-40B4-BE49-F238E27FC236}">
                <a16:creationId xmlns:a16="http://schemas.microsoft.com/office/drawing/2014/main" id="{A96AD133-9737-2DC5-C858-70054FFFE04A}"/>
              </a:ext>
            </a:extLst>
          </p:cNvPr>
          <p:cNvSpPr txBox="1"/>
          <p:nvPr/>
        </p:nvSpPr>
        <p:spPr>
          <a:xfrm>
            <a:off x="7435121" y="5846033"/>
            <a:ext cx="6551105" cy="499146"/>
          </a:xfrm>
          <a:prstGeom prst="rect">
            <a:avLst/>
          </a:prstGeom>
          <a:noFill/>
          <a:ln>
            <a:noFill/>
          </a:ln>
        </p:spPr>
        <p:txBody>
          <a:bodyPr wrap="square" rtlCol="0">
            <a:noAutofit/>
          </a:bodyPr>
          <a:lstStyle/>
          <a:p>
            <a:r>
              <a:rPr lang="es-ES" sz="2000" b="1" i="0" dirty="0">
                <a:solidFill>
                  <a:srgbClr val="001D35"/>
                </a:solidFill>
                <a:effectLst/>
                <a:latin typeface="Georgia Pro Cond Black" panose="020F0502020204030204" pitchFamily="18" charset="0"/>
              </a:rPr>
              <a:t>"la salud es la mayor riqueza"</a:t>
            </a:r>
            <a:endParaRPr lang="es-CO"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Georgia Pro Cond Black" panose="020F0502020204030204" pitchFamily="18" charset="0"/>
              <a:ea typeface="Times New Roman"/>
            </a:endParaRPr>
          </a:p>
        </p:txBody>
      </p:sp>
      <p:pic>
        <p:nvPicPr>
          <p:cNvPr id="3" name="Imagen 2" descr="Logotipo&#10;&#10;El contenido generado por IA puede ser incorrecto.">
            <a:extLst>
              <a:ext uri="{FF2B5EF4-FFF2-40B4-BE49-F238E27FC236}">
                <a16:creationId xmlns:a16="http://schemas.microsoft.com/office/drawing/2014/main" id="{045001AD-D098-B2F2-D459-59C5743FBF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57" y="91798"/>
            <a:ext cx="3358633" cy="1951063"/>
          </a:xfrm>
          <a:prstGeom prst="rect">
            <a:avLst/>
          </a:prstGeom>
        </p:spPr>
      </p:pic>
      <p:sp>
        <p:nvSpPr>
          <p:cNvPr id="2" name="CuadroTexto 1">
            <a:extLst>
              <a:ext uri="{FF2B5EF4-FFF2-40B4-BE49-F238E27FC236}">
                <a16:creationId xmlns:a16="http://schemas.microsoft.com/office/drawing/2014/main" id="{C7004FCA-A89D-89C5-554A-FE83EAB93EB7}"/>
              </a:ext>
            </a:extLst>
          </p:cNvPr>
          <p:cNvSpPr txBox="1"/>
          <p:nvPr/>
        </p:nvSpPr>
        <p:spPr>
          <a:xfrm>
            <a:off x="1865644" y="2863053"/>
            <a:ext cx="8268229" cy="1015663"/>
          </a:xfrm>
          <a:prstGeom prst="rect">
            <a:avLst/>
          </a:prstGeom>
          <a:noFill/>
          <a:ln>
            <a:noFill/>
          </a:ln>
        </p:spPr>
        <p:txBody>
          <a:bodyPr wrap="square" rtlCol="0">
            <a:spAutoFit/>
          </a:bodyPr>
          <a:lstStyle/>
          <a:p>
            <a:pPr algn="ctr"/>
            <a:r>
              <a:rPr lang="es-ES" sz="6000" b="1" dirty="0">
                <a:latin typeface="Cavolini" panose="020B0502040204020203" pitchFamily="66" charset="0"/>
                <a:cs typeface="Cavolini" panose="020B0502040204020203" pitchFamily="66" charset="0"/>
              </a:rPr>
              <a:t>MIL GRACIAS </a:t>
            </a:r>
            <a:endParaRPr lang="es-CO" sz="6000" b="1" dirty="0">
              <a:latin typeface="Cavolini" panose="020B0502040204020203" pitchFamily="66" charset="0"/>
              <a:cs typeface="Cavolini" panose="020B0502040204020203" pitchFamily="66" charset="0"/>
            </a:endParaRPr>
          </a:p>
        </p:txBody>
      </p:sp>
    </p:spTree>
    <p:extLst>
      <p:ext uri="{BB962C8B-B14F-4D97-AF65-F5344CB8AC3E}">
        <p14:creationId xmlns:p14="http://schemas.microsoft.com/office/powerpoint/2010/main" val="239539981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3985</TotalTime>
  <Words>4704</Words>
  <Application>Microsoft Office PowerPoint</Application>
  <PresentationFormat>Panorámica</PresentationFormat>
  <Paragraphs>923</Paragraphs>
  <Slides>77</Slides>
  <Notes>8</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77</vt:i4>
      </vt:variant>
    </vt:vector>
  </HeadingPairs>
  <TitlesOfParts>
    <vt:vector size="92" baseType="lpstr">
      <vt:lpstr>Arial</vt:lpstr>
      <vt:lpstr>Arial Black</vt:lpstr>
      <vt:lpstr>ArialNarrow</vt:lpstr>
      <vt:lpstr>Calibri</vt:lpstr>
      <vt:lpstr>Calibri Light</vt:lpstr>
      <vt:lpstr>Cavolini</vt:lpstr>
      <vt:lpstr>Comic Sans MS</vt:lpstr>
      <vt:lpstr>Cy Grotesk Wide Bold</vt:lpstr>
      <vt:lpstr>DM Sans</vt:lpstr>
      <vt:lpstr>DM Sans Bold</vt:lpstr>
      <vt:lpstr>Georgia Pro Cond Black</vt:lpstr>
      <vt:lpstr>Tahoma</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SECRETARIA DE PLANEACION MUNICIPAL</dc:title>
  <dc:creator>JULIO ENRIQUE TOBON VILLADA</dc:creator>
  <cp:lastModifiedBy>eliana benavides galeano</cp:lastModifiedBy>
  <cp:revision>43</cp:revision>
  <dcterms:created xsi:type="dcterms:W3CDTF">2022-12-30T11:48:33Z</dcterms:created>
  <dcterms:modified xsi:type="dcterms:W3CDTF">2026-05-07T13:41:30Z</dcterms:modified>
</cp:coreProperties>
</file>